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tif" ContentType="image/tiff"/>
  <Default Extension="tiff" ContentType="image/tiff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.xml" ContentType="application/vnd.openxmlformats-officedocument.presentationml.tags+xml"/>
  <Override PartName="/ppt/notesSlides/notesSlide2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748" r:id="rId1"/>
  </p:sldMasterIdLst>
  <p:notesMasterIdLst>
    <p:notesMasterId r:id="rId34"/>
  </p:notesMasterIdLst>
  <p:sldIdLst>
    <p:sldId id="268" r:id="rId2"/>
    <p:sldId id="308" r:id="rId3"/>
    <p:sldId id="320" r:id="rId4"/>
    <p:sldId id="319" r:id="rId5"/>
    <p:sldId id="314" r:id="rId6"/>
    <p:sldId id="317" r:id="rId7"/>
    <p:sldId id="324" r:id="rId8"/>
    <p:sldId id="257" r:id="rId9"/>
    <p:sldId id="258" r:id="rId10"/>
    <p:sldId id="259" r:id="rId11"/>
    <p:sldId id="283" r:id="rId12"/>
    <p:sldId id="264" r:id="rId13"/>
    <p:sldId id="285" r:id="rId14"/>
    <p:sldId id="284" r:id="rId15"/>
    <p:sldId id="326" r:id="rId16"/>
    <p:sldId id="286" r:id="rId17"/>
    <p:sldId id="287" r:id="rId18"/>
    <p:sldId id="289" r:id="rId19"/>
    <p:sldId id="298" r:id="rId20"/>
    <p:sldId id="299" r:id="rId21"/>
    <p:sldId id="290" r:id="rId22"/>
    <p:sldId id="291" r:id="rId23"/>
    <p:sldId id="292" r:id="rId24"/>
    <p:sldId id="293" r:id="rId25"/>
    <p:sldId id="300" r:id="rId26"/>
    <p:sldId id="301" r:id="rId27"/>
    <p:sldId id="295" r:id="rId28"/>
    <p:sldId id="327" r:id="rId29"/>
    <p:sldId id="322" r:id="rId30"/>
    <p:sldId id="282" r:id="rId31"/>
    <p:sldId id="303" r:id="rId32"/>
    <p:sldId id="281" r:id="rId3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2">
          <p15:clr>
            <a:srgbClr val="A4A3A4"/>
          </p15:clr>
        </p15:guide>
        <p15:guide id="2" pos="3888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84" d="100"/>
          <a:sy n="84" d="100"/>
        </p:scale>
        <p:origin x="916" y="280"/>
      </p:cViewPr>
      <p:guideLst>
        <p:guide orient="horz" pos="2162"/>
        <p:guide pos="3888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presProps" Target="presProps.xml"/><Relationship Id="rId8" Type="http://schemas.openxmlformats.org/officeDocument/2006/relationships/slide" Target="slides/slide7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D652B2-8C6E-419B-8E93-813F678ADC08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C6DC3D-C717-495C-B489-C044A339A551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" name="Google Shape;91;p2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92" name="Google Shape;92;p2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000256554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60839267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53823277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150202045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268233161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3535360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887801479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21357616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1374126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74120425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6639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9" name="Google Shape;99;p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</a:pPr>
            <a:endParaRPr/>
          </a:p>
        </p:txBody>
      </p:sp>
      <p:sp>
        <p:nvSpPr>
          <p:cNvPr id="100" name="Google Shape;100;p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12700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</p:spTree>
    <p:extLst>
      <p:ext uri="{BB962C8B-B14F-4D97-AF65-F5344CB8AC3E}">
        <p14:creationId xmlns:p14="http://schemas.microsoft.com/office/powerpoint/2010/main" val="39660736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3" name="Google Shape;173;p13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74" name="Google Shape;174;p13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419001107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1" name="Google Shape;261;p26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262" name="Google Shape;262;p26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31302942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117992515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43173120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Google Shape;143;p9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44" name="Google Shape;144;p9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6087409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888016669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0046034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279124153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" name="Google Shape;105;p4:notes"/>
          <p:cNvSpPr txBox="1">
            <a:spLocks noGrp="1"/>
          </p:cNvSpPr>
          <p:nvPr>
            <p:ph type="body" idx="1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spcFirstLastPara="1" wrap="square" lIns="91425" tIns="45700" rIns="91425" bIns="45700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06" name="Google Shape;106;p4:notes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</p:spTree>
    <p:extLst>
      <p:ext uri="{BB962C8B-B14F-4D97-AF65-F5344CB8AC3E}">
        <p14:creationId xmlns:p14="http://schemas.microsoft.com/office/powerpoint/2010/main" val="319582660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19EEB3-38DF-D1C9-0EB7-C961C285582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0523BDF-AD22-A26F-4624-1F5FE46FA07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GB"/>
              <a:t>Click to edit Master subtitle style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E66B93-CF26-FFF7-CA4B-F9C89EBBBBF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B9692-AF08-4919-A4E5-2CE17023595F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431760-196C-E43C-0F4B-55A082C3DD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B9F8890-CF4D-5073-4E50-D44C374C31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E31F-8E2A-492E-947F-E86ABA34C5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994413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5CAE081-9A1B-F3F5-BC27-AEFA61BDD3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E942C89-6793-6AC4-B432-27087B4DAD4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201F3C-9450-325A-464E-740C98AEE27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B9692-AF08-4919-A4E5-2CE17023595F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A2AD409-FD36-F848-20EE-C6A1EB581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DDD179-0A94-6848-A918-94B793EDCA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E31F-8E2A-492E-947F-E86ABA34C5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4220246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D4183F31-8B9B-02DD-60BB-E26237AC4DA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2F2D4432-AAC3-3413-FA0C-05F6EC4CA45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3B311A8-21F9-D63C-D739-83BB6C7382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B9692-AF08-4919-A4E5-2CE17023595F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271AA3-EFCA-A4A4-B71D-D32B4538E5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54357CE-801D-DAA2-D327-2C15BB0EC1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E31F-8E2A-492E-947F-E86ABA34C5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51185183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1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" name="Picture Placeholder 4"/>
          <p:cNvSpPr>
            <a:spLocks noGrp="1"/>
          </p:cNvSpPr>
          <p:nvPr>
            <p:ph type="pic" idx="21"/>
          </p:nvPr>
        </p:nvSpPr>
        <p:spPr>
          <a:xfrm>
            <a:off x="0" y="0"/>
            <a:ext cx="6097986" cy="6858000"/>
          </a:xfrm>
          <a:prstGeom prst="rect">
            <a:avLst/>
          </a:prstGeom>
        </p:spPr>
        <p:txBody>
          <a:bodyPr lIns="91439" rIns="91439"/>
          <a:lstStyle/>
          <a:p>
            <a:endParaRPr/>
          </a:p>
        </p:txBody>
      </p:sp>
      <p:sp>
        <p:nvSpPr>
          <p:cNvPr id="97" name="Номер слайда"/>
          <p:cNvSpPr txBox="1">
            <a:spLocks noGrp="1"/>
          </p:cNvSpPr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fld id="{86CB4B4D-7CA3-9044-876B-883B54F8677D}" type="slidenum">
              <a:r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873454757"/>
      </p:ext>
    </p:extLst>
  </p:cSld>
  <p:clrMapOvr>
    <a:masterClrMapping/>
  </p:clrMapOvr>
  <p:transition spd="med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1_Picture with Caption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31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31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</p:sp>
      <p:sp>
        <p:nvSpPr>
          <p:cNvPr id="39" name="Google Shape;39;p31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40" name="Google Shape;40;p3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3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3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200"/>
              <a:buFont typeface="Arial"/>
              <a:buNone/>
              <a:defRPr sz="12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3157611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73BB7C9-510D-9229-BDBD-5D6D6556237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25B5509-CC27-9205-2592-C83DC395CDF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93BE1F1-9F78-1E21-3B21-8AB98C0295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B9692-AF08-4919-A4E5-2CE17023595F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BBFAF1-00C3-D286-99FA-13C13252C0B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449384B-7543-43F5-4D56-D8930AC6214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E31F-8E2A-492E-947F-E86ABA34C5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372511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F06EC6E-C5AE-D88B-71D9-4908D72ED8D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1801192-86C3-FC41-D4D3-395FE1CE7A9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82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82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82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82000"/>
                  </a:schemeClr>
                </a:solidFill>
              </a:defRPr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433262F-B6FB-7D23-BB00-5FE777FC6F9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B9692-AF08-4919-A4E5-2CE17023595F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CBF98FC-5A70-6432-25A4-D65286A7C59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CB9253-D60A-92F7-3A01-E16C82AD16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E31F-8E2A-492E-947F-E86ABA34C5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8299203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5D1A03E-2D6C-87BB-7CFF-66731921504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7F8E8A9-BBA9-A8C9-BCF3-DDC342A22E5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886D76C-2EE1-F3AC-3A2C-289801CCF8E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0CE8F2-EAEA-1E2D-0E8C-D525003851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B9692-AF08-4919-A4E5-2CE17023595F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BB82147-F0EE-860B-1981-17F00CA94E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AD1AE4B-AE8C-A746-D2EF-36BFF52911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E31F-8E2A-492E-947F-E86ABA34C5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7131313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1B24D7D-E1B9-D6E8-66C5-03995BBE59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3C37B0E-778D-FB62-3DA7-E465BE89DE5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9E634D6-D958-1332-93DF-4EBC975D5A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9756B482-E90F-F874-E87D-80027C6281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597CCE9F-EB42-5563-CC67-9CB2EDB4862A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6607B92-EDAD-39EE-655B-676F7FE1830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B9692-AF08-4919-A4E5-2CE17023595F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4DD824-4C00-6DDA-665A-6147E95C13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B18C85E-A07B-1FFC-5598-720A324C7E7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E31F-8E2A-492E-947F-E86ABA34C5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3532516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6FAD38-B933-5564-7F3E-EE476CCECF5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B136206D-9BF4-6F82-17E9-214F8EC4E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B9692-AF08-4919-A4E5-2CE17023595F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74AC3E7-C8D0-4CC1-1495-97ED2A9DEAE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B258213-0B67-1C3B-9CF2-3DB0AE8CD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E31F-8E2A-492E-947F-E86ABA34C5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99346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18D92B91-A0AF-690E-6180-37FAF68C65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B9692-AF08-4919-A4E5-2CE17023595F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9B544BD-8D3C-081F-AAE8-62D8E098FAD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66002D1-DCA9-FCD1-B82C-FF6B605C03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E31F-8E2A-492E-947F-E86ABA34C5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6422755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5128AB-62B7-09A7-2069-BC775AC212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E9A9BB2-9B7C-E329-2D41-7128D7E1640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6DDE3A8-2764-D689-B826-2123B01BB5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95909A5E-10EC-654B-6423-D63192578C6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B9692-AF08-4919-A4E5-2CE17023595F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47FB364-69FD-4DBE-B702-EF87B9BEEB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27F04FD-F829-8D13-2AB1-43A2C09B9C2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E31F-8E2A-492E-947F-E86ABA34C5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6842811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B2C3CBF-50C0-E88A-0786-E631F46F4D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45E1609-18E5-8455-F82A-FF5CD842F86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5CB6C75-D6E4-6712-DCA4-AB9432A98D9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GB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57DF1F-FD56-767A-5E96-395E19428D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1B9692-AF08-4919-A4E5-2CE17023595F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2560748-57CD-54F3-D4FC-36A57EE3BE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1BA472C-ED09-A542-D4C7-34F1A70AC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142E31F-8E2A-492E-947F-E86ABA34C5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2190355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DA2FDA47-1895-99A1-57C9-2E030DF0E2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GB"/>
              <a:t>Click to edit Master title style</a:t>
            </a:r>
            <a:endParaRPr 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E879192-C9E5-4452-318E-FDE43FF80D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GB"/>
              <a:t>Click to edit Master text styles</a:t>
            </a:r>
          </a:p>
          <a:p>
            <a:pPr lvl="1"/>
            <a:r>
              <a:rPr lang="en-GB"/>
              <a:t>Second level</a:t>
            </a:r>
          </a:p>
          <a:p>
            <a:pPr lvl="2"/>
            <a:r>
              <a:rPr lang="en-GB"/>
              <a:t>Third level</a:t>
            </a:r>
          </a:p>
          <a:p>
            <a:pPr lvl="3"/>
            <a:r>
              <a:rPr lang="en-GB"/>
              <a:t>Fourth level</a:t>
            </a:r>
          </a:p>
          <a:p>
            <a:pPr lvl="4"/>
            <a:r>
              <a:rPr lang="en-GB"/>
              <a:t>Fifth level</a:t>
            </a:r>
            <a:endParaRPr 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E65B3C0-8C4D-1CB0-2DF2-F1430F5FEC0B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0E1B9692-AF08-4919-A4E5-2CE17023595F}" type="datetimeFigureOut">
              <a:rPr lang="ru-RU" smtClean="0"/>
              <a:t>07.10.2025</a:t>
            </a:fld>
            <a:endParaRPr lang="ru-RU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30E44D-80B6-DC74-BE1A-5A2882988BD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FA2BA4F-F88B-0CCD-0BA1-DF84344C1F8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82000"/>
                  </a:schemeClr>
                </a:solidFill>
              </a:defRPr>
            </a:lvl1pPr>
          </a:lstStyle>
          <a:p>
            <a:fld id="{4142E31F-8E2A-492E-947F-E86ABA34C5A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15602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9" r:id="rId1"/>
    <p:sldLayoutId id="2147483750" r:id="rId2"/>
    <p:sldLayoutId id="2147483751" r:id="rId3"/>
    <p:sldLayoutId id="2147483752" r:id="rId4"/>
    <p:sldLayoutId id="2147483753" r:id="rId5"/>
    <p:sldLayoutId id="2147483754" r:id="rId6"/>
    <p:sldLayoutId id="2147483755" r:id="rId7"/>
    <p:sldLayoutId id="2147483756" r:id="rId8"/>
    <p:sldLayoutId id="2147483757" r:id="rId9"/>
    <p:sldLayoutId id="2147483758" r:id="rId10"/>
    <p:sldLayoutId id="2147483759" r:id="rId11"/>
    <p:sldLayoutId id="2147483760" r:id="rId12"/>
    <p:sldLayoutId id="2147483761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3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7" Type="http://schemas.openxmlformats.org/officeDocument/2006/relationships/image" Target="../media/image38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5.tif"/><Relationship Id="rId4" Type="http://schemas.openxmlformats.org/officeDocument/2006/relationships/image" Target="../media/image4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5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7" Type="http://schemas.openxmlformats.org/officeDocument/2006/relationships/image" Target="../media/image7.pn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.xml"/><Relationship Id="rId6" Type="http://schemas.openxmlformats.org/officeDocument/2006/relationships/image" Target="../media/image6.jpeg"/><Relationship Id="rId5" Type="http://schemas.openxmlformats.org/officeDocument/2006/relationships/image" Target="../media/image5.jpg"/><Relationship Id="rId4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5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7" Type="http://schemas.openxmlformats.org/officeDocument/2006/relationships/image" Target="../media/image6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9.tiff"/><Relationship Id="rId5" Type="http://schemas.openxmlformats.org/officeDocument/2006/relationships/image" Target="../media/image58.jpeg"/><Relationship Id="rId4" Type="http://schemas.openxmlformats.org/officeDocument/2006/relationships/image" Target="../media/image57.tiff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4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8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70.jpe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2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7" Type="http://schemas.openxmlformats.org/officeDocument/2006/relationships/image" Target="../media/image25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5" name="TextBox 23"/>
          <p:cNvSpPr txBox="1"/>
          <p:nvPr/>
        </p:nvSpPr>
        <p:spPr>
          <a:xfrm>
            <a:off x="6723274" y="1213423"/>
            <a:ext cx="4853764" cy="292100"/>
          </a:xfrm>
          <a:prstGeom prst="rect">
            <a:avLst/>
          </a:prstGeom>
          <a:ln w="12700">
            <a:miter lim="400000"/>
          </a:ln>
        </p:spPr>
        <p:txBody>
          <a:bodyPr lIns="22859" rIns="22859">
            <a:spAutoFit/>
          </a:bodyPr>
          <a:lstStyle/>
          <a:p>
            <a:pPr defTabSz="355600">
              <a:lnSpc>
                <a:spcPct val="90000"/>
              </a:lnSpc>
              <a:spcBef>
                <a:spcPts val="2000"/>
              </a:spcBef>
              <a:defRPr sz="2900">
                <a:latin typeface="Helvetica Neue"/>
                <a:ea typeface="Helvetica Neue"/>
                <a:cs typeface="Helvetica Neue"/>
                <a:sym typeface="Helvetica Neue"/>
              </a:defRPr>
            </a:pPr>
            <a:endParaRPr sz="1450" dirty="0"/>
          </a:p>
        </p:txBody>
      </p:sp>
      <p:sp>
        <p:nvSpPr>
          <p:cNvPr id="2" name="TextBox 1"/>
          <p:cNvSpPr txBox="1"/>
          <p:nvPr/>
        </p:nvSpPr>
        <p:spPr>
          <a:xfrm>
            <a:off x="365494" y="2708677"/>
            <a:ext cx="11461012" cy="1001811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859" tIns="22859" rIns="22859" bIns="22859" numCol="1" spcCol="38100" rtlCol="0" anchor="t">
            <a:spAutoFit/>
          </a:bodyPr>
          <a:lstStyle/>
          <a:p>
            <a:pPr algn="ctr">
              <a:lnSpc>
                <a:spcPct val="115000"/>
              </a:lnSpc>
            </a:pPr>
            <a:endParaRPr lang="hy-AM" b="1" dirty="0">
              <a:solidFill>
                <a:srgbClr val="000000"/>
              </a:solidFill>
              <a:latin typeface="Sylfaen" panose="010A0502050306030303" pitchFamily="18" charset="0"/>
              <a:ea typeface="Times New Roman" panose="02020603050405020304" pitchFamily="18" charset="0"/>
              <a:cs typeface="Sylfaen" panose="010A0502050306030303" pitchFamily="18" charset="0"/>
            </a:endParaRPr>
          </a:p>
          <a:p>
            <a:pPr algn="ctr">
              <a:lnSpc>
                <a:spcPct val="115000"/>
              </a:lnSpc>
            </a:pPr>
            <a:r>
              <a:rPr lang="hy-AM" b="1" dirty="0"/>
              <a:t>ՀԱՅԿԱԿԱՆ ԼԵՌՆԱՇԽԱՐՀԻ ԲՐՈՆԶԻ ԴԱՐԻ ԱՌԱՆՁՆԱՇՆՈՐՀՅԱԼ ԱՆՁԱՆՑ ԴԱՄԲԱՐԱՆՆԵՐԻՑ ԳՏՆՎԱԾ ԶԻՆԱՏԵՍԱԿՆԵՐԻ ՓՈՐՁԱՐԱՐԱԿԱՆ ՈՒՍՈՒՄՆԱՍԻՐՈՒԹՅՈՒՆ</a:t>
            </a:r>
            <a:r>
              <a:rPr lang="hy-AM" sz="1800" b="1" dirty="0">
                <a:solidFill>
                  <a:srgbClr val="000000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 </a:t>
            </a:r>
            <a:endParaRPr lang="en-US" sz="1800" b="1" dirty="0">
              <a:effectLst/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31" name="Straight Connector 38"/>
          <p:cNvSpPr/>
          <p:nvPr/>
        </p:nvSpPr>
        <p:spPr>
          <a:xfrm flipH="1">
            <a:off x="279493" y="4163786"/>
            <a:ext cx="0" cy="1421438"/>
          </a:xfrm>
          <a:prstGeom prst="line">
            <a:avLst/>
          </a:prstGeom>
          <a:ln w="25400" cap="rnd">
            <a:solidFill>
              <a:schemeClr val="accent1"/>
            </a:solidFill>
            <a:miter/>
          </a:ln>
        </p:spPr>
        <p:txBody>
          <a:bodyPr lIns="22859" rIns="22859"/>
          <a:lstStyle/>
          <a:p>
            <a:endParaRPr sz="900" dirty="0"/>
          </a:p>
        </p:txBody>
      </p:sp>
      <p:sp>
        <p:nvSpPr>
          <p:cNvPr id="4" name="TextBox 2"/>
          <p:cNvSpPr txBox="1"/>
          <p:nvPr/>
        </p:nvSpPr>
        <p:spPr>
          <a:xfrm>
            <a:off x="6859308" y="4685223"/>
            <a:ext cx="4933950" cy="710962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859" tIns="22859" rIns="22859" bIns="2285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hy-AM" sz="1800" dirty="0">
                <a:solidFill>
                  <a:srgbClr val="000000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Վարդանյան Բ</a:t>
            </a:r>
            <a:r>
              <a:rPr lang="hy-AM" sz="1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cs typeface="Microsoft YaHei" panose="020B0503020204020204" pitchFamily="34" charset="-122"/>
              </a:rPr>
              <a:t>․, </a:t>
            </a:r>
            <a:r>
              <a:rPr lang="hy-AM" sz="1800" dirty="0" err="1">
                <a:solidFill>
                  <a:srgbClr val="000000"/>
                </a:solidFill>
                <a:effectLst/>
                <a:latin typeface="Microsoft YaHei" panose="020B0503020204020204" pitchFamily="34" charset="-122"/>
                <a:cs typeface="Microsoft YaHei" panose="020B0503020204020204" pitchFamily="34" charset="-122"/>
              </a:rPr>
              <a:t>Սեմյան</a:t>
            </a:r>
            <a:r>
              <a:rPr lang="hy-AM" sz="1800" dirty="0">
                <a:solidFill>
                  <a:srgbClr val="000000"/>
                </a:solidFill>
                <a:effectLst/>
                <a:latin typeface="Microsoft YaHei" panose="020B0503020204020204" pitchFamily="34" charset="-122"/>
                <a:cs typeface="Microsoft YaHei" panose="020B0503020204020204" pitchFamily="34" charset="-122"/>
              </a:rPr>
              <a:t> Ի․, Սարգսյան Ռ․, Սողոմոնյան Հ</a:t>
            </a:r>
            <a:endParaRPr lang="hy-AM" sz="2400" dirty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  <a:sym typeface="Calibri" panose="020F0502020204030204"/>
            </a:endParaRPr>
          </a:p>
        </p:txBody>
      </p:sp>
      <p:pic>
        <p:nvPicPr>
          <p:cNvPr id="23" name="Picture 4" descr="ÕÕ¯Õ«Õ¦Õ¢">
            <a:extLst>
              <a:ext uri="{FF2B5EF4-FFF2-40B4-BE49-F238E27FC236}">
                <a16:creationId xmlns:a16="http://schemas.microsoft.com/office/drawing/2014/main" id="{8C2AFC3E-A49D-4458-806A-F9C7DED0A11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9400" y="192773"/>
            <a:ext cx="800818" cy="7676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2">
            <a:extLst>
              <a:ext uri="{FF2B5EF4-FFF2-40B4-BE49-F238E27FC236}">
                <a16:creationId xmlns:a16="http://schemas.microsoft.com/office/drawing/2014/main" id="{18E337BE-2E5C-9F31-0361-9CE3ACDDBB3F}"/>
              </a:ext>
            </a:extLst>
          </p:cNvPr>
          <p:cNvSpPr txBox="1"/>
          <p:nvPr/>
        </p:nvSpPr>
        <p:spPr>
          <a:xfrm>
            <a:off x="3127702" y="5992357"/>
            <a:ext cx="4933950" cy="3785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859" tIns="22859" rIns="22859" bIns="2285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hy-AM" sz="1800" dirty="0">
                <a:solidFill>
                  <a:srgbClr val="000000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Երևան 2025 </a:t>
            </a:r>
            <a:endParaRPr kumimoji="0" lang="ru-RU" altLang="en-US" sz="2400" b="0" i="0" u="none" strike="noStrike" cap="none" spc="0" normalizeH="0" baseline="0" dirty="0">
              <a:ln>
                <a:noFill/>
              </a:ln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 panose="020F0502020204030204"/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26D8C4BC-D8FE-1451-37AD-E61CC03114C5}"/>
              </a:ext>
            </a:extLst>
          </p:cNvPr>
          <p:cNvSpPr txBox="1"/>
          <p:nvPr/>
        </p:nvSpPr>
        <p:spPr>
          <a:xfrm>
            <a:off x="1236715" y="-158862"/>
            <a:ext cx="3381389" cy="116442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indent="450215" algn="just">
              <a:lnSpc>
                <a:spcPct val="150000"/>
              </a:lnSpc>
              <a:spcAft>
                <a:spcPts val="800"/>
              </a:spcAft>
            </a:pPr>
            <a:r>
              <a:rPr lang="hy-AM" sz="1800" b="1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en-US" sz="16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hy-AM" sz="18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ՀՀ ԳԱԱ Հնագիտության և ազգագրության ինստիտուտ</a:t>
            </a:r>
            <a:endParaRPr lang="en-US" dirty="0"/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FD7BE94-F3A1-E275-6562-B25241683A48}"/>
              </a:ext>
            </a:extLst>
          </p:cNvPr>
          <p:cNvSpPr txBox="1"/>
          <p:nvPr/>
        </p:nvSpPr>
        <p:spPr>
          <a:xfrm>
            <a:off x="5120640" y="192773"/>
            <a:ext cx="5992712" cy="12003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sz="18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ՀՀ ԿԳՄՍՆ ԲԿԳԿ 23RL-6A041 </a:t>
            </a:r>
            <a:br>
              <a:rPr lang="hy-AM" sz="18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</a:br>
            <a:r>
              <a:rPr lang="hy-AM" sz="18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«Հայաստանը և բրոնզի դարի աշխարհ-համակարգը. հին տեխնոլոգիաները փորձարարական հնագիտության լույսի ներքո» </a:t>
            </a:r>
            <a:endParaRPr lang="en-US" dirty="0"/>
          </a:p>
        </p:txBody>
      </p:sp>
      <p:pic>
        <p:nvPicPr>
          <p:cNvPr id="1026" name="Picture 2" descr="Բարձրագույն կրթության և գիտության կոմիտե | Ի գիտություն">
            <a:extLst>
              <a:ext uri="{FF2B5EF4-FFF2-40B4-BE49-F238E27FC236}">
                <a16:creationId xmlns:a16="http://schemas.microsoft.com/office/drawing/2014/main" id="{8909CE85-DF66-6089-C50C-9CDCD6BC491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0680" y="209429"/>
            <a:ext cx="1150044" cy="11500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0518900B-1426-1367-7B52-72326B888931}"/>
              </a:ext>
            </a:extLst>
          </p:cNvPr>
          <p:cNvSpPr txBox="1"/>
          <p:nvPr/>
        </p:nvSpPr>
        <p:spPr>
          <a:xfrm>
            <a:off x="5332693" y="5413606"/>
            <a:ext cx="4933950" cy="378563"/>
          </a:xfrm>
          <a:prstGeom prst="rect">
            <a:avLst/>
          </a:prstGeom>
          <a:noFill/>
          <a:ln w="12700" cap="flat">
            <a:noFill/>
            <a:miter lim="400000"/>
          </a:ln>
          <a:effectLst/>
          <a:sp3d/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none"/>
        </p:style>
        <p:txBody>
          <a:bodyPr rot="0" spcFirstLastPara="1" vertOverflow="overflow" horzOverflow="overflow" vert="horz" wrap="square" lIns="22859" tIns="22859" rIns="22859" bIns="22859" numCol="1" spcCol="38100" rtlCol="0" anchor="t">
            <a:spAutoFit/>
          </a:bodyPr>
          <a:lstStyle/>
          <a:p>
            <a:pPr marL="0" marR="0" indent="0" algn="ctr" defTabSz="457200" rtl="0" fontAlgn="auto" latinLnBrk="0" hangingPunct="0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</a:pPr>
            <a:r>
              <a:rPr lang="hy-AM" sz="1800" dirty="0" err="1">
                <a:solidFill>
                  <a:srgbClr val="000000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Չեչուշկով</a:t>
            </a:r>
            <a:r>
              <a:rPr lang="hy-AM" sz="1800" dirty="0">
                <a:solidFill>
                  <a:srgbClr val="000000"/>
                </a:solidFill>
                <a:effectLst/>
                <a:latin typeface="Sylfaen" panose="010A0502050306030303" pitchFamily="18" charset="0"/>
                <a:ea typeface="Times New Roman" panose="02020603050405020304" pitchFamily="18" charset="0"/>
                <a:cs typeface="Sylfaen" panose="010A0502050306030303" pitchFamily="18" charset="0"/>
              </a:rPr>
              <a:t> Ի․</a:t>
            </a:r>
            <a:endParaRPr kumimoji="0" lang="ru-RU" altLang="en-US" sz="2400" b="0" i="0" u="none" strike="noStrike" cap="none" spc="0" normalizeH="0" baseline="0" dirty="0">
              <a:ln>
                <a:noFill/>
              </a:ln>
              <a:effectLst/>
              <a:uFillTx/>
              <a:latin typeface="Arial" panose="020B0604020202020204" pitchFamily="34" charset="0"/>
              <a:cs typeface="Arial" panose="020B0604020202020204" pitchFamily="34" charset="0"/>
              <a:sym typeface="Calibri" panose="020F0502020204030204"/>
            </a:endParaRPr>
          </a:p>
        </p:txBody>
      </p:sp>
    </p:spTree>
  </p:cSld>
  <p:clrMapOvr>
    <a:masterClrMapping/>
  </p:clrMapOvr>
  <p:transition spd="med" advTm="47347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title"/>
          </p:nvPr>
        </p:nvSpPr>
        <p:spPr>
          <a:xfrm>
            <a:off x="828675" y="163710"/>
            <a:ext cx="10524808" cy="97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hy-AM" sz="3600" b="1" dirty="0" err="1">
                <a:latin typeface="Arial"/>
                <a:ea typeface="Arial"/>
                <a:cs typeface="Arial"/>
                <a:sym typeface="Arial"/>
              </a:rPr>
              <a:t>Ելուստավոր</a:t>
            </a:r>
            <a:r>
              <a:rPr lang="hy-AM" sz="36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y-AM" sz="3600" b="1" dirty="0" err="1">
                <a:latin typeface="Arial"/>
                <a:ea typeface="Arial"/>
                <a:cs typeface="Arial"/>
                <a:sym typeface="Arial"/>
              </a:rPr>
              <a:t>սակրերի</a:t>
            </a:r>
            <a:r>
              <a:rPr lang="hy-AM" sz="3600" b="1" dirty="0">
                <a:latin typeface="Arial"/>
                <a:ea typeface="Arial"/>
                <a:cs typeface="Arial"/>
                <a:sym typeface="Arial"/>
              </a:rPr>
              <a:t> զարգացումը</a:t>
            </a:r>
            <a:endParaRPr lang="en-US" sz="3600" b="1" dirty="0"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027" name="Picture 3" descr="https://lh7-rt.googleusercontent.com/docsz/AD_4nXdYRkfuasG7teqP2q26sHacD56OY1rqmz7a6-7hs06-uU7nLZTZRmsOpVHxnZ_8M57_xwwz-DoH8lUamV0_J7809r2BVJcsnXlYtsrUnesUJFa2Nfkn-dnKqYQIkciZ93Rd8oNjXA?key=D0U3p5dGR0MaGut3Bc4vQw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4480" y="1524809"/>
            <a:ext cx="6187910" cy="34856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14816" y="1358000"/>
            <a:ext cx="1933057" cy="3852404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5644970" y="5425306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hy-AM" dirty="0" err="1"/>
              <a:t>Նարամ</a:t>
            </a:r>
            <a:r>
              <a:rPr lang="hy-AM" dirty="0"/>
              <a:t>-Սինի հաղթական </a:t>
            </a:r>
            <a:r>
              <a:rPr lang="hy-AM" dirty="0" err="1"/>
              <a:t>ստելան</a:t>
            </a:r>
            <a:r>
              <a:rPr lang="en-US" dirty="0"/>
              <a:t>, </a:t>
            </a:r>
            <a:r>
              <a:rPr lang="hy-AM" dirty="0"/>
              <a:t>մ․թ․ա․ </a:t>
            </a:r>
            <a:r>
              <a:rPr lang="en-US" dirty="0"/>
              <a:t>2254-2218</a:t>
            </a:r>
            <a:endParaRPr lang="hy-AM" dirty="0"/>
          </a:p>
          <a:p>
            <a:r>
              <a:rPr lang="en-US" dirty="0"/>
              <a:t>(Louvre, Paris).</a:t>
            </a:r>
          </a:p>
        </p:txBody>
      </p:sp>
      <p:sp>
        <p:nvSpPr>
          <p:cNvPr id="7" name="Rectangle 6"/>
          <p:cNvSpPr/>
          <p:nvPr/>
        </p:nvSpPr>
        <p:spPr>
          <a:xfrm>
            <a:off x="954157" y="5425306"/>
            <a:ext cx="508220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dirty="0" err="1"/>
              <a:t>Աքքադ</a:t>
            </a:r>
            <a:r>
              <a:rPr lang="hy-AM" dirty="0"/>
              <a:t>, </a:t>
            </a:r>
            <a:r>
              <a:rPr lang="hy-AM" dirty="0" err="1"/>
              <a:t>Նարամ</a:t>
            </a:r>
            <a:r>
              <a:rPr lang="hy-AM" dirty="0"/>
              <a:t>-Սինի </a:t>
            </a:r>
            <a:r>
              <a:rPr lang="hy-AM" dirty="0" err="1"/>
              <a:t>սակրը</a:t>
            </a:r>
            <a:r>
              <a:rPr lang="hy-AM" dirty="0"/>
              <a:t> </a:t>
            </a:r>
          </a:p>
          <a:p>
            <a:r>
              <a:rPr lang="en-US" dirty="0"/>
              <a:t>Maxwell-Hyslop 1949, Plate XXXVI, 2</a:t>
            </a:r>
          </a:p>
          <a:p>
            <a:endParaRPr lang="en-US" dirty="0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423409" y="6260218"/>
            <a:ext cx="1103698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hy-AM" sz="1600" dirty="0" err="1">
                <a:latin typeface="Arial"/>
                <a:ea typeface="Arial"/>
                <a:cs typeface="Arial"/>
                <a:sym typeface="Arial"/>
              </a:rPr>
              <a:t>Ուրից</a:t>
            </a:r>
            <a:r>
              <a:rPr lang="hy-AM" sz="1600" dirty="0">
                <a:latin typeface="Arial"/>
                <a:ea typeface="Arial"/>
                <a:cs typeface="Arial"/>
                <a:sym typeface="Arial"/>
              </a:rPr>
              <a:t> և </a:t>
            </a:r>
            <a:r>
              <a:rPr lang="hy-AM" sz="1600" dirty="0" err="1">
                <a:latin typeface="Arial"/>
                <a:ea typeface="Arial"/>
                <a:cs typeface="Arial"/>
                <a:sym typeface="Arial"/>
              </a:rPr>
              <a:t>Լուրիստանից</a:t>
            </a:r>
            <a:r>
              <a:rPr lang="hy-AM" sz="1600" dirty="0">
                <a:latin typeface="Arial"/>
                <a:ea typeface="Arial"/>
                <a:cs typeface="Arial"/>
                <a:sym typeface="Arial"/>
              </a:rPr>
              <a:t> գտնված </a:t>
            </a:r>
            <a:r>
              <a:rPr lang="hy-AM" sz="1600" dirty="0" err="1">
                <a:latin typeface="Arial"/>
                <a:ea typeface="Arial"/>
                <a:cs typeface="Arial"/>
                <a:sym typeface="Arial"/>
              </a:rPr>
              <a:t>ելուստավոր</a:t>
            </a:r>
            <a:r>
              <a:rPr lang="hy-AM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y-AM" sz="1600" dirty="0" err="1">
                <a:latin typeface="Arial"/>
                <a:ea typeface="Arial"/>
                <a:cs typeface="Arial"/>
                <a:sym typeface="Arial"/>
              </a:rPr>
              <a:t>սակրերի</a:t>
            </a:r>
            <a:r>
              <a:rPr lang="hy-AM" sz="1600" dirty="0">
                <a:latin typeface="Arial"/>
                <a:ea typeface="Arial"/>
                <a:cs typeface="Arial"/>
                <a:sym typeface="Arial"/>
              </a:rPr>
              <a:t> այլ օրինակներ </a:t>
            </a:r>
            <a:r>
              <a:rPr lang="en-US" sz="1600" dirty="0"/>
              <a:t>Maxwell-Hyslop 1949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2349" y="834154"/>
            <a:ext cx="2932912" cy="215995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0436" y="834154"/>
            <a:ext cx="3095030" cy="17130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102865" y="738903"/>
            <a:ext cx="3338481" cy="180834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794072" y="3383771"/>
            <a:ext cx="3402377" cy="188401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7151843" y="2142730"/>
            <a:ext cx="2334109" cy="3727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1402297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" name="Google Shape;149;p9"/>
          <p:cNvSpPr txBox="1"/>
          <p:nvPr/>
        </p:nvSpPr>
        <p:spPr>
          <a:xfrm>
            <a:off x="4461932" y="5872800"/>
            <a:ext cx="7611535" cy="52318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lvl="0" algn="ctr"/>
            <a:r>
              <a:rPr lang="hy-AM" sz="1400" dirty="0" err="1">
                <a:latin typeface="Arial"/>
                <a:ea typeface="Arial"/>
                <a:cs typeface="Arial"/>
                <a:sym typeface="Arial"/>
              </a:rPr>
              <a:t>Ելուստավոր</a:t>
            </a:r>
            <a:r>
              <a:rPr lang="hy-AM" sz="1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y-AM" sz="1400" dirty="0" err="1">
                <a:latin typeface="Arial"/>
                <a:ea typeface="Arial"/>
                <a:cs typeface="Arial"/>
                <a:sym typeface="Arial"/>
              </a:rPr>
              <a:t>սակրերի</a:t>
            </a:r>
            <a:r>
              <a:rPr lang="hy-AM" sz="1400" dirty="0">
                <a:latin typeface="Arial"/>
                <a:ea typeface="Arial"/>
                <a:cs typeface="Arial"/>
                <a:sym typeface="Arial"/>
              </a:rPr>
              <a:t> օրինակներ </a:t>
            </a:r>
            <a:r>
              <a:rPr lang="hy-AM" sz="1400" dirty="0" err="1">
                <a:latin typeface="Arial"/>
                <a:ea typeface="Arial"/>
                <a:cs typeface="Arial"/>
                <a:sym typeface="Arial"/>
              </a:rPr>
              <a:t>Սինտաշտյան</a:t>
            </a:r>
            <a:r>
              <a:rPr lang="hy-AM" sz="1400" dirty="0">
                <a:latin typeface="Arial"/>
                <a:ea typeface="Arial"/>
                <a:cs typeface="Arial"/>
                <a:sym typeface="Arial"/>
              </a:rPr>
              <a:t> մշակույթից</a:t>
            </a:r>
            <a:r>
              <a:rPr lang="ru-RU" sz="1400" dirty="0">
                <a:latin typeface="Arial"/>
                <a:ea typeface="Arial"/>
                <a:cs typeface="Arial"/>
                <a:sym typeface="Arial"/>
              </a:rPr>
              <a:t>, </a:t>
            </a:r>
            <a:r>
              <a:rPr lang="hy-AM" sz="1400" dirty="0">
                <a:latin typeface="Arial"/>
                <a:ea typeface="Arial"/>
                <a:cs typeface="Arial"/>
                <a:sym typeface="Arial"/>
              </a:rPr>
              <a:t>մ․թ․ա․ </a:t>
            </a:r>
            <a:r>
              <a:rPr lang="en-US" sz="1400" dirty="0">
                <a:solidFill>
                  <a:schemeClr val="dk1"/>
                </a:solidFill>
              </a:rPr>
              <a:t>21-18</a:t>
            </a:r>
            <a:r>
              <a:rPr lang="hy-AM" sz="1400" dirty="0">
                <a:latin typeface="Arial"/>
                <a:ea typeface="Arial"/>
                <a:cs typeface="Arial"/>
                <a:sym typeface="Arial"/>
              </a:rPr>
              <a:t>  դդ․</a:t>
            </a:r>
          </a:p>
          <a:p>
            <a:pPr lvl="0" algn="ctr"/>
            <a:r>
              <a:rPr lang="en-US" sz="1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1400" dirty="0" err="1">
                <a:latin typeface="Arial"/>
                <a:ea typeface="Arial"/>
                <a:cs typeface="Arial"/>
                <a:sym typeface="Arial"/>
              </a:rPr>
              <a:t>Семьян</a:t>
            </a:r>
            <a:r>
              <a:rPr lang="ru-RU" sz="1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en-US" sz="1400" i="0" u="none" strike="noStrike" cap="none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rPr>
              <a:t>(2024)</a:t>
            </a:r>
            <a:endParaRPr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59472" y="1348199"/>
            <a:ext cx="4584589" cy="279221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9829" y="1112520"/>
            <a:ext cx="5981983" cy="326356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rcRect t="17048" r="5998"/>
          <a:stretch>
            <a:fillRect/>
          </a:stretch>
        </p:blipFill>
        <p:spPr>
          <a:xfrm>
            <a:off x="990601" y="4376089"/>
            <a:ext cx="3261360" cy="2170548"/>
          </a:xfrm>
          <a:prstGeom prst="rect">
            <a:avLst/>
          </a:prstGeom>
        </p:spPr>
      </p:pic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04115" y="679720"/>
            <a:ext cx="5183769" cy="4733522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287900" y="6071925"/>
            <a:ext cx="855234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1600" dirty="0">
                <a:latin typeface="Arial"/>
                <a:ea typeface="Arial"/>
                <a:cs typeface="Arial"/>
                <a:sym typeface="Arial"/>
              </a:rPr>
              <a:t>Խ</a:t>
            </a:r>
            <a:r>
              <a:rPr lang="hy-AM" sz="1600" dirty="0" err="1">
                <a:latin typeface="Arial"/>
                <a:ea typeface="Arial"/>
                <a:cs typeface="Arial"/>
                <a:sym typeface="Arial"/>
              </a:rPr>
              <a:t>եթական</a:t>
            </a:r>
            <a:r>
              <a:rPr lang="hy-AM" sz="1600" dirty="0">
                <a:latin typeface="Arial"/>
                <a:ea typeface="Arial"/>
                <a:cs typeface="Arial"/>
                <a:sym typeface="Arial"/>
              </a:rPr>
              <a:t> թագավորության մայրաքաղաք </a:t>
            </a:r>
            <a:r>
              <a:rPr lang="hy-AM" sz="1600" dirty="0" err="1">
                <a:latin typeface="Arial"/>
                <a:ea typeface="Arial"/>
                <a:cs typeface="Arial"/>
                <a:sym typeface="Arial"/>
              </a:rPr>
              <a:t>Խաթուսասի</a:t>
            </a:r>
            <a:r>
              <a:rPr lang="hy-AM" sz="16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y-AM" sz="1600" dirty="0" err="1">
                <a:latin typeface="Arial"/>
                <a:ea typeface="Arial"/>
                <a:cs typeface="Arial"/>
                <a:sym typeface="Arial"/>
              </a:rPr>
              <a:t>դարպատների</a:t>
            </a:r>
            <a:r>
              <a:rPr lang="hy-AM" sz="1600" dirty="0">
                <a:latin typeface="Arial"/>
                <a:ea typeface="Arial"/>
                <a:cs typeface="Arial"/>
                <a:sym typeface="Arial"/>
              </a:rPr>
              <a:t> բարձրաքանդակ</a:t>
            </a:r>
          </a:p>
          <a:p>
            <a:pPr algn="ctr"/>
            <a:r>
              <a:rPr lang="en-US" sz="1600" dirty="0"/>
              <a:t>Photo: Silvia Demetri</a:t>
            </a:r>
          </a:p>
        </p:txBody>
      </p:sp>
    </p:spTree>
    <p:extLst>
      <p:ext uri="{BB962C8B-B14F-4D97-AF65-F5344CB8AC3E}">
        <p14:creationId xmlns:p14="http://schemas.microsoft.com/office/powerpoint/2010/main" val="420447841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title"/>
          </p:nvPr>
        </p:nvSpPr>
        <p:spPr>
          <a:xfrm>
            <a:off x="0" y="244837"/>
            <a:ext cx="12302067" cy="97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hy-AM" sz="2800" b="1" dirty="0" err="1">
                <a:latin typeface="Arial"/>
                <a:ea typeface="Arial"/>
                <a:cs typeface="Arial"/>
                <a:sym typeface="Arial"/>
              </a:rPr>
              <a:t>Ելուստավոր</a:t>
            </a:r>
            <a:r>
              <a:rPr lang="hy-AM" sz="2800" b="1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y-AM" sz="2800" b="1" dirty="0" err="1">
                <a:latin typeface="Arial"/>
                <a:ea typeface="Arial"/>
                <a:cs typeface="Arial"/>
                <a:sym typeface="Arial"/>
              </a:rPr>
              <a:t>սակրերի</a:t>
            </a:r>
            <a:r>
              <a:rPr lang="hy-AM" sz="2800" b="1" dirty="0">
                <a:latin typeface="Arial"/>
                <a:ea typeface="Arial"/>
                <a:cs typeface="Arial"/>
                <a:sym typeface="Arial"/>
              </a:rPr>
              <a:t> զուգահեռներ Հայկական լեռնաշխարհից</a:t>
            </a:r>
            <a:endParaRPr lang="en-US" sz="28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123789" y="5899168"/>
            <a:ext cx="100544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y-AM" sz="1600" dirty="0" err="1"/>
              <a:t>Խանլար</a:t>
            </a:r>
            <a:r>
              <a:rPr lang="hy-AM" sz="1600" dirty="0"/>
              <a:t>				</a:t>
            </a:r>
            <a:r>
              <a:rPr lang="ru-RU" sz="1600" dirty="0"/>
              <a:t>		</a:t>
            </a:r>
            <a:r>
              <a:rPr lang="hy-AM" sz="1600" dirty="0"/>
              <a:t>Գանձակ	</a:t>
            </a:r>
          </a:p>
          <a:p>
            <a:r>
              <a:rPr lang="nb-NO" sz="1600" dirty="0"/>
              <a:t>Hummel 1933, 218-222, Abb. 11-20</a:t>
            </a:r>
            <a:r>
              <a:rPr lang="ru-RU" sz="1600" dirty="0"/>
              <a:t>				Спицин 1904</a:t>
            </a:r>
            <a:r>
              <a:rPr lang="hy-AM" sz="1600" dirty="0"/>
              <a:t>, </a:t>
            </a:r>
            <a:r>
              <a:rPr lang="ru-RU" sz="1600" dirty="0"/>
              <a:t>рис. 14</a:t>
            </a:r>
            <a:endParaRPr lang="nb-NO" sz="16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47444" y="1948816"/>
            <a:ext cx="2723537" cy="29603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56187" y="1387687"/>
            <a:ext cx="2168804" cy="4275642"/>
          </a:xfrm>
          <a:prstGeom prst="rect">
            <a:avLst/>
          </a:prstGeom>
        </p:spPr>
      </p:pic>
      <p:pic>
        <p:nvPicPr>
          <p:cNvPr id="3" name="Picture 2" descr="A close-up of a metal object&#10;&#10;AI-generated content may be incorrect.">
            <a:extLst>
              <a:ext uri="{FF2B5EF4-FFF2-40B4-BE49-F238E27FC236}">
                <a16:creationId xmlns:a16="http://schemas.microsoft.com/office/drawing/2014/main" id="{251D002C-8639-CEC7-E6D2-0B5F15173DE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068" t="26105" r="43320" b="18148"/>
          <a:stretch>
            <a:fillRect/>
          </a:stretch>
        </p:blipFill>
        <p:spPr>
          <a:xfrm>
            <a:off x="8009330" y="1948816"/>
            <a:ext cx="1989943" cy="2793334"/>
          </a:xfrm>
          <a:prstGeom prst="rect">
            <a:avLst/>
          </a:prstGeom>
        </p:spPr>
      </p:pic>
      <p:cxnSp>
        <p:nvCxnSpPr>
          <p:cNvPr id="4" name="Straight Connector 3">
            <a:extLst>
              <a:ext uri="{FF2B5EF4-FFF2-40B4-BE49-F238E27FC236}">
                <a16:creationId xmlns:a16="http://schemas.microsoft.com/office/drawing/2014/main" id="{3BEA1DA0-01E4-0F14-E515-63C8A8F3746A}"/>
              </a:ext>
            </a:extLst>
          </p:cNvPr>
          <p:cNvCxnSpPr/>
          <p:nvPr/>
        </p:nvCxnSpPr>
        <p:spPr>
          <a:xfrm>
            <a:off x="7620000" y="3429000"/>
            <a:ext cx="313130" cy="0"/>
          </a:xfrm>
          <a:prstGeom prst="line">
            <a:avLst/>
          </a:prstGeom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53730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B1AAF0D4-F24F-CF53-C0D0-06A9D56FA71C}"/>
              </a:ext>
            </a:extLst>
          </p:cNvPr>
          <p:cNvSpPr txBox="1"/>
          <p:nvPr/>
        </p:nvSpPr>
        <p:spPr>
          <a:xfrm>
            <a:off x="761154" y="5684836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dirty="0">
                <a:solidFill>
                  <a:srgbClr val="000000"/>
                </a:solidFill>
                <a:latin typeface="Times New Roman" panose="02020603050405020304" pitchFamily="18" charset="0"/>
              </a:rPr>
              <a:t>Հոռոմի ՈՒԲ ամրոցից գտնված </a:t>
            </a:r>
            <a:r>
              <a:rPr lang="hy-AM" dirty="0" err="1">
                <a:solidFill>
                  <a:srgbClr val="000000"/>
                </a:solidFill>
                <a:latin typeface="Times New Roman" panose="02020603050405020304" pitchFamily="18" charset="0"/>
              </a:rPr>
              <a:t>սակրի</a:t>
            </a:r>
            <a:r>
              <a:rPr lang="hy-AM" dirty="0">
                <a:solidFill>
                  <a:srgbClr val="000000"/>
                </a:solidFill>
                <a:latin typeface="Times New Roman" panose="02020603050405020304" pitchFamily="18" charset="0"/>
              </a:rPr>
              <a:t> կաղապարը</a:t>
            </a:r>
          </a:p>
          <a:p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</a:t>
            </a:r>
            <a:r>
              <a:rPr lang="en-US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Badaljan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et al. 1997, Abb. 10)</a:t>
            </a:r>
            <a:endParaRPr lang="en-US" dirty="0"/>
          </a:p>
        </p:txBody>
      </p:sp>
      <p:pic>
        <p:nvPicPr>
          <p:cNvPr id="2050" name="Picture 2">
            <a:extLst>
              <a:ext uri="{FF2B5EF4-FFF2-40B4-BE49-F238E27FC236}">
                <a16:creationId xmlns:a16="http://schemas.microsoft.com/office/drawing/2014/main" id="{547071CD-60F4-D374-A9E4-2FC421E3779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05065" y="467099"/>
            <a:ext cx="5467269" cy="48071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BAE27858-8279-3C72-966F-2E483DD19D23}"/>
              </a:ext>
            </a:extLst>
          </p:cNvPr>
          <p:cNvSpPr txBox="1"/>
          <p:nvPr/>
        </p:nvSpPr>
        <p:spPr>
          <a:xfrm>
            <a:off x="6347460" y="5684835"/>
            <a:ext cx="609600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Կարմիր Բլուրի ՈՒԲ շերտից գտնված </a:t>
            </a:r>
            <a:r>
              <a:rPr lang="hy-AM" sz="1800" b="0" i="0" u="none" strike="noStrike" dirty="0" err="1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սակրի</a:t>
            </a:r>
            <a:r>
              <a:rPr lang="hy-AM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 կաղապար 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(</a:t>
            </a:r>
            <a:r>
              <a:rPr lang="hy-AM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ՀՊԹ</a:t>
            </a:r>
            <a:r>
              <a:rPr lang="en-US" sz="1800" b="0" i="0" u="none" strike="noStrike" dirty="0">
                <a:solidFill>
                  <a:srgbClr val="000000"/>
                </a:solidFill>
                <a:effectLst/>
                <a:latin typeface="Times New Roman" panose="02020603050405020304" pitchFamily="18" charset="0"/>
              </a:rPr>
              <a:t>, 1371).</a:t>
            </a:r>
            <a:endParaRPr lang="en-US" dirty="0"/>
          </a:p>
        </p:txBody>
      </p:sp>
      <p:pic>
        <p:nvPicPr>
          <p:cNvPr id="2052" name="Picture 4">
            <a:extLst>
              <a:ext uri="{FF2B5EF4-FFF2-40B4-BE49-F238E27FC236}">
                <a16:creationId xmlns:a16="http://schemas.microsoft.com/office/drawing/2014/main" id="{F7953C21-1938-8226-F547-DB60AE2B6DD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4397" y="1173164"/>
            <a:ext cx="5580668" cy="35851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2314802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849702" y="6120711"/>
            <a:ext cx="965065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hy-AM" sz="1600" dirty="0" err="1"/>
              <a:t>Սակրի</a:t>
            </a:r>
            <a:r>
              <a:rPr lang="hy-AM" sz="1600" dirty="0"/>
              <a:t> պատրաստման քարե կաղապարի տեխնոլոգիայի քննարկում </a:t>
            </a:r>
          </a:p>
          <a:p>
            <a:pPr algn="ctr"/>
            <a:r>
              <a:rPr lang="hy-AM" sz="1600" dirty="0" err="1"/>
              <a:t>Մոդելավորումը</a:t>
            </a:r>
            <a:r>
              <a:rPr lang="hy-AM" sz="1600" dirty="0"/>
              <a:t>՝ Ռ․ Սարգսյան</a:t>
            </a:r>
            <a:endParaRPr lang="en-US" sz="16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24016" y="501921"/>
            <a:ext cx="7314164" cy="53739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8123637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F755A389-D65C-BAC2-54D5-55C165CD4374}"/>
              </a:ext>
            </a:extLst>
          </p:cNvPr>
          <p:cNvSpPr/>
          <p:nvPr/>
        </p:nvSpPr>
        <p:spPr>
          <a:xfrm>
            <a:off x="1117863" y="6068118"/>
            <a:ext cx="9493304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hy-AM" sz="1600" dirty="0" err="1"/>
              <a:t>Սակրի</a:t>
            </a:r>
            <a:r>
              <a:rPr lang="hy-AM" sz="1600" dirty="0"/>
              <a:t> պատրաստման մոմե կաղապարի տեխնոլոգիայի քննարկում, </a:t>
            </a:r>
            <a:r>
              <a:rPr lang="hy-AM" sz="1600" dirty="0" err="1"/>
              <a:t>մոդելավորումը</a:t>
            </a:r>
            <a:r>
              <a:rPr lang="hy-AM" sz="1600" dirty="0"/>
              <a:t>՝ </a:t>
            </a:r>
            <a:r>
              <a:rPr lang="hy-AM" sz="1600" dirty="0" err="1"/>
              <a:t>Ի․Սսեմյան</a:t>
            </a:r>
            <a:endParaRPr lang="hy-AM" sz="1600" dirty="0"/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AE4CB149-88BC-019B-BAA1-EDC709549E1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3304" y="420550"/>
            <a:ext cx="9965189" cy="53836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43277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title"/>
          </p:nvPr>
        </p:nvSpPr>
        <p:spPr>
          <a:xfrm>
            <a:off x="0" y="178904"/>
            <a:ext cx="12302067" cy="97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HEMA </a:t>
            </a:r>
            <a:r>
              <a:rPr lang="hy-AM" sz="2800" b="1" dirty="0">
                <a:latin typeface="Arial"/>
                <a:ea typeface="Arial"/>
                <a:cs typeface="Arial"/>
                <a:sym typeface="Arial"/>
              </a:rPr>
              <a:t>փորձարկում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hy-AM" sz="2800" b="1" dirty="0">
                <a:latin typeface="Arial"/>
                <a:ea typeface="Arial"/>
                <a:cs typeface="Arial"/>
                <a:sym typeface="Arial"/>
              </a:rPr>
              <a:t>սակր և նիզակ</a:t>
            </a:r>
            <a:r>
              <a:rPr lang="en-US" sz="2800" b="1" dirty="0"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sp>
        <p:nvSpPr>
          <p:cNvPr id="3" name="Rectangle 2"/>
          <p:cNvSpPr/>
          <p:nvPr/>
        </p:nvSpPr>
        <p:spPr>
          <a:xfrm>
            <a:off x="2115583" y="6017043"/>
            <a:ext cx="71224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HEMA </a:t>
            </a:r>
            <a:r>
              <a:rPr lang="hy-AM" sz="1600" dirty="0"/>
              <a:t>մարտիկներ</a:t>
            </a:r>
            <a:r>
              <a:rPr lang="en-US" sz="1600" dirty="0"/>
              <a:t>:</a:t>
            </a:r>
            <a:r>
              <a:rPr lang="hy-AM" sz="1600" dirty="0"/>
              <a:t> </a:t>
            </a:r>
            <a:r>
              <a:rPr lang="hy-AM" sz="1600" dirty="0" err="1"/>
              <a:t>Ի․Սեմյա</a:t>
            </a:r>
            <a:r>
              <a:rPr lang="hy-AM" sz="1600" dirty="0"/>
              <a:t> և Ա․ </a:t>
            </a:r>
            <a:r>
              <a:rPr lang="hy-AM" sz="1600" dirty="0" err="1"/>
              <a:t>Լավրով</a:t>
            </a:r>
            <a:r>
              <a:rPr lang="en-US" sz="1600" dirty="0"/>
              <a:t> (</a:t>
            </a:r>
            <a:r>
              <a:rPr lang="hy-AM" sz="1600" dirty="0"/>
              <a:t>Վարդան մարտական ակումբ</a:t>
            </a:r>
            <a:r>
              <a:rPr lang="en-US" sz="1600" dirty="0"/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62" y="1562433"/>
            <a:ext cx="5599701" cy="37331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13939" y="1562433"/>
            <a:ext cx="5599702" cy="37331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8672261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title"/>
          </p:nvPr>
        </p:nvSpPr>
        <p:spPr>
          <a:xfrm>
            <a:off x="0" y="178904"/>
            <a:ext cx="12302067" cy="97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HEMA </a:t>
            </a:r>
            <a:r>
              <a:rPr lang="hy-AM" sz="2800" dirty="0">
                <a:latin typeface="Arial"/>
                <a:ea typeface="Arial"/>
                <a:cs typeface="Arial"/>
                <a:sym typeface="Arial"/>
              </a:rPr>
              <a:t>փորձարկում</a:t>
            </a: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hy-AM" sz="2800" dirty="0">
                <a:latin typeface="Arial"/>
                <a:ea typeface="Arial"/>
                <a:cs typeface="Arial"/>
                <a:sym typeface="Arial"/>
              </a:rPr>
              <a:t>սակր և նիզակ</a:t>
            </a: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62" y="1237809"/>
            <a:ext cx="5599700" cy="37331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66" y="1237809"/>
            <a:ext cx="5599700" cy="3733134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6D969EEC-AF30-16A2-4BDA-A867C272A00B}"/>
              </a:ext>
            </a:extLst>
          </p:cNvPr>
          <p:cNvSpPr/>
          <p:nvPr/>
        </p:nvSpPr>
        <p:spPr>
          <a:xfrm>
            <a:off x="2115583" y="5711631"/>
            <a:ext cx="71224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HEMA </a:t>
            </a:r>
            <a:r>
              <a:rPr lang="hy-AM" sz="1600" dirty="0"/>
              <a:t>մարտիկներ</a:t>
            </a:r>
            <a:r>
              <a:rPr lang="en-US" sz="1600" dirty="0"/>
              <a:t>:</a:t>
            </a:r>
            <a:r>
              <a:rPr lang="hy-AM" sz="1600" dirty="0"/>
              <a:t> </a:t>
            </a:r>
            <a:r>
              <a:rPr lang="hy-AM" sz="1600" dirty="0" err="1"/>
              <a:t>Ի․Սեմյա</a:t>
            </a:r>
            <a:r>
              <a:rPr lang="hy-AM" sz="1600" dirty="0"/>
              <a:t> և Ա․ </a:t>
            </a:r>
            <a:r>
              <a:rPr lang="hy-AM" sz="1600" dirty="0" err="1"/>
              <a:t>Լավրով</a:t>
            </a:r>
            <a:r>
              <a:rPr lang="en-US" sz="1600" dirty="0"/>
              <a:t> (</a:t>
            </a:r>
            <a:r>
              <a:rPr lang="hy-AM" sz="1600" dirty="0"/>
              <a:t>Վարդան մարտական ակումբ</a:t>
            </a:r>
            <a:r>
              <a:rPr lang="en-US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413955551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5"/>
          <p:cNvSpPr>
            <a:spLocks noGrp="1"/>
          </p:cNvSpPr>
          <p:nvPr>
            <p:ph type="title"/>
          </p:nvPr>
        </p:nvSpPr>
        <p:spPr>
          <a:xfrm>
            <a:off x="533618" y="-263037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hy-AM" altLang="en-US" b="1" dirty="0">
                <a:solidFill>
                  <a:schemeClr val="tx1"/>
                </a:solidFill>
              </a:rPr>
              <a:t>Հետազոտական խումբը</a:t>
            </a:r>
            <a:endParaRPr lang="ru-RU" altLang="en-US" b="1" dirty="0">
              <a:solidFill>
                <a:schemeClr val="tx1"/>
              </a:solidFill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25ADE36-6D80-4A0E-941D-18D4AF63DCD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09444" y="948489"/>
            <a:ext cx="1764874" cy="2268514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B33B80F-0D62-4083-8B9D-A86148CA687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604" t="11207" r="4203"/>
          <a:stretch/>
        </p:blipFill>
        <p:spPr>
          <a:xfrm>
            <a:off x="5034853" y="4088878"/>
            <a:ext cx="1880992" cy="2082688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EA9DD308-3A82-4D3F-92F5-6DCB85BD359A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64" t="1901" r="25619" b="42338"/>
          <a:stretch/>
        </p:blipFill>
        <p:spPr>
          <a:xfrm>
            <a:off x="638751" y="4088877"/>
            <a:ext cx="1867316" cy="2082689"/>
          </a:xfrm>
          <a:prstGeom prst="rect">
            <a:avLst/>
          </a:prstGeom>
        </p:spPr>
      </p:pic>
      <p:pic>
        <p:nvPicPr>
          <p:cNvPr id="1026" name="Picture 2" descr="http://www.ihist.uran.ru/images/1/93724271553240778.jpg">
            <a:extLst>
              <a:ext uri="{FF2B5EF4-FFF2-40B4-BE49-F238E27FC236}">
                <a16:creationId xmlns:a16="http://schemas.microsoft.com/office/drawing/2014/main" id="{93FCDF30-4404-4508-8333-4EB072B7083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867" r="17668"/>
          <a:stretch/>
        </p:blipFill>
        <p:spPr bwMode="auto">
          <a:xfrm>
            <a:off x="1473266" y="1201855"/>
            <a:ext cx="1880993" cy="22685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60FEEFA-5524-4F39-B9E9-3FBE1485E4C2}"/>
              </a:ext>
            </a:extLst>
          </p:cNvPr>
          <p:cNvSpPr txBox="1"/>
          <p:nvPr/>
        </p:nvSpPr>
        <p:spPr>
          <a:xfrm>
            <a:off x="3734544" y="1269658"/>
            <a:ext cx="2014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Իգոր </a:t>
            </a:r>
            <a:r>
              <a:rPr lang="hy-AM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Չեչուշկով</a:t>
            </a:r>
            <a:r>
              <a:rPr lang="hy-AM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	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772EF186-36B2-4363-A97B-55EFB4728610}"/>
              </a:ext>
            </a:extLst>
          </p:cNvPr>
          <p:cNvSpPr txBox="1"/>
          <p:nvPr/>
        </p:nvSpPr>
        <p:spPr>
          <a:xfrm>
            <a:off x="8690494" y="1201855"/>
            <a:ext cx="2014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Բենիկ Վարդանյան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B4F10AD7-6344-4332-AAA1-50A3DC170D71}"/>
              </a:ext>
            </a:extLst>
          </p:cNvPr>
          <p:cNvSpPr txBox="1"/>
          <p:nvPr/>
        </p:nvSpPr>
        <p:spPr>
          <a:xfrm>
            <a:off x="2506067" y="4121143"/>
            <a:ext cx="2014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Իվան </a:t>
            </a:r>
            <a:r>
              <a:rPr lang="hy-AM" dirty="0" err="1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Սեմյան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3F86DCA5-22F6-4131-B22E-7CFF1D1B604C}"/>
              </a:ext>
            </a:extLst>
          </p:cNvPr>
          <p:cNvSpPr txBox="1"/>
          <p:nvPr/>
        </p:nvSpPr>
        <p:spPr>
          <a:xfrm>
            <a:off x="10443275" y="4121143"/>
            <a:ext cx="201433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Համլետ </a:t>
            </a:r>
          </a:p>
          <a:p>
            <a:r>
              <a:rPr lang="hy-AM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Սողոմոնյան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122E93C-E851-606C-ECCD-642F45307E8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 l="3526" t="-1998" r="-3526" b="10512"/>
          <a:stretch>
            <a:fillRect/>
          </a:stretch>
        </p:blipFill>
        <p:spPr>
          <a:xfrm flipH="1">
            <a:off x="8647683" y="3905250"/>
            <a:ext cx="1704532" cy="226631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8C0FB95D-032E-086B-6868-6A72067C2B30}"/>
              </a:ext>
            </a:extLst>
          </p:cNvPr>
          <p:cNvSpPr txBox="1"/>
          <p:nvPr/>
        </p:nvSpPr>
        <p:spPr>
          <a:xfrm>
            <a:off x="7267153" y="4059197"/>
            <a:ext cx="20143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dirty="0">
                <a:ln w="0"/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</a:rPr>
              <a:t>Ռուբեն Սարգսյան</a:t>
            </a:r>
            <a:endParaRPr lang="en-US" dirty="0">
              <a:ln w="0"/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</a:endParaRPr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64"/>
    </mc:Choice>
    <mc:Fallback xmlns="">
      <p:transition spd="slow" advTm="60064"/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title"/>
          </p:nvPr>
        </p:nvSpPr>
        <p:spPr>
          <a:xfrm>
            <a:off x="0" y="178904"/>
            <a:ext cx="12302067" cy="97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HEMA </a:t>
            </a:r>
            <a:r>
              <a:rPr lang="hy-AM" sz="2800" dirty="0">
                <a:latin typeface="Arial"/>
                <a:ea typeface="Arial"/>
                <a:cs typeface="Arial"/>
                <a:sym typeface="Arial"/>
              </a:rPr>
              <a:t>փորձարկում</a:t>
            </a: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hy-AM" sz="2800" dirty="0">
                <a:latin typeface="Arial"/>
                <a:ea typeface="Arial"/>
                <a:cs typeface="Arial"/>
                <a:sym typeface="Arial"/>
              </a:rPr>
              <a:t>սակր և սուր</a:t>
            </a: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362" y="1237809"/>
            <a:ext cx="5599700" cy="37331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20566" y="1237809"/>
            <a:ext cx="5599700" cy="3733133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9D59BC6B-C07D-1059-75D0-37B8D6BF3917}"/>
              </a:ext>
            </a:extLst>
          </p:cNvPr>
          <p:cNvSpPr/>
          <p:nvPr/>
        </p:nvSpPr>
        <p:spPr>
          <a:xfrm>
            <a:off x="2115583" y="5620191"/>
            <a:ext cx="7122463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dirty="0"/>
              <a:t>HEMA </a:t>
            </a:r>
            <a:r>
              <a:rPr lang="hy-AM" sz="1600" dirty="0"/>
              <a:t>մարտիկներ</a:t>
            </a:r>
            <a:r>
              <a:rPr lang="en-US" sz="1600" dirty="0"/>
              <a:t>:</a:t>
            </a:r>
            <a:r>
              <a:rPr lang="hy-AM" sz="1600" dirty="0"/>
              <a:t> </a:t>
            </a:r>
            <a:r>
              <a:rPr lang="hy-AM" sz="1600" dirty="0" err="1"/>
              <a:t>Ի․Սեմյա</a:t>
            </a:r>
            <a:r>
              <a:rPr lang="hy-AM" sz="1600" dirty="0"/>
              <a:t> և Ա․ </a:t>
            </a:r>
            <a:r>
              <a:rPr lang="hy-AM" sz="1600" dirty="0" err="1"/>
              <a:t>Լավրով</a:t>
            </a:r>
            <a:r>
              <a:rPr lang="en-US" sz="1600" dirty="0"/>
              <a:t> (</a:t>
            </a:r>
            <a:r>
              <a:rPr lang="hy-AM" sz="1600" dirty="0"/>
              <a:t>Վարդան մարտական ակումբ</a:t>
            </a:r>
            <a:r>
              <a:rPr lang="en-US" sz="1600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39736165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 txBox="1">
            <a:spLocks noGrp="1"/>
          </p:cNvSpPr>
          <p:nvPr>
            <p:ph type="title"/>
          </p:nvPr>
        </p:nvSpPr>
        <p:spPr>
          <a:xfrm>
            <a:off x="415920" y="4981529"/>
            <a:ext cx="4945730" cy="2052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algn="ctr">
              <a:buSzPct val="111111"/>
            </a:pPr>
            <a:r>
              <a:rPr lang="hy-AM" sz="1800" b="1" dirty="0">
                <a:latin typeface="Sylfaen" panose="010A0502050306030303" pitchFamily="18" charset="0"/>
              </a:rPr>
              <a:t>Վարդանյան</a:t>
            </a:r>
            <a:r>
              <a:rPr lang="en-US" sz="1800" b="1" dirty="0">
                <a:latin typeface="Sylfaen" panose="010A0502050306030303" pitchFamily="18" charset="0"/>
              </a:rPr>
              <a:t> (2023)</a:t>
            </a:r>
            <a:br>
              <a:rPr lang="ru-RU" sz="1400" b="1" dirty="0">
                <a:latin typeface="Sylfaen" panose="010A0502050306030303" pitchFamily="18" charset="0"/>
              </a:rPr>
            </a:b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Բ</a:t>
            </a:r>
            <a:r>
              <a:rPr lang="hy-AM" sz="1800" dirty="0" err="1">
                <a:latin typeface="Arial"/>
                <a:ea typeface="Arial"/>
                <a:cs typeface="Arial"/>
                <a:sym typeface="Arial"/>
              </a:rPr>
              <a:t>րոնզե</a:t>
            </a:r>
            <a:r>
              <a:rPr lang="hy-AM" sz="1800" dirty="0">
                <a:latin typeface="Arial"/>
                <a:ea typeface="Arial"/>
                <a:cs typeface="Arial"/>
                <a:sym typeface="Arial"/>
              </a:rPr>
              <a:t> սուր, Լճաշեն, </a:t>
            </a:r>
            <a:r>
              <a:rPr lang="hy-AM" sz="1800" dirty="0" err="1">
                <a:latin typeface="Arial"/>
                <a:ea typeface="Arial"/>
                <a:cs typeface="Arial"/>
                <a:sym typeface="Arial"/>
              </a:rPr>
              <a:t>դամբ</a:t>
            </a:r>
            <a:r>
              <a:rPr lang="hy-AM" sz="1800" dirty="0">
                <a:latin typeface="Arial"/>
                <a:ea typeface="Arial"/>
                <a:cs typeface="Arial"/>
                <a:sym typeface="Arial"/>
              </a:rPr>
              <a:t>․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№1 (</a:t>
            </a:r>
            <a:r>
              <a:rPr lang="hy-AM" sz="1800" dirty="0">
                <a:latin typeface="Arial"/>
                <a:ea typeface="Arial"/>
                <a:cs typeface="Arial"/>
                <a:sym typeface="Arial"/>
              </a:rPr>
              <a:t>մ․թ․ա․ 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XV-XIV</a:t>
            </a:r>
            <a:r>
              <a:rPr lang="hy-AM" sz="1800" dirty="0">
                <a:latin typeface="Arial"/>
                <a:ea typeface="Arial"/>
                <a:cs typeface="Arial"/>
                <a:sym typeface="Arial"/>
              </a:rPr>
              <a:t> դդ․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) </a:t>
            </a:r>
            <a:r>
              <a:rPr lang="ru-RU" sz="1800" dirty="0">
                <a:latin typeface="Arial"/>
                <a:ea typeface="Arial"/>
                <a:cs typeface="Arial"/>
                <a:sym typeface="Arial"/>
              </a:rPr>
              <a:t>(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52</a:t>
            </a:r>
            <a:r>
              <a:rPr lang="ru-RU" sz="1800" dirty="0">
                <a:latin typeface="Arial"/>
                <a:ea typeface="Arial"/>
                <a:cs typeface="Arial"/>
                <a:sym typeface="Arial"/>
              </a:rPr>
              <a:t> см)</a:t>
            </a:r>
            <a:r>
              <a:rPr lang="en-US" sz="1800" dirty="0">
                <a:latin typeface="Arial"/>
                <a:ea typeface="Arial"/>
                <a:cs typeface="Arial"/>
                <a:sym typeface="Arial"/>
              </a:rPr>
              <a:t>.</a:t>
            </a:r>
            <a:endParaRPr sz="2400" dirty="0"/>
          </a:p>
        </p:txBody>
      </p:sp>
      <p:grpSp>
        <p:nvGrpSpPr>
          <p:cNvPr id="2" name="Group 1">
            <a:extLst>
              <a:ext uri="{FF2B5EF4-FFF2-40B4-BE49-F238E27FC236}">
                <a16:creationId xmlns:a16="http://schemas.microsoft.com/office/drawing/2014/main" id="{2D597BEF-CF38-17A8-66FB-BD3B173F5569}"/>
              </a:ext>
            </a:extLst>
          </p:cNvPr>
          <p:cNvGrpSpPr/>
          <p:nvPr/>
        </p:nvGrpSpPr>
        <p:grpSpPr>
          <a:xfrm>
            <a:off x="7026169" y="387335"/>
            <a:ext cx="3678193" cy="6083329"/>
            <a:chOff x="1642711" y="387335"/>
            <a:chExt cx="3678193" cy="6083329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DED1463D-671D-7E29-5C98-193BFBE3FC5E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rcRect b="2663"/>
            <a:stretch/>
          </p:blipFill>
          <p:spPr>
            <a:xfrm>
              <a:off x="1642711" y="387335"/>
              <a:ext cx="1649129" cy="6083329"/>
            </a:xfrm>
            <a:prstGeom prst="rect">
              <a:avLst/>
            </a:prstGeom>
          </p:spPr>
        </p:pic>
        <p:sp>
          <p:nvSpPr>
            <p:cNvPr id="4" name="Rectangle 3"/>
            <p:cNvSpPr/>
            <p:nvPr/>
          </p:nvSpPr>
          <p:spPr>
            <a:xfrm>
              <a:off x="3037908" y="5960996"/>
              <a:ext cx="2282996" cy="338554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lvl="0" algn="ctr"/>
              <a:r>
                <a:rPr lang="hy-AM" sz="1600" dirty="0">
                  <a:solidFill>
                    <a:schemeClr val="dk1"/>
                  </a:solidFill>
                </a:rPr>
                <a:t>Վարդանյան </a:t>
              </a:r>
              <a:r>
                <a:rPr lang="en-US" sz="1600" dirty="0">
                  <a:solidFill>
                    <a:schemeClr val="dk1"/>
                  </a:solidFill>
                </a:rPr>
                <a:t>(2023</a:t>
              </a:r>
              <a:r>
                <a:rPr lang="ru-RU" sz="1600" dirty="0">
                  <a:solidFill>
                    <a:schemeClr val="dk1"/>
                  </a:solidFill>
                </a:rPr>
                <a:t>, </a:t>
              </a:r>
              <a:r>
                <a:rPr lang="en-US" sz="1600" dirty="0">
                  <a:solidFill>
                    <a:schemeClr val="dk1"/>
                  </a:solidFill>
                </a:rPr>
                <a:t>40)</a:t>
              </a:r>
              <a:endParaRPr lang="en-US" sz="1600" dirty="0"/>
            </a:p>
          </p:txBody>
        </p:sp>
      </p:grpSp>
      <p:pic>
        <p:nvPicPr>
          <p:cNvPr id="6" name="Content Placeholder 5">
            <a:extLst>
              <a:ext uri="{FF2B5EF4-FFF2-40B4-BE49-F238E27FC236}">
                <a16:creationId xmlns:a16="http://schemas.microsoft.com/office/drawing/2014/main" id="{84952344-3983-483E-A26D-6C46C7137B70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63"/>
          <a:stretch/>
        </p:blipFill>
        <p:spPr>
          <a:xfrm>
            <a:off x="558985" y="1355436"/>
            <a:ext cx="3605530" cy="3626093"/>
          </a:xfr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00D1044-EE85-4C57-A00D-7116FCF5541F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635220" y="1839269"/>
            <a:ext cx="4518590" cy="27281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DFC3222-AC07-4FEC-9D49-472277D17E0C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1664" b="27536"/>
          <a:stretch/>
        </p:blipFill>
        <p:spPr>
          <a:xfrm>
            <a:off x="8416512" y="651269"/>
            <a:ext cx="3232558" cy="1681931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26D6C1C5-08EE-42F7-866E-19713EBE1D9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16512" y="2232257"/>
            <a:ext cx="3212065" cy="32303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902714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title"/>
          </p:nvPr>
        </p:nvSpPr>
        <p:spPr>
          <a:xfrm>
            <a:off x="0" y="225017"/>
            <a:ext cx="12302067" cy="97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hy-AM" sz="3200" dirty="0">
                <a:ea typeface="Arial"/>
                <a:cs typeface="Arial"/>
                <a:sym typeface="Arial"/>
              </a:rPr>
              <a:t>Պատրաստման տեխնոլոգիան</a:t>
            </a:r>
            <a:endParaRPr lang="en-US" sz="3200" dirty="0">
              <a:ea typeface="Arial"/>
              <a:cs typeface="Arial"/>
              <a:sym typeface="Arial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107" t="-417" r="34774" b="6713"/>
          <a:stretch/>
        </p:blipFill>
        <p:spPr>
          <a:xfrm rot="16200000">
            <a:off x="5129212" y="-1808599"/>
            <a:ext cx="1933575" cy="8677511"/>
          </a:xfrm>
          <a:prstGeom prst="rect">
            <a:avLst/>
          </a:prstGeom>
        </p:spPr>
      </p:pic>
      <p:sp>
        <p:nvSpPr>
          <p:cNvPr id="6" name="Rectangle 5"/>
          <p:cNvSpPr/>
          <p:nvPr/>
        </p:nvSpPr>
        <p:spPr>
          <a:xfrm>
            <a:off x="4805519" y="5775276"/>
            <a:ext cx="1891865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y-AM" sz="1600" b="1" dirty="0">
                <a:latin typeface="+mj-lt"/>
              </a:rPr>
              <a:t>Մոմե կաղապար</a:t>
            </a:r>
            <a:endParaRPr lang="en-US" sz="1600" b="1" dirty="0">
              <a:latin typeface="+mj-lt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241" b="32212"/>
          <a:stretch/>
        </p:blipFill>
        <p:spPr>
          <a:xfrm>
            <a:off x="1488945" y="4018868"/>
            <a:ext cx="9214110" cy="16869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67731573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title"/>
          </p:nvPr>
        </p:nvSpPr>
        <p:spPr>
          <a:xfrm>
            <a:off x="0" y="0"/>
            <a:ext cx="12302067" cy="97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hy-AM" sz="3600" dirty="0">
                <a:latin typeface="Arial"/>
                <a:ea typeface="Arial"/>
                <a:cs typeface="Arial"/>
                <a:sym typeface="Arial"/>
              </a:rPr>
              <a:t>Պատրաստման տեխնոլոգիան</a:t>
            </a:r>
            <a:endParaRPr lang="en-US" sz="3600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63763" y="6043495"/>
            <a:ext cx="25314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y-AM" dirty="0"/>
              <a:t>Սառը </a:t>
            </a:r>
            <a:r>
              <a:rPr lang="hy-AM" dirty="0" err="1"/>
              <a:t>կռման</a:t>
            </a:r>
            <a:r>
              <a:rPr lang="hy-AM" dirty="0"/>
              <a:t> եղանակ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541225" y="6043495"/>
            <a:ext cx="41841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y-AM" dirty="0"/>
              <a:t>Բրոնզե </a:t>
            </a:r>
            <a:r>
              <a:rPr lang="hy-AM" dirty="0" err="1"/>
              <a:t>դրի</a:t>
            </a:r>
            <a:r>
              <a:rPr lang="hy-AM" dirty="0"/>
              <a:t> միջոցով զարդանախշում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4783" y="920750"/>
            <a:ext cx="2821781" cy="5016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5368" y="1502947"/>
            <a:ext cx="7136621" cy="40143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2289419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64D57F70-3D8E-315E-D045-7A4B62F366DC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122" y="1202621"/>
            <a:ext cx="7925432" cy="4452757"/>
          </a:xfrm>
          <a:prstGeom prst="rect">
            <a:avLst/>
          </a:prstGeom>
          <a:noFill/>
          <a:ln>
            <a:noFill/>
          </a:ln>
        </p:spPr>
      </p:pic>
      <p:sp>
        <p:nvSpPr>
          <p:cNvPr id="7" name="Rectangle 6"/>
          <p:cNvSpPr/>
          <p:nvPr/>
        </p:nvSpPr>
        <p:spPr>
          <a:xfrm>
            <a:off x="9206069" y="5181600"/>
            <a:ext cx="196079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hy-AM" b="1" dirty="0"/>
              <a:t>Սրի կտրվածքը</a:t>
            </a:r>
            <a:endParaRPr lang="en-US" b="1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540750" y="1530350"/>
            <a:ext cx="3651250" cy="365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7322747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title"/>
          </p:nvPr>
        </p:nvSpPr>
        <p:spPr>
          <a:xfrm>
            <a:off x="0" y="178904"/>
            <a:ext cx="12302067" cy="97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HEMA </a:t>
            </a:r>
            <a:r>
              <a:rPr lang="hy-AM" sz="2800" dirty="0">
                <a:latin typeface="Arial"/>
                <a:ea typeface="Arial"/>
                <a:cs typeface="Arial"/>
                <a:sym typeface="Arial"/>
              </a:rPr>
              <a:t>փորձարկում</a:t>
            </a: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hy-AM" sz="2800" dirty="0">
                <a:latin typeface="Arial"/>
                <a:ea typeface="Arial"/>
                <a:cs typeface="Arial"/>
                <a:sym typeface="Arial"/>
              </a:rPr>
              <a:t>սակր և սուր</a:t>
            </a: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51032" y="1237809"/>
            <a:ext cx="5599701" cy="3733134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476" y="1237809"/>
            <a:ext cx="5599702" cy="3733134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id="{64862D99-82D4-33A7-6C94-44AAA8ACA821}"/>
              </a:ext>
            </a:extLst>
          </p:cNvPr>
          <p:cNvSpPr/>
          <p:nvPr/>
        </p:nvSpPr>
        <p:spPr>
          <a:xfrm>
            <a:off x="2192814" y="5864031"/>
            <a:ext cx="7641836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600" b="1" dirty="0"/>
              <a:t>HEMA </a:t>
            </a:r>
            <a:r>
              <a:rPr lang="hy-AM" sz="1600" b="1" dirty="0"/>
              <a:t>մարտիկներ</a:t>
            </a:r>
            <a:r>
              <a:rPr lang="en-US" sz="1600" b="1" dirty="0"/>
              <a:t>:</a:t>
            </a:r>
            <a:r>
              <a:rPr lang="hy-AM" sz="1600" b="1" dirty="0"/>
              <a:t> </a:t>
            </a:r>
            <a:r>
              <a:rPr lang="hy-AM" sz="1600" b="1" dirty="0" err="1"/>
              <a:t>Ի․Սեմյա</a:t>
            </a:r>
            <a:r>
              <a:rPr lang="hy-AM" sz="1600" b="1" dirty="0"/>
              <a:t> և Ա․ </a:t>
            </a:r>
            <a:r>
              <a:rPr lang="hy-AM" sz="1600" b="1" dirty="0" err="1"/>
              <a:t>Լավրով</a:t>
            </a:r>
            <a:r>
              <a:rPr lang="en-US" sz="1600" b="1" dirty="0"/>
              <a:t> (</a:t>
            </a:r>
            <a:r>
              <a:rPr lang="hy-AM" sz="1600" b="1" dirty="0"/>
              <a:t>Վարդան մարտական ակումբ</a:t>
            </a:r>
            <a:r>
              <a:rPr lang="en-US" sz="1600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90335307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" name="Google Shape;108;p4"/>
          <p:cNvSpPr txBox="1">
            <a:spLocks noGrp="1"/>
          </p:cNvSpPr>
          <p:nvPr>
            <p:ph type="title"/>
          </p:nvPr>
        </p:nvSpPr>
        <p:spPr>
          <a:xfrm>
            <a:off x="0" y="178904"/>
            <a:ext cx="12302067" cy="97675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lvl="0" algn="ctr"/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HEMA </a:t>
            </a:r>
            <a:r>
              <a:rPr lang="hy-AM" sz="2800" dirty="0">
                <a:latin typeface="Arial"/>
                <a:ea typeface="Arial"/>
                <a:cs typeface="Arial"/>
                <a:sym typeface="Arial"/>
              </a:rPr>
              <a:t>փորձարկում</a:t>
            </a: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 (</a:t>
            </a:r>
            <a:r>
              <a:rPr lang="hy-AM" sz="2800" dirty="0">
                <a:latin typeface="Arial"/>
                <a:ea typeface="Arial"/>
                <a:cs typeface="Arial"/>
                <a:sym typeface="Arial"/>
              </a:rPr>
              <a:t>սակր և սուր</a:t>
            </a:r>
            <a:r>
              <a:rPr lang="en-US" sz="2800" dirty="0">
                <a:latin typeface="Arial"/>
                <a:ea typeface="Arial"/>
                <a:cs typeface="Arial"/>
                <a:sym typeface="Arial"/>
              </a:rPr>
              <a:t>)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755364" y="1873341"/>
            <a:ext cx="4663935" cy="310929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268" y="1386820"/>
            <a:ext cx="6111967" cy="4082332"/>
          </a:xfrm>
          <a:prstGeom prst="rect">
            <a:avLst/>
          </a:prstGeom>
        </p:spPr>
      </p:pic>
      <p:sp>
        <p:nvSpPr>
          <p:cNvPr id="2" name="Rectangle 1">
            <a:extLst>
              <a:ext uri="{FF2B5EF4-FFF2-40B4-BE49-F238E27FC236}">
                <a16:creationId xmlns:a16="http://schemas.microsoft.com/office/drawing/2014/main" id="{3CB3009F-6601-523A-44B8-C6D917BECAB1}"/>
              </a:ext>
            </a:extLst>
          </p:cNvPr>
          <p:cNvSpPr/>
          <p:nvPr/>
        </p:nvSpPr>
        <p:spPr>
          <a:xfrm>
            <a:off x="1811814" y="5991120"/>
            <a:ext cx="856837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b="1" dirty="0"/>
              <a:t>HEMA </a:t>
            </a:r>
            <a:r>
              <a:rPr lang="hy-AM" b="1" dirty="0"/>
              <a:t>մարտիկներ</a:t>
            </a:r>
            <a:r>
              <a:rPr lang="en-US" b="1" dirty="0"/>
              <a:t>:</a:t>
            </a:r>
            <a:r>
              <a:rPr lang="hy-AM" b="1" dirty="0"/>
              <a:t> </a:t>
            </a:r>
            <a:r>
              <a:rPr lang="hy-AM" b="1" dirty="0" err="1"/>
              <a:t>Ի․Սեմյա</a:t>
            </a:r>
            <a:r>
              <a:rPr lang="hy-AM" b="1" dirty="0"/>
              <a:t> և Ա․ </a:t>
            </a:r>
            <a:r>
              <a:rPr lang="hy-AM" b="1" dirty="0" err="1"/>
              <a:t>Լավրով</a:t>
            </a:r>
            <a:r>
              <a:rPr lang="en-US" b="1" dirty="0"/>
              <a:t> (</a:t>
            </a:r>
            <a:r>
              <a:rPr lang="hy-AM" b="1" dirty="0"/>
              <a:t>Վարդան մարտական ակումբ</a:t>
            </a:r>
            <a:r>
              <a:rPr lang="en-US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28130110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3"/>
          <p:cNvSpPr txBox="1">
            <a:spLocks noGrp="1"/>
          </p:cNvSpPr>
          <p:nvPr>
            <p:ph type="title"/>
          </p:nvPr>
        </p:nvSpPr>
        <p:spPr>
          <a:xfrm>
            <a:off x="1214438" y="-227936"/>
            <a:ext cx="9772649" cy="879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 algn="ctr"/>
            <a:r>
              <a:rPr lang="hy-AM" sz="2800" b="1" dirty="0" err="1">
                <a:latin typeface="Arial"/>
                <a:ea typeface="Arial"/>
                <a:cs typeface="Arial"/>
                <a:sym typeface="Arial"/>
              </a:rPr>
              <a:t>Զինատեսակների</a:t>
            </a:r>
            <a:r>
              <a:rPr lang="hy-AM" sz="2800" b="1" dirty="0">
                <a:latin typeface="Arial"/>
                <a:ea typeface="Arial"/>
                <a:cs typeface="Arial"/>
                <a:sym typeface="Arial"/>
              </a:rPr>
              <a:t> պատրաստման </a:t>
            </a:r>
            <a:r>
              <a:rPr lang="hy-AM" sz="2800" b="1" dirty="0" err="1">
                <a:latin typeface="Arial"/>
                <a:ea typeface="Arial"/>
                <a:cs typeface="Arial"/>
                <a:sym typeface="Arial"/>
              </a:rPr>
              <a:t>վերակազմություն</a:t>
            </a:r>
            <a:endParaRPr sz="2800" b="1" dirty="0"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3"/>
          <p:cNvSpPr txBox="1">
            <a:spLocks noGrp="1"/>
          </p:cNvSpPr>
          <p:nvPr>
            <p:ph type="body" idx="1"/>
          </p:nvPr>
        </p:nvSpPr>
        <p:spPr>
          <a:xfrm>
            <a:off x="205409" y="843377"/>
            <a:ext cx="11738941" cy="5802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hy-AM" sz="2400" dirty="0" err="1"/>
              <a:t>Սակրի</a:t>
            </a:r>
            <a:r>
              <a:rPr lang="hy-AM" sz="2400" dirty="0"/>
              <a:t> թիկնամասի վեց </a:t>
            </a:r>
            <a:r>
              <a:rPr lang="hy-AM" sz="2400" dirty="0" err="1"/>
              <a:t>ելուստների</a:t>
            </a:r>
            <a:r>
              <a:rPr lang="hy-AM" sz="2400" dirty="0"/>
              <a:t> անսովոր </a:t>
            </a:r>
            <a:r>
              <a:rPr lang="hy-AM" sz="2400" dirty="0" err="1"/>
              <a:t>ձևաբանությունը</a:t>
            </a:r>
            <a:r>
              <a:rPr lang="hy-AM" sz="2400" dirty="0"/>
              <a:t> վկայում է մոմե մոդելի կիրառմամբ արտադրական գործընթացի մասին, որն իրականացնելու համար անհրաժեշտ էր բարձր վարպետություն և իզոմետրիկ պրոյեկցիայի խորը իմացություն։ Այս բարդ </a:t>
            </a:r>
            <a:r>
              <a:rPr lang="hy-AM" sz="2400" dirty="0" err="1"/>
              <a:t>կոնֆիգուրացիայով</a:t>
            </a:r>
            <a:r>
              <a:rPr lang="hy-AM" sz="2400" dirty="0"/>
              <a:t> </a:t>
            </a:r>
            <a:r>
              <a:rPr lang="hy-AM" sz="2400" dirty="0" err="1"/>
              <a:t>սակրը</a:t>
            </a:r>
            <a:r>
              <a:rPr lang="hy-AM" sz="2400" dirty="0"/>
              <a:t> հնարավոր էր ձուլել միայն նախապես տաքացված կավե կաղապարում, իսկ </a:t>
            </a:r>
            <a:r>
              <a:rPr lang="hy-AM" sz="2400" dirty="0" err="1"/>
              <a:t>ելուստների</a:t>
            </a:r>
            <a:r>
              <a:rPr lang="hy-AM" sz="2400" dirty="0"/>
              <a:t> հաջող </a:t>
            </a:r>
            <a:r>
              <a:rPr lang="hy-AM" sz="2400" dirty="0" err="1"/>
              <a:t>ձևավորման</a:t>
            </a:r>
            <a:r>
              <a:rPr lang="hy-AM" sz="2400" dirty="0"/>
              <a:t> համար կիրառվել է թաց կավի միջոցով ստեղծված լրացուցիչ ճնշում։</a:t>
            </a:r>
          </a:p>
          <a:p>
            <a:r>
              <a:rPr lang="hy-AM" sz="2400" dirty="0"/>
              <a:t>Սրի մոմե մոդելի պատրաստումը ևս պահանջում էր ճշգրտություն և իրականացվել է մի քանի փուլերով։ Սրի ձուլման համար անհրաժեշտ էր կավե կաղապարի ինտենսիվ և հավասարաչափ նախնական տաքացում, ինչպես նաև՝ թաց կավի հավելյալ ճնշում։ Գործընթացը մեր փորձերի ընթացքում իրականացվել է հինգ անգամ, մինչև որ ստացվեց հաջող արդյունք։</a:t>
            </a:r>
          </a:p>
          <a:p>
            <a:pPr lvl="0"/>
            <a:endParaRPr lang="en-US" sz="2400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19068970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extBox 7">
            <a:extLst>
              <a:ext uri="{FF2B5EF4-FFF2-40B4-BE49-F238E27FC236}">
                <a16:creationId xmlns:a16="http://schemas.microsoft.com/office/drawing/2014/main" id="{77DCC64E-8F43-E723-6D42-6E6800FCC2F9}"/>
              </a:ext>
            </a:extLst>
          </p:cNvPr>
          <p:cNvSpPr txBox="1"/>
          <p:nvPr/>
        </p:nvSpPr>
        <p:spPr>
          <a:xfrm>
            <a:off x="701040" y="1903720"/>
            <a:ext cx="11209020" cy="258532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sz="1800" dirty="0" err="1"/>
              <a:t>Ձուլումից</a:t>
            </a:r>
            <a:r>
              <a:rPr lang="hy-AM" sz="1800" dirty="0"/>
              <a:t> հետո սրի </a:t>
            </a:r>
            <a:r>
              <a:rPr lang="hy-AM" sz="1800" dirty="0" err="1"/>
              <a:t>շեղբը</a:t>
            </a:r>
            <a:r>
              <a:rPr lang="hy-AM" sz="1800" dirty="0"/>
              <a:t> եզրագծի երկայնքով ենթարկվել է սառը կոփման ՝ ամրությունն ու սրության կայունությունը բարձրացնելու նպատակով։ Լայնակի երկայնքով զարդանախշ է արվել մետաղե</a:t>
            </a:r>
            <a:r>
              <a:rPr lang="hy-AM" dirty="0"/>
              <a:t> գործիքով</a:t>
            </a:r>
            <a:r>
              <a:rPr lang="hy-AM" sz="1800" dirty="0"/>
              <a:t>, որն ունեցել է ոչ միայն դեկորատիվ նշանակություն, այլև նպաստել է շեղբի </a:t>
            </a:r>
            <a:r>
              <a:rPr lang="hy-AM" sz="1800" dirty="0" err="1"/>
              <a:t>կոշտացմանը</a:t>
            </a:r>
            <a:r>
              <a:rPr lang="hy-AM" sz="1800" dirty="0"/>
              <a:t>։</a:t>
            </a:r>
          </a:p>
          <a:p>
            <a:endParaRPr lang="hy-AM" dirty="0"/>
          </a:p>
          <a:p>
            <a:endParaRPr lang="hy-AM" sz="1800" dirty="0"/>
          </a:p>
          <a:p>
            <a:endParaRPr lang="hy-AM" sz="1800" dirty="0"/>
          </a:p>
          <a:p>
            <a:r>
              <a:rPr lang="hy-AM" sz="1800" dirty="0"/>
              <a:t>Արդյունքում պարզվեց, որ սրի </a:t>
            </a:r>
            <a:r>
              <a:rPr lang="hy-AM" sz="1800" dirty="0" err="1"/>
              <a:t>պատրաստումն</a:t>
            </a:r>
            <a:r>
              <a:rPr lang="hy-AM" sz="1800" dirty="0"/>
              <a:t> էականորեն ավելի աշխատատար և բարդ էր, քան </a:t>
            </a:r>
            <a:r>
              <a:rPr lang="hy-AM" sz="1800" dirty="0" err="1"/>
              <a:t>սակրինը</a:t>
            </a:r>
            <a:r>
              <a:rPr lang="hy-AM" sz="1800" dirty="0"/>
              <a:t>․ պահանջվեց շուրջ 23 ժամ աշխատանք և հինգ ձուլման փորձ, մինչդեռ </a:t>
            </a:r>
            <a:r>
              <a:rPr lang="hy-AM" sz="1800" dirty="0" err="1"/>
              <a:t>սակրի</a:t>
            </a:r>
            <a:r>
              <a:rPr lang="hy-AM" sz="1800" dirty="0"/>
              <a:t> </a:t>
            </a:r>
            <a:r>
              <a:rPr lang="hy-AM" sz="1800" dirty="0" err="1"/>
              <a:t>պատրաստումն</a:t>
            </a:r>
            <a:r>
              <a:rPr lang="hy-AM" sz="1800" dirty="0"/>
              <a:t> ավարտվեց մեկ փորձից և ընդամենը 7 ժամում։</a:t>
            </a:r>
          </a:p>
        </p:txBody>
      </p:sp>
      <p:sp>
        <p:nvSpPr>
          <p:cNvPr id="9" name="Google Shape;176;p13">
            <a:extLst>
              <a:ext uri="{FF2B5EF4-FFF2-40B4-BE49-F238E27FC236}">
                <a16:creationId xmlns:a16="http://schemas.microsoft.com/office/drawing/2014/main" id="{00D2AEB0-70E6-5485-C2E0-3685C7621D82}"/>
              </a:ext>
            </a:extLst>
          </p:cNvPr>
          <p:cNvSpPr txBox="1">
            <a:spLocks noGrp="1"/>
          </p:cNvSpPr>
          <p:nvPr>
            <p:ph type="title"/>
          </p:nvPr>
        </p:nvSpPr>
        <p:spPr>
          <a:xfrm>
            <a:off x="1039178" y="183544"/>
            <a:ext cx="9772649" cy="879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 algn="ctr"/>
            <a:r>
              <a:rPr lang="hy-AM" sz="2800" b="1" dirty="0" err="1">
                <a:latin typeface="Arial"/>
                <a:ea typeface="Arial"/>
                <a:cs typeface="Arial"/>
                <a:sym typeface="Arial"/>
              </a:rPr>
              <a:t>Զինատեսակների</a:t>
            </a:r>
            <a:r>
              <a:rPr lang="hy-AM" sz="2800" b="1" dirty="0">
                <a:latin typeface="Arial"/>
                <a:ea typeface="Arial"/>
                <a:cs typeface="Arial"/>
                <a:sym typeface="Arial"/>
              </a:rPr>
              <a:t> պատրաստման </a:t>
            </a:r>
            <a:r>
              <a:rPr lang="hy-AM" sz="2800" b="1" dirty="0" err="1">
                <a:latin typeface="Arial"/>
                <a:ea typeface="Arial"/>
                <a:cs typeface="Arial"/>
                <a:sym typeface="Arial"/>
              </a:rPr>
              <a:t>վերակազմություն</a:t>
            </a:r>
            <a:endParaRPr sz="2800" b="1" dirty="0"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1517872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6" name="Google Shape;176;p13"/>
          <p:cNvSpPr txBox="1">
            <a:spLocks noGrp="1"/>
          </p:cNvSpPr>
          <p:nvPr>
            <p:ph type="title"/>
          </p:nvPr>
        </p:nvSpPr>
        <p:spPr>
          <a:xfrm>
            <a:off x="1214438" y="0"/>
            <a:ext cx="9772649" cy="8791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lvl="0" algn="ctr"/>
            <a:r>
              <a:rPr lang="hy-AM" dirty="0" err="1"/>
              <a:t>Զինատեսակների</a:t>
            </a:r>
            <a:r>
              <a:rPr lang="hy-AM" dirty="0"/>
              <a:t> կիրառության </a:t>
            </a:r>
            <a:r>
              <a:rPr lang="hy-AM" dirty="0" err="1"/>
              <a:t>վերակազմություն</a:t>
            </a:r>
            <a:endParaRPr lang="en-US" b="1" dirty="0">
              <a:solidFill>
                <a:srgbClr val="C00000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7" name="Google Shape;177;p13"/>
          <p:cNvSpPr txBox="1">
            <a:spLocks noGrp="1"/>
          </p:cNvSpPr>
          <p:nvPr>
            <p:ph type="body" idx="1"/>
          </p:nvPr>
        </p:nvSpPr>
        <p:spPr>
          <a:xfrm>
            <a:off x="310184" y="1101794"/>
            <a:ext cx="11687176" cy="542702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/>
          <a:p>
            <a:r>
              <a:rPr lang="en-US" sz="24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hy-AM" sz="2000" dirty="0" err="1"/>
              <a:t>Սակրի</a:t>
            </a:r>
            <a:r>
              <a:rPr lang="hy-AM" sz="2000" dirty="0"/>
              <a:t> ոչ ֆունկցիոնալ </a:t>
            </a:r>
            <a:r>
              <a:rPr lang="hy-AM" sz="2000" dirty="0" err="1"/>
              <a:t>ելուստները</a:t>
            </a:r>
            <a:r>
              <a:rPr lang="hy-AM" sz="2000" dirty="0"/>
              <a:t> և </a:t>
            </a:r>
            <a:r>
              <a:rPr lang="hy-AM" sz="2000" dirty="0" err="1"/>
              <a:t>մեխված</a:t>
            </a:r>
            <a:r>
              <a:rPr lang="hy-AM" sz="2000" dirty="0"/>
              <a:t> կցման կետը վկայում են, որ այն առաջին հերթին ունեցել է սոցիալական-</a:t>
            </a:r>
            <a:r>
              <a:rPr lang="hy-AM" sz="2000" dirty="0" err="1"/>
              <a:t>ստատուսային</a:t>
            </a:r>
            <a:r>
              <a:rPr lang="hy-AM" sz="2000" dirty="0"/>
              <a:t> նշանակություն։ Միևնույն ժամանակ, կոթի </a:t>
            </a:r>
            <a:r>
              <a:rPr lang="hy-AM" sz="2000" dirty="0" err="1"/>
              <a:t>օվալաձևությունը</a:t>
            </a:r>
            <a:r>
              <a:rPr lang="hy-AM" sz="2000" dirty="0"/>
              <a:t> և </a:t>
            </a:r>
            <a:r>
              <a:rPr lang="hy-AM" sz="2000" dirty="0" err="1"/>
              <a:t>կացինի</a:t>
            </a:r>
            <a:r>
              <a:rPr lang="hy-AM" sz="2000" dirty="0"/>
              <a:t> հավասարակշռությունը մատնանշում են դրա հնարավոր մարտական կիրառությունը։</a:t>
            </a:r>
          </a:p>
          <a:p>
            <a:endParaRPr lang="hy-AM" sz="2000" dirty="0"/>
          </a:p>
          <a:p>
            <a:r>
              <a:rPr lang="hy-AM" sz="2000" dirty="0" err="1"/>
              <a:t>Սակրը</a:t>
            </a:r>
            <a:r>
              <a:rPr lang="hy-AM" sz="2000" dirty="0"/>
              <a:t> ոչ արդյունավետ էր մոտ կամ հեռու մարտի պայմաններում, սակայն միջին հեռավորության հարվածների դեպքում ապահովում էր ուժեղ առավելություն, որը, հավանաբար, գերազանցում էր սրի և </a:t>
            </a:r>
            <a:r>
              <a:rPr lang="hy-AM" sz="2000" dirty="0" err="1"/>
              <a:t>գուրզի</a:t>
            </a:r>
            <a:r>
              <a:rPr lang="hy-AM" sz="2000" dirty="0"/>
              <a:t> ցուցանիշները։</a:t>
            </a:r>
          </a:p>
          <a:p>
            <a:endParaRPr lang="hy-AM" sz="2000" dirty="0"/>
          </a:p>
          <a:p>
            <a:r>
              <a:rPr lang="hy-AM" sz="2000" dirty="0"/>
              <a:t>Սուրը նախագծված էր ծակող հարվածների համար․ դրա </a:t>
            </a:r>
            <a:r>
              <a:rPr lang="hy-AM" sz="2000" dirty="0" err="1"/>
              <a:t>հավասարակշռությունն</a:t>
            </a:r>
            <a:r>
              <a:rPr lang="hy-AM" sz="2000" dirty="0"/>
              <a:t> ու շեղբի ձևը չէին ապահովում արդյունավետ կտրող հարվածներ։ Այն առավելություն ուներ </a:t>
            </a:r>
            <a:r>
              <a:rPr lang="hy-AM" sz="2000" dirty="0" err="1"/>
              <a:t>մերձամարտում</a:t>
            </a:r>
            <a:r>
              <a:rPr lang="hy-AM" sz="2000" dirty="0"/>
              <a:t>, հատկապես մեծ վահանի հետ զուգակցման դեպքում։ Սրի արդյունավետ տիրապետումը պահանջում էր երկարատև վարժանք և բարձր մակարդակի հոգեբանական պատրաստվածություն։</a:t>
            </a:r>
          </a:p>
          <a:p>
            <a:pPr lvl="0"/>
            <a:endParaRPr sz="2000" dirty="0">
              <a:latin typeface="Arial"/>
              <a:ea typeface="Arial"/>
              <a:cs typeface="Arial"/>
              <a:sym typeface="Arial"/>
            </a:endParaRPr>
          </a:p>
          <a:p>
            <a:pPr marL="457200" lvl="0" indent="-2286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</a:pPr>
            <a:endParaRPr sz="2000" dirty="0">
              <a:latin typeface="Arial"/>
              <a:ea typeface="Arial"/>
              <a:cs typeface="Arial"/>
              <a:sym typeface="Arial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A white wall with a black grill&#10;&#10;AI-generated content may be incorrect.">
            <a:extLst>
              <a:ext uri="{FF2B5EF4-FFF2-40B4-BE49-F238E27FC236}">
                <a16:creationId xmlns:a16="http://schemas.microsoft.com/office/drawing/2014/main" id="{C50E94EC-ECD6-D09A-0AAC-9F6C63E85D3C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" b="27236"/>
          <a:stretch>
            <a:fillRect/>
          </a:stretch>
        </p:blipFill>
        <p:spPr>
          <a:xfrm>
            <a:off x="664103" y="163716"/>
            <a:ext cx="5286713" cy="2885074"/>
          </a:xfrm>
          <a:prstGeom prst="rect">
            <a:avLst/>
          </a:prstGeom>
        </p:spPr>
      </p:pic>
      <p:pic>
        <p:nvPicPr>
          <p:cNvPr id="9" name="Picture 8" descr="A room with white walls and cabinets&#10;&#10;AI-generated content may be incorrect.">
            <a:extLst>
              <a:ext uri="{FF2B5EF4-FFF2-40B4-BE49-F238E27FC236}">
                <a16:creationId xmlns:a16="http://schemas.microsoft.com/office/drawing/2014/main" id="{BE4B001C-9E54-3554-7638-4B3072A7D66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34" r="2" b="2126"/>
          <a:stretch>
            <a:fillRect/>
          </a:stretch>
        </p:blipFill>
        <p:spPr>
          <a:xfrm>
            <a:off x="664102" y="3288021"/>
            <a:ext cx="5106921" cy="2789948"/>
          </a:xfrm>
          <a:prstGeom prst="rect">
            <a:avLst/>
          </a:prstGeom>
        </p:spPr>
      </p:pic>
      <p:pic>
        <p:nvPicPr>
          <p:cNvPr id="13" name="Picture 12" descr="A room with a light and shelves&#10;&#10;AI-generated content may be incorrect.">
            <a:extLst>
              <a:ext uri="{FF2B5EF4-FFF2-40B4-BE49-F238E27FC236}">
                <a16:creationId xmlns:a16="http://schemas.microsoft.com/office/drawing/2014/main" id="{6B938D3E-052D-C0E5-4A69-5A471EA3573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70" r="-2" b="19537"/>
          <a:stretch>
            <a:fillRect/>
          </a:stretch>
        </p:blipFill>
        <p:spPr>
          <a:xfrm>
            <a:off x="6241185" y="163716"/>
            <a:ext cx="5804105" cy="2789948"/>
          </a:xfrm>
          <a:prstGeom prst="rect">
            <a:avLst/>
          </a:prstGeom>
        </p:spPr>
      </p:pic>
      <p:pic>
        <p:nvPicPr>
          <p:cNvPr id="11" name="Picture 10" descr="A room with a table and shelves&#10;&#10;AI-generated content may be incorrect.">
            <a:extLst>
              <a:ext uri="{FF2B5EF4-FFF2-40B4-BE49-F238E27FC236}">
                <a16:creationId xmlns:a16="http://schemas.microsoft.com/office/drawing/2014/main" id="{89D88FF5-DF82-C86C-4B39-146544EFD3E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5839" r="2" b="2"/>
          <a:stretch>
            <a:fillRect/>
          </a:stretch>
        </p:blipFill>
        <p:spPr>
          <a:xfrm>
            <a:off x="6189150" y="3288021"/>
            <a:ext cx="5797883" cy="2789948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0B5CB197-952D-6A0A-3D87-5EC1DC7A449D}"/>
              </a:ext>
            </a:extLst>
          </p:cNvPr>
          <p:cNvSpPr txBox="1"/>
          <p:nvPr/>
        </p:nvSpPr>
        <p:spPr>
          <a:xfrm>
            <a:off x="306064" y="6171064"/>
            <a:ext cx="11579871" cy="5232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y-AM" sz="14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2024-2025 թթ․</a:t>
            </a:r>
          </a:p>
          <a:p>
            <a:pPr algn="ctr"/>
            <a:r>
              <a:rPr lang="hy-AM" sz="14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Փ</a:t>
            </a:r>
            <a:r>
              <a:rPr lang="en-US" sz="1400" dirty="0" err="1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որձարարական</a:t>
            </a:r>
            <a:r>
              <a:rPr lang="en-US" sz="14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հնագիտության</a:t>
            </a:r>
            <a:r>
              <a:rPr lang="en-US" sz="14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լաբորատորիայի</a:t>
            </a:r>
            <a:r>
              <a:rPr lang="en-US" sz="14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շենքային</a:t>
            </a:r>
            <a:r>
              <a:rPr lang="en-US" sz="14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պայմանանների</a:t>
            </a:r>
            <a:r>
              <a:rPr lang="en-US" sz="14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վերանորոգման</a:t>
            </a:r>
            <a:r>
              <a:rPr lang="en-US" sz="14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աշխատանքների</a:t>
            </a:r>
            <a:r>
              <a:rPr lang="en-US" sz="14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400" dirty="0" err="1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ընթացքը</a:t>
            </a:r>
            <a:r>
              <a:rPr lang="en-US" sz="1400" dirty="0">
                <a:effectLst/>
                <a:latin typeface="Sylfaen" panose="010A0502050306030303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490909372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D250690-BC8C-4452-2B39-AF980848087E}"/>
              </a:ext>
            </a:extLst>
          </p:cNvPr>
          <p:cNvSpPr txBox="1"/>
          <p:nvPr/>
        </p:nvSpPr>
        <p:spPr>
          <a:xfrm>
            <a:off x="371060" y="787772"/>
            <a:ext cx="11449878" cy="36009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en-US" sz="1200" b="0" i="0" u="none" strike="noStrike" cap="none" dirty="0">
                <a:solidFill>
                  <a:srgbClr val="FF0000"/>
                </a:solidFill>
                <a:latin typeface="Arial"/>
                <a:ea typeface="Arial"/>
                <a:cs typeface="Arial"/>
                <a:sym typeface="Arial"/>
              </a:rPr>
              <a:t> </a:t>
            </a:r>
          </a:p>
          <a:p>
            <a:pPr algn="just"/>
            <a:endParaRPr lang="hy-AM" dirty="0"/>
          </a:p>
          <a:p>
            <a:pPr algn="just"/>
            <a:r>
              <a:rPr lang="hy-AM" dirty="0"/>
              <a:t>Վերակազմված արտադրական գործողությունները վկայում են զենքի արտադրության բարձր մասնագիտացման և </a:t>
            </a:r>
            <a:r>
              <a:rPr lang="hy-AM" dirty="0" err="1"/>
              <a:t>բազմափուլ</a:t>
            </a:r>
            <a:r>
              <a:rPr lang="hy-AM" dirty="0"/>
              <a:t> բնույթի մասին։ Արտադրական գործընթացը, ամենայն հավանականությամբ, պահանջում էր մի քանի բարձր </a:t>
            </a:r>
            <a:r>
              <a:rPr lang="hy-AM" dirty="0" err="1"/>
              <a:t>պատրաստվածությամբ</a:t>
            </a:r>
            <a:r>
              <a:rPr lang="hy-AM" dirty="0"/>
              <a:t> վարպետների մասնակցություն։</a:t>
            </a:r>
          </a:p>
          <a:p>
            <a:pPr algn="just"/>
            <a:endParaRPr lang="hy-AM" dirty="0"/>
          </a:p>
          <a:p>
            <a:pPr algn="just"/>
            <a:r>
              <a:rPr lang="hy-AM" dirty="0"/>
              <a:t>Հայկական լեռնաշխարհի ուշ բրոնզի դարում նկատվում է մասնագիտացված </a:t>
            </a:r>
            <a:r>
              <a:rPr lang="hy-AM" dirty="0" err="1"/>
              <a:t>զինատեսակների</a:t>
            </a:r>
            <a:r>
              <a:rPr lang="hy-AM" dirty="0"/>
              <a:t> կենտրոնացում հասարակության բարձր խավի ձեռքում։ Նման զենքերի տիրապետումը պահանջում էր ոչ միայն հատուկ ֆիզիկական, այլև հոգեբանական պատրաստվածություն։ </a:t>
            </a:r>
            <a:r>
              <a:rPr lang="hy-AM" dirty="0" err="1"/>
              <a:t>Զինատեսակների</a:t>
            </a:r>
            <a:r>
              <a:rPr lang="hy-AM" dirty="0"/>
              <a:t> որոշ տեսակներ, օրինակ՝ Լճաշենի </a:t>
            </a:r>
            <a:r>
              <a:rPr lang="hy-AM" dirty="0" err="1"/>
              <a:t>ելուստավոր</a:t>
            </a:r>
            <a:r>
              <a:rPr lang="hy-AM" dirty="0"/>
              <a:t> </a:t>
            </a:r>
            <a:r>
              <a:rPr lang="hy-AM" dirty="0" err="1"/>
              <a:t>սակրը</a:t>
            </a:r>
            <a:r>
              <a:rPr lang="hy-AM" dirty="0"/>
              <a:t>, խորհրդանշում էին ոչ միայն ռազմական ուժ, այլև թագավորի սրբազան և արքայական կարգավիճակը՝ ցույց տալով նրա կապը բրոնզի դարի աշխարհ-համակարգի բարձր խավի հետ։</a:t>
            </a:r>
            <a:r>
              <a:rPr lang="en-US" b="1" i="0" u="none" strike="noStrike" cap="none" dirty="0">
                <a:solidFill>
                  <a:srgbClr val="00B050"/>
                </a:solidFill>
                <a:sym typeface="Arial"/>
              </a:rPr>
              <a:t> 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9738" y="4928095"/>
            <a:ext cx="2425149" cy="192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9964024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5"/>
          <p:cNvSpPr>
            <a:spLocks noGrp="1"/>
          </p:cNvSpPr>
          <p:nvPr>
            <p:ph type="title"/>
          </p:nvPr>
        </p:nvSpPr>
        <p:spPr>
          <a:xfrm>
            <a:off x="713740" y="0"/>
            <a:ext cx="10515600" cy="1325563"/>
          </a:xfrm>
        </p:spPr>
        <p:txBody>
          <a:bodyPr>
            <a:noAutofit/>
          </a:bodyPr>
          <a:lstStyle/>
          <a:p>
            <a:pPr algn="ctr"/>
            <a:r>
              <a:rPr lang="hy-AM" altLang="en-US" b="1" dirty="0">
                <a:solidFill>
                  <a:schemeClr val="tx1"/>
                </a:solidFill>
              </a:rPr>
              <a:t>Նախագծի հեռանկարները</a:t>
            </a:r>
            <a:endParaRPr lang="ru-RU" altLang="en-US" b="1" dirty="0">
              <a:solidFill>
                <a:schemeClr val="tx1"/>
              </a:solidFill>
            </a:endParaRPr>
          </a:p>
        </p:txBody>
      </p:sp>
      <p:sp>
        <p:nvSpPr>
          <p:cNvPr id="10" name="Текстовое поле 9"/>
          <p:cNvSpPr txBox="1"/>
          <p:nvPr/>
        </p:nvSpPr>
        <p:spPr>
          <a:xfrm>
            <a:off x="836295" y="1783411"/>
            <a:ext cx="10270490" cy="44012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hy-AM" altLang="en-US" sz="2000" dirty="0"/>
              <a:t>ՀՀ ԳԱԱ Հնագիտության և ազգագրության ինստիտուտի ինտեգրում Փորձարարական հնագիտության համաշխարհային կազմակերպություն </a:t>
            </a:r>
            <a:r>
              <a:rPr lang="ru-RU" altLang="en-US" sz="2000" dirty="0"/>
              <a:t>(EXARC)</a:t>
            </a:r>
            <a:r>
              <a:rPr lang="hy-AM" altLang="en-US" sz="2000" dirty="0"/>
              <a:t>:</a:t>
            </a:r>
            <a:endParaRPr lang="ru-RU" altLang="en-US" sz="2000" dirty="0"/>
          </a:p>
          <a:p>
            <a:pPr algn="just"/>
            <a:endParaRPr lang="ru-RU" altLang="en-US" sz="2000" dirty="0"/>
          </a:p>
          <a:p>
            <a:pPr algn="just"/>
            <a:r>
              <a:rPr lang="hy-AM" altLang="en-US" sz="2000" dirty="0"/>
              <a:t>Մեծաթիվ կուտակված հնագիտական գիտելիքների </a:t>
            </a:r>
            <a:r>
              <a:rPr lang="hy-AM" altLang="en-US" sz="2000" dirty="0" err="1"/>
              <a:t>վերաարժևորում</a:t>
            </a:r>
            <a:r>
              <a:rPr lang="hy-AM" altLang="en-US" sz="2000" dirty="0"/>
              <a:t>՝ փորձարարական հնագիտության մեթոդների կիրառմամբ՝ առարկաների, շինությունների մեկնաբանության նպատակով:</a:t>
            </a:r>
          </a:p>
          <a:p>
            <a:pPr algn="just"/>
            <a:endParaRPr lang="ru-RU" altLang="en-US" sz="2000" dirty="0"/>
          </a:p>
          <a:p>
            <a:pPr algn="just"/>
            <a:r>
              <a:rPr lang="hy-AM" altLang="en-US" sz="2000" dirty="0" err="1"/>
              <a:t>Աուտենտիկ</a:t>
            </a:r>
            <a:r>
              <a:rPr lang="hy-AM" altLang="en-US" sz="2000" dirty="0"/>
              <a:t> </a:t>
            </a:r>
            <a:r>
              <a:rPr lang="hy-AM" altLang="en-US" sz="2000" dirty="0" err="1"/>
              <a:t>գիտափորձերի</a:t>
            </a:r>
            <a:r>
              <a:rPr lang="hy-AM" altLang="en-US" sz="2000" dirty="0"/>
              <a:t> անցկացում:</a:t>
            </a:r>
            <a:endParaRPr lang="ru-RU" altLang="en-US" sz="2000" dirty="0"/>
          </a:p>
          <a:p>
            <a:pPr algn="just"/>
            <a:endParaRPr lang="hy-AM" altLang="en-US" sz="2000" dirty="0"/>
          </a:p>
          <a:p>
            <a:pPr algn="just"/>
            <a:r>
              <a:rPr lang="hy-AM" altLang="en-US" sz="2000" dirty="0"/>
              <a:t>Գիտական և գիտահանրամատչելի հրատարակություններ և այլ միջոցառումներ:</a:t>
            </a:r>
            <a:endParaRPr lang="ru-RU" altLang="en-US" sz="2000" dirty="0"/>
          </a:p>
          <a:p>
            <a:pPr algn="just"/>
            <a:endParaRPr lang="ru-RU" altLang="en-US" sz="2000" dirty="0"/>
          </a:p>
          <a:p>
            <a:pPr algn="just"/>
            <a:r>
              <a:rPr lang="hy-AM" altLang="en-US" sz="2000" dirty="0"/>
              <a:t>Ամառային դպրոցների, </a:t>
            </a:r>
            <a:r>
              <a:rPr lang="hy-AM" altLang="en-US" sz="2000" dirty="0" err="1"/>
              <a:t>ցուցադրությունների</a:t>
            </a:r>
            <a:r>
              <a:rPr lang="hy-AM" altLang="en-US" sz="2000" dirty="0"/>
              <a:t>, «Կենդանի պատմություն» </a:t>
            </a:r>
            <a:r>
              <a:rPr lang="hy-AM" altLang="en-US" sz="2000" dirty="0" err="1"/>
              <a:t>փառատոնների</a:t>
            </a:r>
            <a:r>
              <a:rPr lang="hy-AM" altLang="en-US" sz="2000" dirty="0"/>
              <a:t>, անցկացում և այլն:</a:t>
            </a:r>
            <a:endParaRPr lang="ru-RU" altLang="en-US" sz="2000" dirty="0"/>
          </a:p>
          <a:p>
            <a:endParaRPr lang="ru-RU" altLang="en-US" sz="2000" dirty="0"/>
          </a:p>
        </p:txBody>
      </p:sp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64"/>
    </mc:Choice>
    <mc:Fallback xmlns="">
      <p:transition spd="slow" advTm="60064"/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Google Shape;267;p26"/>
          <p:cNvSpPr txBox="1">
            <a:spLocks/>
          </p:cNvSpPr>
          <p:nvPr/>
        </p:nvSpPr>
        <p:spPr>
          <a:xfrm>
            <a:off x="1195843" y="5024285"/>
            <a:ext cx="9349740" cy="72326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/>
            <a:r>
              <a:rPr lang="hy-AM" altLang="ru-RU" sz="4400" b="1" dirty="0">
                <a:solidFill>
                  <a:schemeClr val="bg1"/>
                </a:solidFill>
              </a:rPr>
              <a:t>ՇՆՈՐՀԱԿԱԼՈՒԹՅՈՒՆ ՈՒՇԱԴՐՈՒԹՅԱՆ ՀԱՄԱՐ </a:t>
            </a:r>
            <a:endParaRPr lang="en-US" dirty="0">
              <a:solidFill>
                <a:schemeClr val="bg1"/>
              </a:solidFill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Հնարավոր է սա 9 մարդ, խառնարան, Արթուրի նստավայր and Սաքսայվաման նկարն է">
            <a:extLst>
              <a:ext uri="{FF2B5EF4-FFF2-40B4-BE49-F238E27FC236}">
                <a16:creationId xmlns:a16="http://schemas.microsoft.com/office/drawing/2014/main" id="{9A6A6907-0ACD-5D7C-650E-19F0715DA03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900" y="226093"/>
            <a:ext cx="3593221" cy="2695482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Picture 5" descr="Հնարավոր է սա 2 people նկարն է">
            <a:extLst>
              <a:ext uri="{FF2B5EF4-FFF2-40B4-BE49-F238E27FC236}">
                <a16:creationId xmlns:a16="http://schemas.microsoft.com/office/drawing/2014/main" id="{2FD4481B-32FE-6C42-A19B-A783B846BFE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899" y="3162993"/>
            <a:ext cx="3593461" cy="2695481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 descr="Հնարավոր է սա 10 people նկարն է">
            <a:extLst>
              <a:ext uri="{FF2B5EF4-FFF2-40B4-BE49-F238E27FC236}">
                <a16:creationId xmlns:a16="http://schemas.microsoft.com/office/drawing/2014/main" id="{6E02EED3-DC3E-1F05-6C64-07F316FA560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86529" y="141851"/>
            <a:ext cx="3689605" cy="2766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Picture 7" descr="Հնարավոր է սա 3 people նկարն է">
            <a:extLst>
              <a:ext uri="{FF2B5EF4-FFF2-40B4-BE49-F238E27FC236}">
                <a16:creationId xmlns:a16="http://schemas.microsoft.com/office/drawing/2014/main" id="{ACDF4F90-36B1-C230-5170-C199FE81A7D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7363" y="3208957"/>
            <a:ext cx="3689296" cy="276697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8" descr="Возможно, это изображение 2 человека">
            <a:extLst>
              <a:ext uri="{FF2B5EF4-FFF2-40B4-BE49-F238E27FC236}">
                <a16:creationId xmlns:a16="http://schemas.microsoft.com/office/drawing/2014/main" id="{4E7053A0-324B-F784-34BA-D2018447A6B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67589" y="141851"/>
            <a:ext cx="2361558" cy="314989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 descr="Нет описания фото.">
            <a:extLst>
              <a:ext uri="{FF2B5EF4-FFF2-40B4-BE49-F238E27FC236}">
                <a16:creationId xmlns:a16="http://schemas.microsoft.com/office/drawing/2014/main" id="{6D50440A-67D9-7090-C29B-7B2F08678FAB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329" t="23860" r="16848" b="12190"/>
          <a:stretch/>
        </p:blipFill>
        <p:spPr bwMode="auto">
          <a:xfrm>
            <a:off x="8876337" y="3555458"/>
            <a:ext cx="1944061" cy="2420471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6FD23D2F-8F4D-F9A9-B8E1-9276A9013B0C}"/>
              </a:ext>
            </a:extLst>
          </p:cNvPr>
          <p:cNvSpPr txBox="1"/>
          <p:nvPr/>
        </p:nvSpPr>
        <p:spPr>
          <a:xfrm>
            <a:off x="846209" y="6122191"/>
            <a:ext cx="11703541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sz="1600" b="1" dirty="0">
                <a:effectLst/>
                <a:latin typeface="Sylfaen" panose="010A0502050306030303" pitchFamily="18" charset="0"/>
                <a:ea typeface="Microsoft YaHei" panose="020B0503020204020204" pitchFamily="34" charset="-122"/>
                <a:cs typeface="Microsoft YaHei" panose="020B0503020204020204" pitchFamily="34" charset="-122"/>
              </a:rPr>
              <a:t>ՀՀ ԳԱԱ ՀԱԻ ՓՀԼ-ի կողմից</a:t>
            </a:r>
            <a:r>
              <a:rPr lang="ru-RU" sz="1600" b="1" dirty="0">
                <a:effectLst/>
                <a:latin typeface="Sylfaen" panose="010A0502050306030303" pitchFamily="18" charset="0"/>
                <a:ea typeface="Microsoft YaHei" panose="020B0503020204020204" pitchFamily="34" charset="-122"/>
                <a:cs typeface="Microsoft YaHei" panose="020B0503020204020204" pitchFamily="34" charset="-122"/>
              </a:rPr>
              <a:t> </a:t>
            </a:r>
            <a:r>
              <a:rPr lang="hy-AM" sz="1600" b="1" dirty="0">
                <a:effectLst/>
                <a:latin typeface="Sylfaen" panose="010A0502050306030303" pitchFamily="18" charset="0"/>
                <a:ea typeface="Microsoft YaHei" panose="020B0503020204020204" pitchFamily="34" charset="-122"/>
                <a:cs typeface="Microsoft YaHei" panose="020B0503020204020204" pitchFamily="34" charset="-122"/>
              </a:rPr>
              <a:t>ամառային դպրոցների անցկացում </a:t>
            </a:r>
            <a:r>
              <a:rPr lang="hy-AM" sz="1600" b="1" dirty="0" err="1">
                <a:effectLst/>
                <a:latin typeface="Sylfaen" panose="010A0502050306030303" pitchFamily="18" charset="0"/>
                <a:ea typeface="Microsoft YaHei" panose="020B0503020204020204" pitchFamily="34" charset="-122"/>
                <a:cs typeface="Microsoft YaHei" panose="020B0503020204020204" pitchFamily="34" charset="-122"/>
              </a:rPr>
              <a:t>Ջրաձորի</a:t>
            </a:r>
            <a:r>
              <a:rPr lang="hy-AM" sz="1600" b="1" dirty="0">
                <a:effectLst/>
                <a:latin typeface="Sylfaen" panose="010A0502050306030303" pitchFamily="18" charset="0"/>
                <a:ea typeface="Microsoft YaHei" panose="020B0503020204020204" pitchFamily="34" charset="-122"/>
                <a:cs typeface="Microsoft YaHei" panose="020B0503020204020204" pitchFamily="34" charset="-122"/>
              </a:rPr>
              <a:t> </a:t>
            </a:r>
            <a:r>
              <a:rPr lang="hy-AM" sz="1600" b="1" dirty="0" err="1">
                <a:effectLst/>
                <a:latin typeface="Sylfaen" panose="010A0502050306030303" pitchFamily="18" charset="0"/>
                <a:ea typeface="Microsoft YaHei" panose="020B0503020204020204" pitchFamily="34" charset="-122"/>
                <a:cs typeface="Microsoft YaHei" panose="020B0503020204020204" pitchFamily="34" charset="-122"/>
              </a:rPr>
              <a:t>արշավախմվի</a:t>
            </a:r>
            <a:r>
              <a:rPr lang="hy-AM" sz="1600" b="1" dirty="0">
                <a:effectLst/>
                <a:latin typeface="Sylfaen" panose="010A0502050306030303" pitchFamily="18" charset="0"/>
                <a:ea typeface="Microsoft YaHei" panose="020B0503020204020204" pitchFamily="34" charset="-122"/>
                <a:cs typeface="Microsoft YaHei" panose="020B0503020204020204" pitchFamily="34" charset="-122"/>
              </a:rPr>
              <a:t> հիման վրա 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290418443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Content Placeholder 7">
            <a:extLst>
              <a:ext uri="{FF2B5EF4-FFF2-40B4-BE49-F238E27FC236}">
                <a16:creationId xmlns:a16="http://schemas.microsoft.com/office/drawing/2014/main" id="{6B42B4C6-5A87-4B58-A40F-3DE10D578BFF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166" y="1913369"/>
            <a:ext cx="5181600" cy="2917048"/>
          </a:xfrm>
        </p:spPr>
      </p:pic>
      <p:pic>
        <p:nvPicPr>
          <p:cNvPr id="10" name="Content Placeholder 9">
            <a:extLst>
              <a:ext uri="{FF2B5EF4-FFF2-40B4-BE49-F238E27FC236}">
                <a16:creationId xmlns:a16="http://schemas.microsoft.com/office/drawing/2014/main" id="{665F26CB-CF21-4ABF-AB01-906F57D58261}"/>
              </a:ext>
            </a:extLst>
          </p:cNvPr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32" y="1913370"/>
            <a:ext cx="5181600" cy="2917048"/>
          </a:xfrm>
        </p:spPr>
      </p:pic>
      <p:sp>
        <p:nvSpPr>
          <p:cNvPr id="6" name="Заголовок 5">
            <a:extLst>
              <a:ext uri="{FF2B5EF4-FFF2-40B4-BE49-F238E27FC236}">
                <a16:creationId xmlns:a16="http://schemas.microsoft.com/office/drawing/2014/main" id="{B371EE30-0DDC-4D88-B5D7-0DE8DF19DD21}"/>
              </a:ext>
            </a:extLst>
          </p:cNvPr>
          <p:cNvSpPr txBox="1">
            <a:spLocks/>
          </p:cNvSpPr>
          <p:nvPr/>
        </p:nvSpPr>
        <p:spPr>
          <a:xfrm>
            <a:off x="549966" y="29708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hy-AM" altLang="en-US" b="1" dirty="0"/>
              <a:t>Խմբի ձեռքբերումները</a:t>
            </a:r>
            <a:endParaRPr lang="ru-RU" altLang="en-US" b="1" dirty="0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D83C6CDF-2B53-48F9-9C88-EE4C9C3C7A7F}"/>
              </a:ext>
            </a:extLst>
          </p:cNvPr>
          <p:cNvSpPr txBox="1"/>
          <p:nvPr/>
        </p:nvSpPr>
        <p:spPr>
          <a:xfrm>
            <a:off x="549966" y="4936474"/>
            <a:ext cx="989705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hy-AM" dirty="0"/>
              <a:t>Կառքի եռաչափ վերակազմության օրինակ (հեղինակ՝ Ռ․ Սարգսյան, Բ․ Վարդանյան)	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96249303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stone wall with a wheel cart and wheels&#10;&#10;Description automatically generated with medium confidence">
            <a:extLst>
              <a:ext uri="{FF2B5EF4-FFF2-40B4-BE49-F238E27FC236}">
                <a16:creationId xmlns:a16="http://schemas.microsoft.com/office/drawing/2014/main" id="{9A2D135D-30E6-D428-A150-BA7D3D60865E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2" y="286603"/>
            <a:ext cx="4199255" cy="2204085"/>
          </a:xfrm>
          <a:prstGeom prst="rect">
            <a:avLst/>
          </a:prstGeom>
        </p:spPr>
      </p:pic>
      <p:pic>
        <p:nvPicPr>
          <p:cNvPr id="6" name="Picture 5" descr="A cart in a hole in the ground&#10;&#10;Description automatically generated">
            <a:extLst>
              <a:ext uri="{FF2B5EF4-FFF2-40B4-BE49-F238E27FC236}">
                <a16:creationId xmlns:a16="http://schemas.microsoft.com/office/drawing/2014/main" id="{26D01F75-B0B2-07C3-6A2D-3A6C9374A6DC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409" y="286603"/>
            <a:ext cx="3175433" cy="2204085"/>
          </a:xfrm>
          <a:prstGeom prst="rect">
            <a:avLst/>
          </a:prstGeom>
        </p:spPr>
      </p:pic>
      <p:pic>
        <p:nvPicPr>
          <p:cNvPr id="7" name="Picture 6" descr="A wooden cart with wheels&#10;&#10;Description automatically generated">
            <a:extLst>
              <a:ext uri="{FF2B5EF4-FFF2-40B4-BE49-F238E27FC236}">
                <a16:creationId xmlns:a16="http://schemas.microsoft.com/office/drawing/2014/main" id="{EFF9E329-036B-2B7B-7ED3-6FE577B9FC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1724" y="286603"/>
            <a:ext cx="3918374" cy="2204085"/>
          </a:xfrm>
          <a:prstGeom prst="rect">
            <a:avLst/>
          </a:prstGeom>
        </p:spPr>
      </p:pic>
      <p:pic>
        <p:nvPicPr>
          <p:cNvPr id="8" name="Picture 7" descr="A person and horses on the street&#10;&#10;Description automatically generated">
            <a:extLst>
              <a:ext uri="{FF2B5EF4-FFF2-40B4-BE49-F238E27FC236}">
                <a16:creationId xmlns:a16="http://schemas.microsoft.com/office/drawing/2014/main" id="{BEE30412-AD29-08E1-F23F-B2315FB98CF1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272" y="3172792"/>
            <a:ext cx="4190251" cy="2356650"/>
          </a:xfrm>
          <a:prstGeom prst="rect">
            <a:avLst/>
          </a:prstGeom>
        </p:spPr>
      </p:pic>
      <p:pic>
        <p:nvPicPr>
          <p:cNvPr id="9" name="Picture 8" descr="A person lying on the ground next to a animal&#10;&#10;Description automatically generated">
            <a:extLst>
              <a:ext uri="{FF2B5EF4-FFF2-40B4-BE49-F238E27FC236}">
                <a16:creationId xmlns:a16="http://schemas.microsoft.com/office/drawing/2014/main" id="{3F1A8E9E-E118-C4C9-7A27-977954C44593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93409" y="3172792"/>
            <a:ext cx="4099159" cy="2305654"/>
          </a:xfrm>
          <a:prstGeom prst="rect">
            <a:avLst/>
          </a:prstGeom>
        </p:spPr>
      </p:pic>
      <p:pic>
        <p:nvPicPr>
          <p:cNvPr id="10" name="Content Placeholder 9" descr="A collage of objects and objects&#10;&#10;Description automatically generated">
            <a:extLst>
              <a:ext uri="{FF2B5EF4-FFF2-40B4-BE49-F238E27FC236}">
                <a16:creationId xmlns:a16="http://schemas.microsoft.com/office/drawing/2014/main" id="{A9633AEB-6C14-0A0E-AB09-AFB1C5BDF2B7}"/>
              </a:ext>
            </a:extLst>
          </p:cNvPr>
          <p:cNvPicPr>
            <a:picLocks noGrp="1" noChangeAspect="1"/>
          </p:cNvPicPr>
          <p:nvPr>
            <p:ph sz="half"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4727" y="3172792"/>
            <a:ext cx="2668385" cy="2693324"/>
          </a:xfrm>
          <a:prstGeom prst="rect">
            <a:avLst/>
          </a:prstGeom>
        </p:spPr>
      </p:pic>
      <p:sp>
        <p:nvSpPr>
          <p:cNvPr id="12" name="TextBox 11">
            <a:extLst>
              <a:ext uri="{FF2B5EF4-FFF2-40B4-BE49-F238E27FC236}">
                <a16:creationId xmlns:a16="http://schemas.microsoft.com/office/drawing/2014/main" id="{CAFE087E-139C-B243-E2DE-8F6B992A3151}"/>
              </a:ext>
            </a:extLst>
          </p:cNvPr>
          <p:cNvSpPr txBox="1"/>
          <p:nvPr/>
        </p:nvSpPr>
        <p:spPr>
          <a:xfrm>
            <a:off x="373837" y="5866116"/>
            <a:ext cx="8700889" cy="58477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hy-AM" sz="1400" dirty="0">
                <a:effectLst/>
                <a:latin typeface="+mj-lt"/>
                <a:ea typeface="Microsoft YaHei" panose="020B0503020204020204" pitchFamily="34" charset="-122"/>
                <a:cs typeface="Microsoft YaHei" panose="020B0503020204020204" pitchFamily="34" charset="-122"/>
              </a:rPr>
              <a:t>ՀՀ ԳԱԱ ՀԱԻ ՓՀԼ-ի կողմից անվավոր փոխադրամիջոցների ուղեկցությամբ դամբանների եռաչափ վերակազմության նմուշներ </a:t>
            </a:r>
            <a:r>
              <a:rPr lang="hy-AM" sz="1400" dirty="0">
                <a:latin typeface="+mj-lt"/>
              </a:rPr>
              <a:t>(հեղինակ՝ Ռ․ Սարգսյան, Բ․ Վարդանյան)</a:t>
            </a:r>
            <a:r>
              <a:rPr lang="hy-AM" dirty="0"/>
              <a:t>	</a:t>
            </a:r>
          </a:p>
        </p:txBody>
      </p:sp>
    </p:spTree>
    <p:extLst>
      <p:ext uri="{BB962C8B-B14F-4D97-AF65-F5344CB8AC3E}">
        <p14:creationId xmlns:p14="http://schemas.microsoft.com/office/powerpoint/2010/main" val="186160465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6785978-FC73-0A67-6B95-7BFE87AEB978}"/>
              </a:ext>
            </a:extLst>
          </p:cNvPr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endParaRPr lang="en-US"/>
          </a:p>
        </p:txBody>
      </p:sp>
      <p:grpSp>
        <p:nvGrpSpPr>
          <p:cNvPr id="8" name="Group 7">
            <a:extLst>
              <a:ext uri="{FF2B5EF4-FFF2-40B4-BE49-F238E27FC236}">
                <a16:creationId xmlns:a16="http://schemas.microsoft.com/office/drawing/2014/main" id="{747CED0E-E145-9106-041F-0AAA5569BDDF}"/>
              </a:ext>
            </a:extLst>
          </p:cNvPr>
          <p:cNvGrpSpPr/>
          <p:nvPr/>
        </p:nvGrpSpPr>
        <p:grpSpPr>
          <a:xfrm>
            <a:off x="1796539" y="364581"/>
            <a:ext cx="9016241" cy="5852731"/>
            <a:chOff x="1446019" y="324232"/>
            <a:chExt cx="9016241" cy="5852731"/>
          </a:xfrm>
        </p:grpSpPr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5371BDD4-8D88-C546-B828-D671AD569C2F}"/>
                </a:ext>
              </a:extLst>
            </p:cNvPr>
            <p:cNvGrpSpPr/>
            <p:nvPr/>
          </p:nvGrpSpPr>
          <p:grpSpPr>
            <a:xfrm>
              <a:off x="1446019" y="324232"/>
              <a:ext cx="9016241" cy="5852731"/>
              <a:chOff x="1446019" y="324232"/>
              <a:chExt cx="9016241" cy="5852731"/>
            </a:xfrm>
          </p:grpSpPr>
          <p:pic>
            <p:nvPicPr>
              <p:cNvPr id="10" name="Picture 9" descr="A collection of decorative objects&#10;&#10;AI-generated content may be incorrect.">
                <a:extLst>
                  <a:ext uri="{FF2B5EF4-FFF2-40B4-BE49-F238E27FC236}">
                    <a16:creationId xmlns:a16="http://schemas.microsoft.com/office/drawing/2014/main" id="{C593C48F-D822-394F-AEB2-375D5F4603BF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2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446019" y="324232"/>
                <a:ext cx="9016241" cy="5852731"/>
              </a:xfrm>
              <a:prstGeom prst="rect">
                <a:avLst/>
              </a:prstGeom>
            </p:spPr>
          </p:pic>
          <p:sp>
            <p:nvSpPr>
              <p:cNvPr id="5" name="Rectangle 4">
                <a:extLst>
                  <a:ext uri="{FF2B5EF4-FFF2-40B4-BE49-F238E27FC236}">
                    <a16:creationId xmlns:a16="http://schemas.microsoft.com/office/drawing/2014/main" id="{927AABE5-4FB0-9E7A-DE50-167CE5AEBAB3}"/>
                  </a:ext>
                </a:extLst>
              </p:cNvPr>
              <p:cNvSpPr/>
              <p:nvPr/>
            </p:nvSpPr>
            <p:spPr>
              <a:xfrm>
                <a:off x="1607820" y="4366260"/>
                <a:ext cx="3619500" cy="1691640"/>
              </a:xfrm>
              <a:prstGeom prst="rect">
                <a:avLst/>
              </a:prstGeom>
            </p:spPr>
            <p:style>
              <a:lnRef idx="2">
                <a:schemeClr val="dk1">
                  <a:shade val="15000"/>
                </a:schemeClr>
              </a:lnRef>
              <a:fillRef idx="1">
                <a:schemeClr val="dk1"/>
              </a:fillRef>
              <a:effectRef idx="0">
                <a:schemeClr val="dk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4864DA72-A18B-E385-C125-227EFA072FEE}"/>
                </a:ext>
              </a:extLst>
            </p:cNvPr>
            <p:cNvSpPr/>
            <p:nvPr/>
          </p:nvSpPr>
          <p:spPr>
            <a:xfrm>
              <a:off x="4968240" y="5745480"/>
              <a:ext cx="792480" cy="289560"/>
            </a:xfrm>
            <a:prstGeom prst="rect">
              <a:avLst/>
            </a:prstGeom>
          </p:spPr>
          <p:style>
            <a:lnRef idx="2">
              <a:schemeClr val="dk1">
                <a:shade val="15000"/>
              </a:schemeClr>
            </a:lnRef>
            <a:fillRef idx="1">
              <a:schemeClr val="dk1"/>
            </a:fillRef>
            <a:effectRef idx="0">
              <a:schemeClr val="dk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9" name="TextBox 8">
            <a:extLst>
              <a:ext uri="{FF2B5EF4-FFF2-40B4-BE49-F238E27FC236}">
                <a16:creationId xmlns:a16="http://schemas.microsoft.com/office/drawing/2014/main" id="{F7D4FF18-9B96-FB85-9861-68398A1ADC88}"/>
              </a:ext>
            </a:extLst>
          </p:cNvPr>
          <p:cNvSpPr txBox="1"/>
          <p:nvPr/>
        </p:nvSpPr>
        <p:spPr>
          <a:xfrm>
            <a:off x="386839" y="6324142"/>
            <a:ext cx="11567160" cy="3385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/>
            <a:r>
              <a:rPr lang="hy-AM" sz="1600" dirty="0"/>
              <a:t>Լճաշենի ՈՒԲ </a:t>
            </a:r>
            <a:r>
              <a:rPr lang="hy-AM" sz="1600" dirty="0" err="1"/>
              <a:t>դամբանաբլրի</a:t>
            </a:r>
            <a:r>
              <a:rPr lang="hy-AM" sz="1600" dirty="0"/>
              <a:t> ուղեկցող գույքի մոդելավորում (հեղինակ՝ ՀԱԻ ՓՀԼ)</a:t>
            </a:r>
            <a:endParaRPr lang="en-US" sz="1600" dirty="0"/>
          </a:p>
        </p:txBody>
      </p:sp>
    </p:spTree>
    <p:extLst>
      <p:ext uri="{BB962C8B-B14F-4D97-AF65-F5344CB8AC3E}">
        <p14:creationId xmlns:p14="http://schemas.microsoft.com/office/powerpoint/2010/main" val="37736517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" name="Google Shape;94;p2"/>
          <p:cNvSpPr txBox="1">
            <a:spLocks noGrp="1"/>
          </p:cNvSpPr>
          <p:nvPr>
            <p:ph type="title"/>
          </p:nvPr>
        </p:nvSpPr>
        <p:spPr>
          <a:xfrm>
            <a:off x="761391" y="-46578"/>
            <a:ext cx="10515600" cy="157587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lvl="0" indent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</a:pPr>
            <a:r>
              <a:rPr lang="hy-AM" sz="2400" b="1" dirty="0">
                <a:latin typeface="Georgia"/>
                <a:ea typeface="Georgia"/>
                <a:cs typeface="Georgia"/>
                <a:sym typeface="Georgia"/>
              </a:rPr>
              <a:t>Հնագիտական </a:t>
            </a:r>
            <a:r>
              <a:rPr lang="hy-AM" sz="2400" b="1" dirty="0" err="1">
                <a:latin typeface="Georgia"/>
                <a:ea typeface="Georgia"/>
                <a:cs typeface="Georgia"/>
                <a:sym typeface="Georgia"/>
              </a:rPr>
              <a:t>համատեքստը</a:t>
            </a:r>
            <a:r>
              <a:rPr lang="hy-AM" sz="2400" b="1" dirty="0">
                <a:latin typeface="Georgia"/>
                <a:ea typeface="Georgia"/>
                <a:cs typeface="Georgia"/>
                <a:sym typeface="Georgia"/>
              </a:rPr>
              <a:t> </a:t>
            </a:r>
            <a:br>
              <a:rPr lang="hy-AM" sz="2400" b="1" dirty="0">
                <a:latin typeface="Georgia"/>
                <a:ea typeface="Georgia"/>
                <a:cs typeface="Georgia"/>
                <a:sym typeface="Georgia"/>
              </a:rPr>
            </a:br>
            <a:r>
              <a:rPr lang="hy-AM" sz="2400" b="1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Լճաշենի №5 </a:t>
            </a:r>
            <a:r>
              <a:rPr lang="hy-AM" sz="2400" b="1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դամբանաբլրի</a:t>
            </a:r>
            <a:r>
              <a:rPr lang="hy-AM" sz="2400" b="1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hy-AM" sz="2400" b="1" dirty="0" err="1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պեղումները</a:t>
            </a:r>
            <a:r>
              <a:rPr lang="en-US" sz="2400" b="1" dirty="0">
                <a:solidFill>
                  <a:schemeClr val="dk1"/>
                </a:solidFill>
                <a:latin typeface="Georgia"/>
                <a:ea typeface="Georgia"/>
                <a:cs typeface="Georgia"/>
                <a:sym typeface="Georgia"/>
              </a:rPr>
              <a:t> </a:t>
            </a:r>
            <a:r>
              <a:rPr lang="ru-RU" sz="2400" b="1" dirty="0">
                <a:latin typeface="Georgia"/>
                <a:ea typeface="Georgia"/>
                <a:cs typeface="Georgia"/>
                <a:sym typeface="Georgia"/>
              </a:rPr>
              <a:t>(</a:t>
            </a:r>
            <a:r>
              <a:rPr lang="hy-AM" sz="2400" b="1" dirty="0">
                <a:latin typeface="Georgia"/>
                <a:ea typeface="Georgia"/>
                <a:cs typeface="Georgia"/>
                <a:sym typeface="Georgia"/>
              </a:rPr>
              <a:t>մ․թ․ա․ </a:t>
            </a:r>
            <a:r>
              <a:rPr lang="en-US" sz="2400" b="1" dirty="0">
                <a:latin typeface="Georgia"/>
                <a:ea typeface="Georgia"/>
                <a:cs typeface="Georgia"/>
                <a:sym typeface="Georgia"/>
              </a:rPr>
              <a:t>XV-XIV </a:t>
            </a:r>
            <a:r>
              <a:rPr lang="hy-AM" sz="2400" b="1" dirty="0">
                <a:latin typeface="Georgia"/>
                <a:ea typeface="Georgia"/>
                <a:cs typeface="Georgia"/>
                <a:sym typeface="Georgia"/>
              </a:rPr>
              <a:t>դդ․</a:t>
            </a:r>
            <a:r>
              <a:rPr lang="en-US" sz="2400" b="1" dirty="0">
                <a:latin typeface="Georgia"/>
                <a:ea typeface="Georgia"/>
                <a:cs typeface="Georgia"/>
                <a:sym typeface="Georgia"/>
              </a:rPr>
              <a:t>)</a:t>
            </a:r>
            <a:endParaRPr sz="2400" dirty="0"/>
          </a:p>
        </p:txBody>
      </p:sp>
      <p:sp>
        <p:nvSpPr>
          <p:cNvPr id="97" name="Google Shape;97;p2"/>
          <p:cNvSpPr txBox="1"/>
          <p:nvPr/>
        </p:nvSpPr>
        <p:spPr>
          <a:xfrm>
            <a:off x="4248702" y="6149422"/>
            <a:ext cx="2817813" cy="30773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spAutoFit/>
          </a:bodyPr>
          <a:lstStyle/>
          <a:p>
            <a:pPr marL="0" marR="0" lvl="0" indent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</a:pPr>
            <a:r>
              <a:rPr lang="hy-AM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ՀՊԹ, Վարդանյան</a:t>
            </a:r>
            <a:r>
              <a:rPr lang="en-US" sz="1400" b="1" i="0" u="none" strike="noStrike" cap="none" dirty="0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rPr>
              <a:t> (2023)</a:t>
            </a:r>
            <a:endParaRPr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3333" y="2215432"/>
            <a:ext cx="2632708" cy="266136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6017" y="2215432"/>
            <a:ext cx="2669711" cy="266136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00352" y="2196121"/>
            <a:ext cx="2634672" cy="264083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4307" y="2219440"/>
            <a:ext cx="2632708" cy="2657360"/>
          </a:xfrm>
          <a:prstGeom prst="rect">
            <a:avLst/>
          </a:prstGeom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3"/>
          <p:cNvSpPr txBox="1">
            <a:spLocks noGrp="1"/>
          </p:cNvSpPr>
          <p:nvPr>
            <p:ph type="title"/>
          </p:nvPr>
        </p:nvSpPr>
        <p:spPr>
          <a:xfrm>
            <a:off x="6586312" y="2630658"/>
            <a:ext cx="4945730" cy="205232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/>
          <a:p>
            <a:pPr lvl="0" algn="ctr">
              <a:buSzPct val="111111"/>
            </a:pPr>
            <a:r>
              <a:rPr lang="hy-AM" sz="2000" dirty="0">
                <a:latin typeface="Arial"/>
                <a:ea typeface="Arial"/>
                <a:cs typeface="Arial"/>
                <a:sym typeface="Arial"/>
              </a:rPr>
              <a:t>Լճաշենի վեց ելուստով </a:t>
            </a:r>
            <a:r>
              <a:rPr lang="hy-AM" sz="2000" dirty="0" err="1">
                <a:latin typeface="Arial"/>
                <a:ea typeface="Arial"/>
                <a:cs typeface="Arial"/>
                <a:sym typeface="Arial"/>
              </a:rPr>
              <a:t>կիսալուսնաձև</a:t>
            </a:r>
            <a:r>
              <a:rPr lang="hy-AM" sz="2000" dirty="0">
                <a:latin typeface="Arial"/>
                <a:ea typeface="Arial"/>
                <a:cs typeface="Arial"/>
                <a:sym typeface="Arial"/>
              </a:rPr>
              <a:t> շեղբով </a:t>
            </a:r>
            <a:r>
              <a:rPr lang="hy-AM" sz="2000" dirty="0" err="1">
                <a:latin typeface="Arial"/>
                <a:ea typeface="Arial"/>
                <a:cs typeface="Arial"/>
                <a:sym typeface="Arial"/>
              </a:rPr>
              <a:t>սակրը</a:t>
            </a:r>
            <a:r>
              <a:rPr lang="hy-AM" sz="2000" dirty="0">
                <a:latin typeface="Arial"/>
                <a:ea typeface="Arial"/>
                <a:cs typeface="Arial"/>
                <a:sym typeface="Arial"/>
              </a:rPr>
              <a:t> </a:t>
            </a:r>
            <a:r>
              <a:rPr lang="ru-RU" sz="2000" dirty="0">
                <a:latin typeface="Arial"/>
                <a:ea typeface="Arial"/>
                <a:cs typeface="Arial"/>
                <a:sym typeface="Arial"/>
              </a:rPr>
              <a:t>(9,3 х 11 х 2,5 </a:t>
            </a:r>
            <a:r>
              <a:rPr lang="hy-AM" sz="2000" dirty="0">
                <a:latin typeface="Arial"/>
                <a:ea typeface="Arial"/>
                <a:cs typeface="Arial"/>
                <a:sym typeface="Arial"/>
              </a:rPr>
              <a:t>սմ</a:t>
            </a:r>
            <a:r>
              <a:rPr lang="ru-RU" sz="2000" dirty="0">
                <a:latin typeface="Arial"/>
                <a:ea typeface="Arial"/>
                <a:cs typeface="Arial"/>
                <a:sym typeface="Arial"/>
              </a:rPr>
              <a:t>)</a:t>
            </a:r>
            <a:r>
              <a:rPr lang="en-US" sz="2000" dirty="0">
                <a:latin typeface="Arial"/>
                <a:ea typeface="Arial"/>
                <a:cs typeface="Arial"/>
                <a:sym typeface="Arial"/>
              </a:rPr>
              <a:t>.</a:t>
            </a:r>
            <a:endParaRPr sz="28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44212" y="130112"/>
            <a:ext cx="4357370" cy="5548148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4241680" y="5740016"/>
            <a:ext cx="284725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hy-AM" b="1" dirty="0">
                <a:solidFill>
                  <a:schemeClr val="dk1"/>
                </a:solidFill>
              </a:rPr>
              <a:t>Վարդանյան </a:t>
            </a:r>
            <a:r>
              <a:rPr lang="en-US" b="1" dirty="0">
                <a:solidFill>
                  <a:schemeClr val="dk1"/>
                </a:solidFill>
              </a:rPr>
              <a:t> (2023</a:t>
            </a:r>
            <a:r>
              <a:rPr lang="ru-RU" b="1" dirty="0">
                <a:solidFill>
                  <a:schemeClr val="dk1"/>
                </a:solidFill>
              </a:rPr>
              <a:t>, 111</a:t>
            </a:r>
            <a:r>
              <a:rPr lang="en-US" b="1" dirty="0">
                <a:solidFill>
                  <a:schemeClr val="dk1"/>
                </a:solidFill>
              </a:rPr>
              <a:t>)</a:t>
            </a:r>
            <a:endParaRPr lang="en-US" dirty="0"/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4|3.4|3.9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5.4|3.4|3.9|4.4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0E2841"/>
      </a:dk2>
      <a:lt2>
        <a:srgbClr val="E8E8E8"/>
      </a:lt2>
      <a:accent1>
        <a:srgbClr val="156082"/>
      </a:accent1>
      <a:accent2>
        <a:srgbClr val="E97132"/>
      </a:accent2>
      <a:accent3>
        <a:srgbClr val="196B24"/>
      </a:accent3>
      <a:accent4>
        <a:srgbClr val="0F9ED5"/>
      </a:accent4>
      <a:accent5>
        <a:srgbClr val="A02B93"/>
      </a:accent5>
      <a:accent6>
        <a:srgbClr val="4EA72E"/>
      </a:accent6>
      <a:hlink>
        <a:srgbClr val="467886"/>
      </a:hlink>
      <a:folHlink>
        <a:srgbClr val="96607D"/>
      </a:folHlink>
    </a:clrScheme>
    <a:fontScheme name="Office">
      <a:majorFont>
        <a:latin typeface="Aptos Display" panose="0211000402020202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Aptos" panose="0211000402020202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  <a:ln w="2540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Office Theme" id="{2E142A2C-CD16-42D6-873A-C26D2A0506FA}" vid="{1BDDFF52-6CD6-40A5-AB3C-68EB2F1E4D0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286</TotalTime>
  <Words>967</Words>
  <Application>Microsoft Office PowerPoint</Application>
  <PresentationFormat>Widescreen</PresentationFormat>
  <Paragraphs>94</Paragraphs>
  <Slides>32</Slides>
  <Notes>21</Notes>
  <HiddenSlides>0</HiddenSlides>
  <MMClips>0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32</vt:i4>
      </vt:variant>
    </vt:vector>
  </HeadingPairs>
  <TitlesOfParts>
    <vt:vector size="41" baseType="lpstr">
      <vt:lpstr>Microsoft YaHei</vt:lpstr>
      <vt:lpstr>Aptos</vt:lpstr>
      <vt:lpstr>Aptos Display</vt:lpstr>
      <vt:lpstr>Arial</vt:lpstr>
      <vt:lpstr>Calibri</vt:lpstr>
      <vt:lpstr>Georgia</vt:lpstr>
      <vt:lpstr>Sylfaen</vt:lpstr>
      <vt:lpstr>Times New Roman</vt:lpstr>
      <vt:lpstr>Office Theme</vt:lpstr>
      <vt:lpstr>PowerPoint Presentation</vt:lpstr>
      <vt:lpstr>Հետազոտական խումբը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Հնագիտական համատեքստը  Լճաշենի №5 դամբանաբլրի պեղումները (մ․թ․ա․ XV-XIV դդ․)</vt:lpstr>
      <vt:lpstr>Լճաշենի վեց ելուստով կիսալուսնաձև շեղբով սակրը (9,3 х 11 х 2,5 սմ).</vt:lpstr>
      <vt:lpstr>Ելուստավոր սակրերի զարգացումը</vt:lpstr>
      <vt:lpstr>PowerPoint Presentation</vt:lpstr>
      <vt:lpstr>PowerPoint Presentation</vt:lpstr>
      <vt:lpstr>PowerPoint Presentation</vt:lpstr>
      <vt:lpstr>Ելուստավոր սակրերի զուգահեռներ Հայկական լեռնաշխարհից</vt:lpstr>
      <vt:lpstr>PowerPoint Presentation</vt:lpstr>
      <vt:lpstr>PowerPoint Presentation</vt:lpstr>
      <vt:lpstr>PowerPoint Presentation</vt:lpstr>
      <vt:lpstr>HEMA փորձարկում (սակր և նիզակ)</vt:lpstr>
      <vt:lpstr>HEMA փորձարկում (սակր և նիզակ)</vt:lpstr>
      <vt:lpstr>HEMA փորձարկում (սակր և սուր)</vt:lpstr>
      <vt:lpstr>Վարդանյան (2023) Բրոնզե սուր, Լճաշեն, դամբ․№1 (մ․թ․ա․ XV-XIV դդ․) (52 см).</vt:lpstr>
      <vt:lpstr>Պատրաստման տեխնոլոգիան</vt:lpstr>
      <vt:lpstr>Պատրաստման տեխնոլոգիան</vt:lpstr>
      <vt:lpstr>PowerPoint Presentation</vt:lpstr>
      <vt:lpstr>HEMA փորձարկում (սակր և սուր)</vt:lpstr>
      <vt:lpstr>HEMA փորձարկում (սակր և սուր)</vt:lpstr>
      <vt:lpstr>Զինատեսակների պատրաստման վերակազմություն</vt:lpstr>
      <vt:lpstr>Զինատեսակների պատրաստման վերակազմություն</vt:lpstr>
      <vt:lpstr>Զինատեսակների կիրառության վերակազմություն</vt:lpstr>
      <vt:lpstr>PowerPoint Presentation</vt:lpstr>
      <vt:lpstr>Նախագծի հեռանկարները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ЕВРАЗИЯ-2022:  социально-гуманитарное пространство  в эпоху глобализации  и цифровизации</dc:title>
  <dc:creator>Пользователь</dc:creator>
  <cp:lastModifiedBy>Ben Vardanyan</cp:lastModifiedBy>
  <cp:revision>121</cp:revision>
  <dcterms:created xsi:type="dcterms:W3CDTF">2022-02-21T17:13:00Z</dcterms:created>
  <dcterms:modified xsi:type="dcterms:W3CDTF">2025-10-07T13:38:13Z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29A4EB73A2CC4C71A2F3D0619F085E9F</vt:lpwstr>
  </property>
  <property fmtid="{D5CDD505-2E9C-101B-9397-08002B2CF9AE}" pid="3" name="KSOProductBuildVer">
    <vt:lpwstr>1049-11.2.0.11537</vt:lpwstr>
  </property>
</Properties>
</file>