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5" r:id="rId3"/>
    <p:sldId id="306" r:id="rId4"/>
    <p:sldId id="305" r:id="rId5"/>
    <p:sldId id="307" r:id="rId6"/>
    <p:sldId id="310" r:id="rId7"/>
    <p:sldId id="308" r:id="rId8"/>
    <p:sldId id="309" r:id="rId9"/>
    <p:sldId id="311" r:id="rId10"/>
    <p:sldId id="312" r:id="rId11"/>
    <p:sldId id="313" r:id="rId12"/>
    <p:sldId id="314" r:id="rId13"/>
    <p:sldId id="315" r:id="rId14"/>
    <p:sldId id="293" r:id="rId15"/>
    <p:sldId id="301" r:id="rId16"/>
    <p:sldId id="283" r:id="rId17"/>
    <p:sldId id="316" r:id="rId18"/>
    <p:sldId id="317" r:id="rId19"/>
    <p:sldId id="31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648"/>
    <a:srgbClr val="6E9ED0"/>
    <a:srgbClr val="B4DFF8"/>
    <a:srgbClr val="1A3260"/>
    <a:srgbClr val="CC3300"/>
    <a:srgbClr val="6BC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992EBF-5C54-86EC-B812-A1D08D4EDC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173D9-F380-44FE-FE00-7386A0FC13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B89AE-110C-4743-8AA7-7BC745F200FA}" type="datetimeFigureOut">
              <a:rPr lang="en-US" smtClean="0"/>
              <a:t>07-Oct-25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FED2E-DD78-6128-723F-D87CBE5443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y-AM"/>
              <a:t>08 հոկտեմբեր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0224F-94DB-4FF3-5D67-F4FAABD2B1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E63A4-E011-4FED-A6DC-D6AC35C3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41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377FB-2187-4A0B-919E-03070DAB5FC1}" type="datetimeFigureOut">
              <a:rPr lang="en-US" smtClean="0"/>
              <a:t>07-Oct-25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y-AM"/>
              <a:t>08 հոկտեմբեր 2025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CE90E-D059-4B4D-8A08-ABEBC34A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18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en-US"/>
              <a:t>08 հոկտեմբեր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Faculty Research Funing Program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0.jpg"/><Relationship Id="rId5" Type="http://schemas.openxmlformats.org/officeDocument/2006/relationships/image" Target="../media/image45.png"/><Relationship Id="rId10" Type="http://schemas.openxmlformats.org/officeDocument/2006/relationships/image" Target="../media/image42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A4C859-8BCD-A132-8F5C-A0F271E4ABE2}"/>
              </a:ext>
            </a:extLst>
          </p:cNvPr>
          <p:cNvSpPr/>
          <p:nvPr/>
        </p:nvSpPr>
        <p:spPr>
          <a:xfrm>
            <a:off x="258618" y="5855855"/>
            <a:ext cx="11693237" cy="720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04250-E05F-9052-2F03-30A9239DC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232" y="1659274"/>
            <a:ext cx="10728053" cy="721165"/>
          </a:xfrm>
        </p:spPr>
        <p:txBody>
          <a:bodyPr>
            <a:noAutofit/>
          </a:bodyPr>
          <a:lstStyle/>
          <a:p>
            <a:r>
              <a:rPr lang="hy-AM" sz="2400" cap="none" dirty="0"/>
              <a:t>ԲԱՐԴ ՊԼԱԶՄՈՆԱՅԻՆ ԿԱՌՈՒՑՎԱԾՔՆԵՐ ԼՈՒՅՍԻ ՂԵԿԱՎԱՐՄԱՆ ԵՒ ԿԵՆՍԱՉԱՓՈՒՄՆԵՐԻ ՀԱՄԱՐ</a:t>
            </a:r>
            <a:endParaRPr lang="en-US" sz="4000" cap="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29E10A-ECBB-9976-00A7-A3A41BBBE3B1}"/>
              </a:ext>
            </a:extLst>
          </p:cNvPr>
          <p:cNvSpPr txBox="1">
            <a:spLocks/>
          </p:cNvSpPr>
          <p:nvPr/>
        </p:nvSpPr>
        <p:spPr>
          <a:xfrm>
            <a:off x="606121" y="3094179"/>
            <a:ext cx="10844276" cy="2610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hy-AM" sz="2000" u="sng" cap="none" dirty="0">
                <a:solidFill>
                  <a:schemeClr val="bg1"/>
                </a:solidFill>
              </a:rPr>
              <a:t>Հենրիկ</a:t>
            </a:r>
            <a:r>
              <a:rPr lang="en-US" sz="2000" u="sng" cap="none" dirty="0">
                <a:solidFill>
                  <a:schemeClr val="bg1"/>
                </a:solidFill>
              </a:rPr>
              <a:t> </a:t>
            </a:r>
            <a:r>
              <a:rPr lang="hy-AM" sz="2000" u="sng" cap="none" dirty="0">
                <a:solidFill>
                  <a:schemeClr val="bg1"/>
                </a:solidFill>
              </a:rPr>
              <a:t>Պարսամյան</a:t>
            </a:r>
          </a:p>
          <a:p>
            <a:pPr>
              <a:lnSpc>
                <a:spcPts val="2000"/>
              </a:lnSpc>
            </a:pPr>
            <a:r>
              <a:rPr lang="hy-AM" sz="1800" cap="none" dirty="0">
                <a:solidFill>
                  <a:schemeClr val="bg1"/>
                </a:solidFill>
              </a:rPr>
              <a:t/>
            </a:r>
            <a:br>
              <a:rPr lang="hy-AM" sz="1800" cap="none" dirty="0">
                <a:solidFill>
                  <a:schemeClr val="bg1"/>
                </a:solidFill>
              </a:rPr>
            </a:br>
            <a:r>
              <a:rPr lang="hy-AM" sz="1800" cap="none" dirty="0">
                <a:solidFill>
                  <a:schemeClr val="bg1"/>
                </a:solidFill>
              </a:rPr>
              <a:t>Նանո օպտիկայի և մոդելավորման խումբ, Նանոպլազմոնիկայի լաբորատորիա</a:t>
            </a:r>
          </a:p>
          <a:p>
            <a:pPr>
              <a:lnSpc>
                <a:spcPts val="2000"/>
              </a:lnSpc>
            </a:pPr>
            <a:r>
              <a:rPr lang="hy-AM" sz="1800" cap="none" dirty="0">
                <a:solidFill>
                  <a:schemeClr val="bg1"/>
                </a:solidFill>
              </a:rPr>
              <a:t>Ֆիզիկայի ինստիտուտ,</a:t>
            </a:r>
            <a:endParaRPr lang="en-US" sz="1800" cap="none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hy-AM" sz="1800" cap="none" dirty="0">
                <a:solidFill>
                  <a:schemeClr val="bg1"/>
                </a:solidFill>
              </a:rPr>
              <a:t>Երևանի պետական համալսարան</a:t>
            </a:r>
            <a:endParaRPr lang="en-US" sz="1800" cap="none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i="1" cap="none" dirty="0">
                <a:solidFill>
                  <a:schemeClr val="bg1"/>
                </a:solidFill>
              </a:rPr>
              <a:t>hparsamyan@ysu.am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3FABC-7852-D352-6599-AF1D74EBE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38" y="581377"/>
            <a:ext cx="2307728" cy="7211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968D81-06CC-BE2E-8184-A40C4B82A12C}"/>
              </a:ext>
            </a:extLst>
          </p:cNvPr>
          <p:cNvGrpSpPr/>
          <p:nvPr/>
        </p:nvGrpSpPr>
        <p:grpSpPr>
          <a:xfrm>
            <a:off x="8784145" y="581330"/>
            <a:ext cx="3184962" cy="801730"/>
            <a:chOff x="8971483" y="596621"/>
            <a:chExt cx="3184962" cy="801730"/>
          </a:xfrm>
        </p:grpSpPr>
        <p:pic>
          <p:nvPicPr>
            <p:cNvPr id="3" name="Picture 2" descr="Բարձրագույն կրթության և գիտության կոմիտե - infocom.am">
              <a:extLst>
                <a:ext uri="{FF2B5EF4-FFF2-40B4-BE49-F238E27FC236}">
                  <a16:creationId xmlns:a16="http://schemas.microsoft.com/office/drawing/2014/main" id="{D98ED7A3-2C46-4BB7-4EE0-E32FB531F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483" y="602786"/>
              <a:ext cx="799801" cy="79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445EEF-66AE-C3D5-C4EB-9C55D4213DAA}"/>
                </a:ext>
              </a:extLst>
            </p:cNvPr>
            <p:cNvSpPr txBox="1"/>
            <p:nvPr/>
          </p:nvSpPr>
          <p:spPr>
            <a:xfrm>
              <a:off x="9771284" y="596621"/>
              <a:ext cx="2385161" cy="7002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y-AM" sz="1400" dirty="0"/>
                <a:t>Բարձրագույն կրթության</a:t>
              </a:r>
            </a:p>
            <a:p>
              <a:pPr>
                <a:lnSpc>
                  <a:spcPct val="150000"/>
                </a:lnSpc>
              </a:pPr>
              <a:r>
                <a:rPr lang="hy-AM" sz="1400" dirty="0"/>
                <a:t>և գիտության կոմիտե</a:t>
              </a:r>
              <a:endParaRPr lang="en-US" sz="1400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B666AD7-6BDD-079B-D44F-8E0CBEE39A69}"/>
              </a:ext>
            </a:extLst>
          </p:cNvPr>
          <p:cNvSpPr/>
          <p:nvPr/>
        </p:nvSpPr>
        <p:spPr>
          <a:xfrm>
            <a:off x="447341" y="1659274"/>
            <a:ext cx="136100" cy="720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5C631E-655D-BA4B-BB60-433D0A3EFF09}"/>
              </a:ext>
            </a:extLst>
          </p:cNvPr>
          <p:cNvSpPr/>
          <p:nvPr/>
        </p:nvSpPr>
        <p:spPr>
          <a:xfrm>
            <a:off x="447341" y="2373744"/>
            <a:ext cx="136100" cy="7204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4BFB2A-FB6F-8E1D-1AF8-7EB503D0867C}"/>
              </a:ext>
            </a:extLst>
          </p:cNvPr>
          <p:cNvSpPr/>
          <p:nvPr/>
        </p:nvSpPr>
        <p:spPr>
          <a:xfrm>
            <a:off x="447341" y="3094179"/>
            <a:ext cx="136100" cy="27616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DFF453-AB28-26BA-5A96-C3B45EC87E48}"/>
              </a:ext>
            </a:extLst>
          </p:cNvPr>
          <p:cNvSpPr txBox="1"/>
          <p:nvPr/>
        </p:nvSpPr>
        <p:spPr>
          <a:xfrm>
            <a:off x="3763164" y="711180"/>
            <a:ext cx="4684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2400" dirty="0"/>
              <a:t>ՀԱՇՎԵՏՈՒ ԳԻՏԱԺՈՂՈՎ</a:t>
            </a:r>
            <a:r>
              <a:rPr lang="en-US" sz="2400" dirty="0"/>
              <a:t> 202</a:t>
            </a:r>
            <a:r>
              <a:rPr lang="hy-AM" sz="2400" dirty="0"/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2372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10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C600B5A3-7BC6-F677-02F9-CE4EFE09842A}"/>
              </a:ext>
            </a:extLst>
          </p:cNvPr>
          <p:cNvSpPr txBox="1">
            <a:spLocks/>
          </p:cNvSpPr>
          <p:nvPr/>
        </p:nvSpPr>
        <p:spPr>
          <a:xfrm>
            <a:off x="177787" y="777506"/>
            <a:ext cx="545586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u="sng" cap="none" dirty="0">
                <a:solidFill>
                  <a:schemeClr val="tx1"/>
                </a:solidFill>
              </a:rPr>
              <a:t>Շշնջացող ճեղքային պլազմոնային մոդերը</a:t>
            </a:r>
            <a:endParaRPr lang="en-US" sz="2400" u="sng" cap="none" dirty="0">
              <a:solidFill>
                <a:schemeClr val="tx1"/>
              </a:solidFill>
            </a:endParaRP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69802B21-6AF1-A3B7-2BBE-2B571FEB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90822F-7E22-3707-4F06-685893DA5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422"/>
          <a:stretch/>
        </p:blipFill>
        <p:spPr>
          <a:xfrm>
            <a:off x="319920" y="1652928"/>
            <a:ext cx="5520080" cy="32468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CF1A2B-888D-1AC1-219B-3C64E9C8A351}"/>
              </a:ext>
            </a:extLst>
          </p:cNvPr>
          <p:cNvSpPr txBox="1"/>
          <p:nvPr/>
        </p:nvSpPr>
        <p:spPr>
          <a:xfrm>
            <a:off x="3892597" y="5114676"/>
            <a:ext cx="4810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hy-AM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Մոդերի ձևավորման մեխանիզմը:</a:t>
            </a:r>
            <a:endParaRPr lang="en-US" sz="160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1EC7D-B628-5BF6-555D-C017C7190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128" y="4575954"/>
            <a:ext cx="4048125" cy="323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9C8BD2-A9F2-AA50-8970-B84DDCF92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748"/>
          <a:stretch/>
        </p:blipFill>
        <p:spPr>
          <a:xfrm>
            <a:off x="5633649" y="1675107"/>
            <a:ext cx="6138733" cy="2824181"/>
          </a:xfrm>
          <a:prstGeom prst="rect">
            <a:avLst/>
          </a:prstGeom>
        </p:spPr>
      </p:pic>
      <p:sp>
        <p:nvSpPr>
          <p:cNvPr id="20" name="Title 6">
            <a:extLst>
              <a:ext uri="{FF2B5EF4-FFF2-40B4-BE49-F238E27FC236}">
                <a16:creationId xmlns:a16="http://schemas.microsoft.com/office/drawing/2014/main" id="{F00F83BB-C70C-209A-555D-1656EAB912CA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rgbClr val="132648"/>
                </a:solidFill>
              </a:rPr>
              <a:t>Արդյունքներ</a:t>
            </a:r>
            <a:endParaRPr lang="en-US" cap="none" dirty="0">
              <a:solidFill>
                <a:srgbClr val="132648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97E701-6AC7-6814-CFF1-85E170CEC8D0}"/>
              </a:ext>
            </a:extLst>
          </p:cNvPr>
          <p:cNvSpPr/>
          <p:nvPr/>
        </p:nvSpPr>
        <p:spPr>
          <a:xfrm rot="5400000">
            <a:off x="3730019" y="-327158"/>
            <a:ext cx="64487" cy="2133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F08948-533D-E665-9004-68EA349FFE39}"/>
              </a:ext>
            </a:extLst>
          </p:cNvPr>
          <p:cNvSpPr/>
          <p:nvPr/>
        </p:nvSpPr>
        <p:spPr>
          <a:xfrm rot="5400000">
            <a:off x="3206622" y="192434"/>
            <a:ext cx="65994" cy="1093138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3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11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C600B5A3-7BC6-F677-02F9-CE4EFE09842A}"/>
              </a:ext>
            </a:extLst>
          </p:cNvPr>
          <p:cNvSpPr txBox="1">
            <a:spLocks/>
          </p:cNvSpPr>
          <p:nvPr/>
        </p:nvSpPr>
        <p:spPr>
          <a:xfrm>
            <a:off x="177787" y="777506"/>
            <a:ext cx="545586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u="sng" cap="none" dirty="0">
                <a:solidFill>
                  <a:schemeClr val="tx1"/>
                </a:solidFill>
              </a:rPr>
              <a:t>Շշնջացող ճեղքային պլազմոնային մոդերը</a:t>
            </a:r>
            <a:endParaRPr lang="en-US" sz="2400" u="sng" cap="none" dirty="0">
              <a:solidFill>
                <a:schemeClr val="tx1"/>
              </a:solidFill>
            </a:endParaRP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69802B21-6AF1-A3B7-2BBE-2B571FEB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7D2D7-0773-F89C-6700-473B582390DA}"/>
              </a:ext>
            </a:extLst>
          </p:cNvPr>
          <p:cNvSpPr txBox="1"/>
          <p:nvPr/>
        </p:nvSpPr>
        <p:spPr>
          <a:xfrm>
            <a:off x="319920" y="5786538"/>
            <a:ext cx="4852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Տակդիրի հաստության ազդեցությունը համակարգի բնութագրերի վրա:</a:t>
            </a:r>
            <a:endParaRPr lang="en-US" sz="160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F5BFF3-BA0B-3F01-52B6-79CC4B9A8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45" y="1342577"/>
            <a:ext cx="3699630" cy="4465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6CFAA0-084F-EA6B-F842-420A3552BF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2" r="4843"/>
          <a:stretch/>
        </p:blipFill>
        <p:spPr>
          <a:xfrm>
            <a:off x="4191000" y="1447341"/>
            <a:ext cx="7959037" cy="29341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196C29-029F-59CC-1317-78A23E6BBC39}"/>
              </a:ext>
            </a:extLst>
          </p:cNvPr>
          <p:cNvSpPr txBox="1"/>
          <p:nvPr/>
        </p:nvSpPr>
        <p:spPr>
          <a:xfrm>
            <a:off x="5952322" y="4613944"/>
            <a:ext cx="4852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hy-AM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Սկավառակի տրամագծի ազդեցությունը ցրման կտրվածքի և էներգիայի սպեկտորների վրա:</a:t>
            </a:r>
            <a:endParaRPr lang="en-US" sz="160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A876223F-8183-2CB0-0728-8CEF5934DC70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rgbClr val="132648"/>
                </a:solidFill>
              </a:rPr>
              <a:t>Արդյունքներ</a:t>
            </a:r>
            <a:endParaRPr lang="en-US" cap="none" dirty="0">
              <a:solidFill>
                <a:srgbClr val="13264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FF3335-C58B-5B64-CC39-EF1A62959F57}"/>
              </a:ext>
            </a:extLst>
          </p:cNvPr>
          <p:cNvSpPr/>
          <p:nvPr/>
        </p:nvSpPr>
        <p:spPr>
          <a:xfrm rot="5400000">
            <a:off x="3730019" y="-327158"/>
            <a:ext cx="64487" cy="2133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3547DE-4563-D869-7BCB-EF39A17EA003}"/>
              </a:ext>
            </a:extLst>
          </p:cNvPr>
          <p:cNvSpPr/>
          <p:nvPr/>
        </p:nvSpPr>
        <p:spPr>
          <a:xfrm rot="5400000">
            <a:off x="3380054" y="19003"/>
            <a:ext cx="65994" cy="1440000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72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12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C600B5A3-7BC6-F677-02F9-CE4EFE09842A}"/>
              </a:ext>
            </a:extLst>
          </p:cNvPr>
          <p:cNvSpPr txBox="1">
            <a:spLocks/>
          </p:cNvSpPr>
          <p:nvPr/>
        </p:nvSpPr>
        <p:spPr>
          <a:xfrm>
            <a:off x="177787" y="777506"/>
            <a:ext cx="1106243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u="sng" cap="none" dirty="0">
                <a:solidFill>
                  <a:schemeClr val="tx1"/>
                </a:solidFill>
              </a:rPr>
              <a:t>Օպտիկական բիստաբիլությունը ռեզոնանսային ալիքատարային համակարգում</a:t>
            </a:r>
            <a:endParaRPr lang="en-US" sz="2400" u="sng" cap="none" dirty="0">
              <a:solidFill>
                <a:schemeClr val="tx1"/>
              </a:solidFill>
            </a:endParaRP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69802B21-6AF1-A3B7-2BBE-2B571FEB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7D2D7-0773-F89C-6700-473B582390DA}"/>
              </a:ext>
            </a:extLst>
          </p:cNvPr>
          <p:cNvSpPr txBox="1"/>
          <p:nvPr/>
        </p:nvSpPr>
        <p:spPr>
          <a:xfrm>
            <a:off x="224912" y="4060733"/>
            <a:ext cx="48525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hy-AM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BIC-</a:t>
            </a:r>
            <a:r>
              <a:rPr lang="hy-AM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ի կոնցեպտը:</a:t>
            </a:r>
            <a:endParaRPr lang="en-US" sz="160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743B51-62B3-6F97-2C31-E49304FB3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38"/>
          <a:stretch/>
        </p:blipFill>
        <p:spPr bwMode="auto">
          <a:xfrm>
            <a:off x="4736627" y="1421950"/>
            <a:ext cx="7250158" cy="2378354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6C78B9-737F-B47F-EDE2-9AC542FDF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1421950"/>
            <a:ext cx="4514464" cy="25030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562106-BD9D-8E69-9952-043ACB4CDAA4}"/>
              </a:ext>
            </a:extLst>
          </p:cNvPr>
          <p:cNvSpPr txBox="1"/>
          <p:nvPr/>
        </p:nvSpPr>
        <p:spPr>
          <a:xfrm>
            <a:off x="224912" y="4443828"/>
            <a:ext cx="4045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Hsu, Chia Wei, et al. "Bound states in the continuum."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Reviews Materials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1.9 (2016): 1-13.</a:t>
            </a:r>
            <a:endParaRPr lang="en-US" sz="1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8466B2-10DA-32D5-0EE5-02A8F9955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4"/>
          <a:stretch/>
        </p:blipFill>
        <p:spPr bwMode="auto">
          <a:xfrm>
            <a:off x="7234057" y="3857701"/>
            <a:ext cx="4451230" cy="2514068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6BA1A7D-3B2D-B657-BE07-81E5EB8698BD}"/>
              </a:ext>
            </a:extLst>
          </p:cNvPr>
          <p:cNvSpPr txBox="1"/>
          <p:nvPr/>
        </p:nvSpPr>
        <p:spPr>
          <a:xfrm>
            <a:off x="3709358" y="5495719"/>
            <a:ext cx="3421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Համակարգի սխեմատիկ տեսքը և գծային </a:t>
            </a:r>
            <a:r>
              <a:rPr lang="hy-AM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արձագանքը:</a:t>
            </a:r>
            <a:endParaRPr lang="en-US" sz="160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A2E9B427-6264-6843-F2C3-A8E2120395D4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rgbClr val="132648"/>
                </a:solidFill>
              </a:rPr>
              <a:t>Արդյունքներ</a:t>
            </a:r>
            <a:endParaRPr lang="en-US" cap="none" dirty="0">
              <a:solidFill>
                <a:srgbClr val="13264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601E91-9CE8-8771-24A6-972B80F2B316}"/>
              </a:ext>
            </a:extLst>
          </p:cNvPr>
          <p:cNvSpPr/>
          <p:nvPr/>
        </p:nvSpPr>
        <p:spPr>
          <a:xfrm rot="5400000">
            <a:off x="3730019" y="-327158"/>
            <a:ext cx="64487" cy="2133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0CC3AC-A402-BD9C-D03C-8CF0DE1C3B3E}"/>
              </a:ext>
            </a:extLst>
          </p:cNvPr>
          <p:cNvSpPr/>
          <p:nvPr/>
        </p:nvSpPr>
        <p:spPr>
          <a:xfrm rot="5400000">
            <a:off x="3551903" y="-152847"/>
            <a:ext cx="65994" cy="1783699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8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13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C600B5A3-7BC6-F677-02F9-CE4EFE09842A}"/>
              </a:ext>
            </a:extLst>
          </p:cNvPr>
          <p:cNvSpPr txBox="1">
            <a:spLocks/>
          </p:cNvSpPr>
          <p:nvPr/>
        </p:nvSpPr>
        <p:spPr>
          <a:xfrm>
            <a:off x="177787" y="777506"/>
            <a:ext cx="1106243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u="sng" cap="none" dirty="0">
                <a:solidFill>
                  <a:schemeClr val="tx1"/>
                </a:solidFill>
              </a:rPr>
              <a:t>Օպտիկական բիստաբիլությունը ռեզոնանսային ալիքատարային համակարգում</a:t>
            </a:r>
            <a:endParaRPr lang="en-US" sz="2400" u="sng" cap="none" dirty="0">
              <a:solidFill>
                <a:schemeClr val="tx1"/>
              </a:solidFill>
            </a:endParaRP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69802B21-6AF1-A3B7-2BBE-2B571FEB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7D2D7-0773-F89C-6700-473B582390DA}"/>
              </a:ext>
            </a:extLst>
          </p:cNvPr>
          <p:cNvSpPr txBox="1"/>
          <p:nvPr/>
        </p:nvSpPr>
        <p:spPr>
          <a:xfrm>
            <a:off x="319921" y="4950582"/>
            <a:ext cx="3642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hy-AM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Վ</a:t>
            </a:r>
            <a:r>
              <a:rPr lang="hy-AM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ալիդացիա. Գրաֆիկական մեթոդով և ոչգծային մոդելավորման միջոցով ստացված հիսթերեզիսային կորերը:</a:t>
            </a:r>
            <a:endParaRPr lang="en-US" sz="160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BA1A7D-3B2D-B657-BE07-81E5EB8698BD}"/>
              </a:ext>
            </a:extLst>
          </p:cNvPr>
          <p:cNvSpPr txBox="1"/>
          <p:nvPr/>
        </p:nvSpPr>
        <p:spPr>
          <a:xfrm>
            <a:off x="4976510" y="4950582"/>
            <a:ext cx="65236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hy-AM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Համակարգի </a:t>
            </a:r>
            <a:r>
              <a:rPr lang="en-US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(a) </a:t>
            </a:r>
            <a:r>
              <a:rPr lang="hy-AM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անցման սպեկտրը և </a:t>
            </a:r>
            <a:r>
              <a:rPr lang="en-US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(b) </a:t>
            </a:r>
            <a:r>
              <a:rPr lang="hy-AM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էլեկտրական դա</a:t>
            </a:r>
            <a:r>
              <a:rPr lang="hy-AM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շտի մագնիտուդը՝ կախված ընկնող դաշտի ինտենսիվությունից: 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(c) </a:t>
            </a:r>
            <a:r>
              <a:rPr lang="hy-AM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Ալիքատարում էլեկտրական դաշտի բաշխումը 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 </a:t>
            </a:r>
            <a:r>
              <a:rPr lang="hy-AM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և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Off</a:t>
            </a:r>
            <a:r>
              <a:rPr lang="hy-AM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վիճակներում:</a:t>
            </a:r>
            <a:endParaRPr lang="en-US" sz="160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D992DE-985E-5028-47AD-13B2D646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2" y="2225779"/>
            <a:ext cx="3868022" cy="2724803"/>
          </a:xfrm>
          <a:prstGeom prst="rect">
            <a:avLst/>
          </a:prstGeom>
          <a:noFill/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DBE0A41-E1D9-BBC5-3631-2036BF0B8A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30884"/>
              </p:ext>
            </p:extLst>
          </p:nvPr>
        </p:nvGraphicFramePr>
        <p:xfrm>
          <a:off x="1193800" y="1574764"/>
          <a:ext cx="22352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Equation" r:id="rId5" imgW="838080" imgH="190440" progId="Equation.DSMT4">
                  <p:embed/>
                </p:oleObj>
              </mc:Choice>
              <mc:Fallback>
                <p:oleObj name="Equation" r:id="rId5" imgW="838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3800" y="1574764"/>
                        <a:ext cx="2235200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2A28C21-5C5C-0335-5557-4A1ED5C70F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495060"/>
              </p:ext>
            </p:extLst>
          </p:nvPr>
        </p:nvGraphicFramePr>
        <p:xfrm>
          <a:off x="7362825" y="1549400"/>
          <a:ext cx="2390685" cy="560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7" imgW="812520" imgH="190440" progId="Equation.DSMT4">
                  <p:embed/>
                </p:oleObj>
              </mc:Choice>
              <mc:Fallback>
                <p:oleObj name="Equation" r:id="rId7" imgW="8125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62825" y="1549400"/>
                        <a:ext cx="2390685" cy="560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7F990A92-8E98-6E88-3D97-10BB017AE9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36" y="2314306"/>
            <a:ext cx="7494160" cy="2490193"/>
          </a:xfrm>
          <a:prstGeom prst="rect">
            <a:avLst/>
          </a:prstGeom>
          <a:noFill/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7EF3ACD7-6C6F-86E8-077D-33A649A762CD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rgbClr val="132648"/>
                </a:solidFill>
              </a:rPr>
              <a:t>Արդյունքներ</a:t>
            </a:r>
            <a:endParaRPr lang="en-US" cap="none" dirty="0">
              <a:solidFill>
                <a:srgbClr val="13264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5878DF-5316-BBB4-5E47-60EE5E49B98B}"/>
              </a:ext>
            </a:extLst>
          </p:cNvPr>
          <p:cNvSpPr/>
          <p:nvPr/>
        </p:nvSpPr>
        <p:spPr>
          <a:xfrm rot="5400000">
            <a:off x="3730019" y="-327158"/>
            <a:ext cx="64487" cy="2133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A30D76-43A1-E743-B566-B1E9ADC3695C}"/>
              </a:ext>
            </a:extLst>
          </p:cNvPr>
          <p:cNvSpPr/>
          <p:nvPr/>
        </p:nvSpPr>
        <p:spPr>
          <a:xfrm rot="5400000">
            <a:off x="3726969" y="-327913"/>
            <a:ext cx="65994" cy="2133831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72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14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1F0660-BDD6-002F-088D-FFF715682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314" y="1379657"/>
            <a:ext cx="4182301" cy="193517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57DE8-6759-FF90-41A7-B8E10D6CA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58" y="1364543"/>
            <a:ext cx="4182301" cy="192810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803B4D-2E97-9BD9-5C61-14E0A685184B}"/>
              </a:ext>
            </a:extLst>
          </p:cNvPr>
          <p:cNvGrpSpPr/>
          <p:nvPr/>
        </p:nvGrpSpPr>
        <p:grpSpPr>
          <a:xfrm>
            <a:off x="642940" y="3489501"/>
            <a:ext cx="4182301" cy="1501402"/>
            <a:chOff x="320688" y="4108700"/>
            <a:chExt cx="5370916" cy="19281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6FAFA8-A56A-D537-20EC-D1A703E58AB4}"/>
                </a:ext>
              </a:extLst>
            </p:cNvPr>
            <p:cNvGrpSpPr/>
            <p:nvPr/>
          </p:nvGrpSpPr>
          <p:grpSpPr>
            <a:xfrm>
              <a:off x="377702" y="4140215"/>
              <a:ext cx="5313902" cy="1874521"/>
              <a:chOff x="224912" y="3633346"/>
              <a:chExt cx="5537483" cy="1874521"/>
            </a:xfrm>
          </p:grpSpPr>
          <p:pic>
            <p:nvPicPr>
              <p:cNvPr id="8198" name="Picture 6" descr="Applied Surface Science | Vol 661, 15 July 2024 | ScienceDirect.com by  Elsevier">
                <a:extLst>
                  <a:ext uri="{FF2B5EF4-FFF2-40B4-BE49-F238E27FC236}">
                    <a16:creationId xmlns:a16="http://schemas.microsoft.com/office/drawing/2014/main" id="{0DC624F2-8E8F-EFAC-E2A2-AF187E6146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912" y="3694902"/>
                <a:ext cx="1315745" cy="17543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C5625CC-B043-2F98-427B-582DF09382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11956"/>
              <a:stretch/>
            </p:blipFill>
            <p:spPr>
              <a:xfrm>
                <a:off x="1540657" y="3633346"/>
                <a:ext cx="4221738" cy="1874521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73A88A-3E9F-DD3D-577C-4228256A97F2}"/>
                </a:ext>
              </a:extLst>
            </p:cNvPr>
            <p:cNvSpPr/>
            <p:nvPr/>
          </p:nvSpPr>
          <p:spPr>
            <a:xfrm>
              <a:off x="320688" y="4108700"/>
              <a:ext cx="5368966" cy="19281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Date Placeholder 4">
            <a:extLst>
              <a:ext uri="{FF2B5EF4-FFF2-40B4-BE49-F238E27FC236}">
                <a16:creationId xmlns:a16="http://schemas.microsoft.com/office/drawing/2014/main" id="{E9BAF504-F014-7D25-F6DE-54B2F7383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55290E84-25E8-9B0E-BF8A-C93C8F277392}"/>
              </a:ext>
            </a:extLst>
          </p:cNvPr>
          <p:cNvSpPr txBox="1">
            <a:spLocks/>
          </p:cNvSpPr>
          <p:nvPr/>
        </p:nvSpPr>
        <p:spPr>
          <a:xfrm>
            <a:off x="6222608" y="4668211"/>
            <a:ext cx="5368966" cy="4053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400" u="sng" cap="none" dirty="0">
              <a:solidFill>
                <a:schemeClr val="tx1"/>
              </a:solidFill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6A49F3F-917D-5C03-2E66-E81C39F04CDC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75000"/>
                  </a:schemeClr>
                </a:solidFill>
              </a:rPr>
              <a:t>ՀՐԱՊԱՐԱԿՈՒՄՆԵՐ 2024-2025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F7FD4055-CE76-A001-9F37-6449904A3529}"/>
              </a:ext>
            </a:extLst>
          </p:cNvPr>
          <p:cNvSpPr txBox="1">
            <a:spLocks/>
          </p:cNvSpPr>
          <p:nvPr/>
        </p:nvSpPr>
        <p:spPr>
          <a:xfrm>
            <a:off x="224912" y="5207958"/>
            <a:ext cx="6096000" cy="4053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հոդված գրախոսման փուլում է </a:t>
            </a:r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Nanoscale Advances</a:t>
            </a: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FB663993-7C80-AD25-E4E9-C9CA9426867A}"/>
              </a:ext>
            </a:extLst>
          </p:cNvPr>
          <p:cNvSpPr txBox="1">
            <a:spLocks/>
          </p:cNvSpPr>
          <p:nvPr/>
        </p:nvSpPr>
        <p:spPr>
          <a:xfrm>
            <a:off x="224912" y="6054724"/>
            <a:ext cx="5368966" cy="4376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y-AM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հոդված պատրաստման փուլում են</a:t>
            </a:r>
            <a:endParaRPr lang="en-US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F22E806C-3943-D097-1004-1595ADE6538C}"/>
              </a:ext>
            </a:extLst>
          </p:cNvPr>
          <p:cNvSpPr txBox="1">
            <a:spLocks/>
          </p:cNvSpPr>
          <p:nvPr/>
        </p:nvSpPr>
        <p:spPr>
          <a:xfrm>
            <a:off x="188047" y="5647648"/>
            <a:ext cx="6096000" cy="4053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հոդված ուղարկվել է </a:t>
            </a:r>
            <a:r>
              <a:rPr lang="en-US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Plasmonics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4623FA-0BCB-5D57-3BE7-A439840B917B}"/>
              </a:ext>
            </a:extLst>
          </p:cNvPr>
          <p:cNvGrpSpPr/>
          <p:nvPr/>
        </p:nvGrpSpPr>
        <p:grpSpPr>
          <a:xfrm>
            <a:off x="4920149" y="3466631"/>
            <a:ext cx="4338901" cy="1537639"/>
            <a:chOff x="4641291" y="3525043"/>
            <a:chExt cx="4338901" cy="15376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F2ACD5-59C6-3EAF-A694-336380442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1291" y="3525043"/>
              <a:ext cx="4180784" cy="1528895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55286C8-9EA3-1FCC-7128-C8A3CCC40CFE}"/>
                </a:ext>
              </a:extLst>
            </p:cNvPr>
            <p:cNvSpPr/>
            <p:nvPr/>
          </p:nvSpPr>
          <p:spPr>
            <a:xfrm>
              <a:off x="4719591" y="3561280"/>
              <a:ext cx="4182301" cy="15014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itle 6">
              <a:extLst>
                <a:ext uri="{FF2B5EF4-FFF2-40B4-BE49-F238E27FC236}">
                  <a16:creationId xmlns:a16="http://schemas.microsoft.com/office/drawing/2014/main" id="{AAD660A1-43AF-EE0C-4A51-9215757178C3}"/>
                </a:ext>
              </a:extLst>
            </p:cNvPr>
            <p:cNvSpPr txBox="1">
              <a:spLocks/>
            </p:cNvSpPr>
            <p:nvPr/>
          </p:nvSpPr>
          <p:spPr>
            <a:xfrm>
              <a:off x="7088757" y="3600204"/>
              <a:ext cx="1891435" cy="43763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800" b="0" kern="1200" cap="all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2000" cap="none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Nanophotonics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5C25DD1-6D4F-EF4D-5897-97856ACB97E1}"/>
              </a:ext>
            </a:extLst>
          </p:cNvPr>
          <p:cNvSpPr txBox="1"/>
          <p:nvPr/>
        </p:nvSpPr>
        <p:spPr>
          <a:xfrm>
            <a:off x="9656046" y="3561975"/>
            <a:ext cx="2023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 smtClean="0"/>
              <a:t>Ռ․ Գաբրիելյան</a:t>
            </a:r>
          </a:p>
          <a:p>
            <a:endParaRPr lang="hy-AM" dirty="0"/>
          </a:p>
          <a:p>
            <a:r>
              <a:rPr lang="hy-AM" dirty="0" smtClean="0"/>
              <a:t>Պաստառային ներկայացում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22644" r="37410" b="23937"/>
          <a:stretch/>
        </p:blipFill>
        <p:spPr>
          <a:xfrm>
            <a:off x="9840072" y="2144010"/>
            <a:ext cx="1362820" cy="135331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9259050" y="4186106"/>
            <a:ext cx="350942" cy="347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62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15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80C686F-DF8A-1DF2-9C8E-FCD2A7B20CFD}"/>
              </a:ext>
            </a:extLst>
          </p:cNvPr>
          <p:cNvSpPr txBox="1"/>
          <p:nvPr/>
        </p:nvSpPr>
        <p:spPr>
          <a:xfrm>
            <a:off x="1050417" y="2644895"/>
            <a:ext cx="2421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 smtClean="0"/>
              <a:t>Թ</a:t>
            </a:r>
            <a:r>
              <a:rPr lang="en-US" dirty="0" smtClean="0"/>
              <a:t>.  </a:t>
            </a:r>
            <a:r>
              <a:rPr lang="hy-AM" dirty="0" smtClean="0"/>
              <a:t>Եզեկյան</a:t>
            </a:r>
            <a:r>
              <a:rPr lang="en-US" dirty="0" smtClean="0"/>
              <a:t> </a:t>
            </a:r>
            <a:r>
              <a:rPr lang="en-US" dirty="0"/>
              <a:t>(PI)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78D647-AE53-05EE-254A-39B0AF2CA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540" y="1725359"/>
            <a:ext cx="1812266" cy="566333"/>
          </a:xfrm>
          <a:prstGeom prst="rect">
            <a:avLst/>
          </a:prstGeom>
        </p:spPr>
      </p:pic>
      <p:pic>
        <p:nvPicPr>
          <p:cNvPr id="30" name="Picture 6" descr="University of Southern Denmark in Denmark : Reviews &amp; Rankings | Student  Reviews &amp; University Rankings EDUopinions">
            <a:extLst>
              <a:ext uri="{FF2B5EF4-FFF2-40B4-BE49-F238E27FC236}">
                <a16:creationId xmlns:a16="http://schemas.microsoft.com/office/drawing/2014/main" id="{2931B203-27CC-EB35-580E-25268EA27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718"/>
            <a:ext cx="1218410" cy="8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D6EEA2-5D87-5350-622D-A2DD2AB8B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779" y="1431194"/>
            <a:ext cx="930504" cy="12137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C31127B-41A8-AE1F-BFAB-9032D643C802}"/>
              </a:ext>
            </a:extLst>
          </p:cNvPr>
          <p:cNvSpPr txBox="1"/>
          <p:nvPr/>
        </p:nvSpPr>
        <p:spPr>
          <a:xfrm>
            <a:off x="4109938" y="2724815"/>
            <a:ext cx="1812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 smtClean="0"/>
              <a:t>Հ․ Պարսամյան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859C8-9864-4C53-EBC3-C4BF2F93F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449" y="1343082"/>
            <a:ext cx="1276523" cy="135630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761BC08-4129-5613-3346-74981446ED4F}"/>
              </a:ext>
            </a:extLst>
          </p:cNvPr>
          <p:cNvSpPr txBox="1"/>
          <p:nvPr/>
        </p:nvSpPr>
        <p:spPr>
          <a:xfrm>
            <a:off x="5817184" y="2704761"/>
            <a:ext cx="145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 smtClean="0"/>
              <a:t>Հ․ Հարոյան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41A04-E902-D046-3A1A-E6DCC4564A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AE8E8"/>
              </a:clrFrom>
              <a:clrTo>
                <a:srgbClr val="EAE8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3469" y="1332475"/>
            <a:ext cx="1381125" cy="1414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DF0CFD-BBD2-AC3E-CB0E-25C207E9E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47" t="23261" r="14379" b="28151"/>
          <a:stretch/>
        </p:blipFill>
        <p:spPr>
          <a:xfrm>
            <a:off x="4242082" y="1289628"/>
            <a:ext cx="1483014" cy="14377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C32533-6726-9BAF-D78D-1E494463A3EC}"/>
              </a:ext>
            </a:extLst>
          </p:cNvPr>
          <p:cNvSpPr txBox="1"/>
          <p:nvPr/>
        </p:nvSpPr>
        <p:spPr>
          <a:xfrm>
            <a:off x="8862970" y="2709970"/>
            <a:ext cx="1790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 smtClean="0"/>
              <a:t>Գ․ Արաբաջյան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C25DD1-6D4F-EF4D-5897-97856ACB97E1}"/>
              </a:ext>
            </a:extLst>
          </p:cNvPr>
          <p:cNvSpPr txBox="1"/>
          <p:nvPr/>
        </p:nvSpPr>
        <p:spPr>
          <a:xfrm>
            <a:off x="7190826" y="2713155"/>
            <a:ext cx="1792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 smtClean="0"/>
              <a:t>Ռ․ Գաբրիելյան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403E04-AD3A-C4DD-FD93-B84EB260630A}"/>
              </a:ext>
            </a:extLst>
          </p:cNvPr>
          <p:cNvSpPr txBox="1"/>
          <p:nvPr/>
        </p:nvSpPr>
        <p:spPr>
          <a:xfrm>
            <a:off x="10653066" y="2757545"/>
            <a:ext cx="1672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 smtClean="0"/>
              <a:t>Ա․ Արշակյան</a:t>
            </a:r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5AABE52-0349-1FA0-D81F-32E75A79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939" y="4298048"/>
            <a:ext cx="1812266" cy="56633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EB02BD3-D1BD-A0A1-34E6-0DE992BF9A09}"/>
              </a:ext>
            </a:extLst>
          </p:cNvPr>
          <p:cNvSpPr/>
          <p:nvPr/>
        </p:nvSpPr>
        <p:spPr>
          <a:xfrm>
            <a:off x="4213225" y="3989504"/>
            <a:ext cx="2882900" cy="12604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5CF9B6DB-DD74-053B-8D1C-8F12B1F71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623"/>
          <a:stretch/>
        </p:blipFill>
        <p:spPr bwMode="auto">
          <a:xfrm rot="17294909">
            <a:off x="3337357" y="4526342"/>
            <a:ext cx="764059" cy="8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6" descr="University of Southern Denmark in Denmark : Reviews &amp; Rankings | Student  Reviews &amp; University Rankings EDUopinions">
            <a:extLst>
              <a:ext uri="{FF2B5EF4-FFF2-40B4-BE49-F238E27FC236}">
                <a16:creationId xmlns:a16="http://schemas.microsoft.com/office/drawing/2014/main" id="{FC093FAA-0D59-C907-41AD-E1FF64B5F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22" y="5068351"/>
            <a:ext cx="1918503" cy="128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AC525221-F484-4497-9D4D-0DE1E166A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623"/>
          <a:stretch/>
        </p:blipFill>
        <p:spPr bwMode="auto">
          <a:xfrm rot="4305091" flipH="1">
            <a:off x="7228728" y="4465730"/>
            <a:ext cx="764059" cy="8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INN | Instituto de Nanociencia y Nanotecnología (Comisión Nacio">
            <a:extLst>
              <a:ext uri="{FF2B5EF4-FFF2-40B4-BE49-F238E27FC236}">
                <a16:creationId xmlns:a16="http://schemas.microsoft.com/office/drawing/2014/main" id="{39C5035F-634A-34E1-46F3-A0F447541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90" y="5255147"/>
            <a:ext cx="3072442" cy="7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itle 6">
            <a:extLst>
              <a:ext uri="{FF2B5EF4-FFF2-40B4-BE49-F238E27FC236}">
                <a16:creationId xmlns:a16="http://schemas.microsoft.com/office/drawing/2014/main" id="{30A026A5-F252-A777-0619-B4AEB78A2EFD}"/>
              </a:ext>
            </a:extLst>
          </p:cNvPr>
          <p:cNvSpPr txBox="1">
            <a:spLocks/>
          </p:cNvSpPr>
          <p:nvPr/>
        </p:nvSpPr>
        <p:spPr>
          <a:xfrm>
            <a:off x="4377141" y="3276492"/>
            <a:ext cx="2922615" cy="5595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u="sng" cap="none" dirty="0" smtClean="0">
                <a:solidFill>
                  <a:schemeClr val="tx1"/>
                </a:solidFill>
              </a:rPr>
              <a:t>Համագործակցություն</a:t>
            </a:r>
            <a:endParaRPr lang="en-US" sz="2400" u="sng" cap="none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22644" r="37410" b="23937"/>
          <a:stretch/>
        </p:blipFill>
        <p:spPr>
          <a:xfrm>
            <a:off x="7371188" y="1343082"/>
            <a:ext cx="1362820" cy="1353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>
            <a:off x="10746710" y="1349123"/>
            <a:ext cx="1280160" cy="1412284"/>
          </a:xfrm>
          <a:prstGeom prst="rect">
            <a:avLst/>
          </a:prstGeom>
        </p:spPr>
      </p:pic>
      <p:sp>
        <p:nvSpPr>
          <p:cNvPr id="31" name="Date Placeholder 4">
            <a:extLst>
              <a:ext uri="{FF2B5EF4-FFF2-40B4-BE49-F238E27FC236}">
                <a16:creationId xmlns:a16="http://schemas.microsoft.com/office/drawing/2014/main" id="{D68D4919-7EB9-F065-5993-6B78C045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38" name="Title 6">
            <a:extLst>
              <a:ext uri="{FF2B5EF4-FFF2-40B4-BE49-F238E27FC236}">
                <a16:creationId xmlns:a16="http://schemas.microsoft.com/office/drawing/2014/main" id="{B7BE2B52-D999-5B5D-29E2-1D5D4C63976A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75000"/>
                  </a:schemeClr>
                </a:solidFill>
              </a:rPr>
              <a:t>ՆԱՆՈ ՕՊՏԻԿԱՅԻ և ՄՈԴԵԼԱՎՈՐՄԱՆ ԽՈՒՄԲ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09C820DD-D168-116D-0844-DD56CEADE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623"/>
          <a:stretch/>
        </p:blipFill>
        <p:spPr bwMode="auto">
          <a:xfrm rot="18403886">
            <a:off x="3176158" y="3893146"/>
            <a:ext cx="664863" cy="72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About this website - Aalborg University_澳门赌场">
            <a:extLst>
              <a:ext uri="{FF2B5EF4-FFF2-40B4-BE49-F238E27FC236}">
                <a16:creationId xmlns:a16="http://schemas.microsoft.com/office/drawing/2014/main" id="{64634B04-7AEF-CFA9-AE63-15AB6396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" y="3973357"/>
            <a:ext cx="2904474" cy="81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2884A3AA-DBA1-A482-AD88-89E25A7C8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623"/>
          <a:stretch/>
        </p:blipFill>
        <p:spPr bwMode="auto">
          <a:xfrm rot="18403886">
            <a:off x="7324882" y="3822093"/>
            <a:ext cx="664863" cy="72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Գլխավոր | ichph.am">
            <a:extLst>
              <a:ext uri="{FF2B5EF4-FFF2-40B4-BE49-F238E27FC236}">
                <a16:creationId xmlns:a16="http://schemas.microsoft.com/office/drawing/2014/main" id="{6B805F07-C0EF-C37E-CEC7-76C8C49D0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43" y="3618360"/>
            <a:ext cx="2708929" cy="96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195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1400" smtClean="0"/>
              <a:pPr/>
              <a:t>16</a:t>
            </a:fld>
            <a:endParaRPr lang="en-US" sz="1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4451F9-22A1-54AE-50DD-CDD4F7EA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438276"/>
            <a:ext cx="11029616" cy="2546952"/>
          </a:xfrm>
        </p:spPr>
        <p:txBody>
          <a:bodyPr>
            <a:normAutofit/>
          </a:bodyPr>
          <a:lstStyle/>
          <a:p>
            <a:pPr algn="ctr"/>
            <a:r>
              <a:rPr lang="hy-AM" sz="4000" cap="none" dirty="0">
                <a:solidFill>
                  <a:srgbClr val="1A3260"/>
                </a:solidFill>
              </a:rPr>
              <a:t>ՇՆՈՐՀԱԿԱԼՈՒԹՅՈՒՆ</a:t>
            </a:r>
            <a:br>
              <a:rPr lang="hy-AM" sz="4000" cap="none" dirty="0">
                <a:solidFill>
                  <a:srgbClr val="1A3260"/>
                </a:solidFill>
              </a:rPr>
            </a:br>
            <a:endParaRPr lang="en-US" sz="4000" cap="none" dirty="0">
              <a:solidFill>
                <a:srgbClr val="1A3260"/>
              </a:solidFill>
            </a:endParaRP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663E8B44-5C90-8109-F377-7D19D06C33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8943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17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29" name="Date Placeholder 4">
            <a:extLst>
              <a:ext uri="{FF2B5EF4-FFF2-40B4-BE49-F238E27FC236}">
                <a16:creationId xmlns:a16="http://schemas.microsoft.com/office/drawing/2014/main" id="{E9BAF504-F014-7D25-F6DE-54B2F7383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55290E84-25E8-9B0E-BF8A-C93C8F277392}"/>
              </a:ext>
            </a:extLst>
          </p:cNvPr>
          <p:cNvSpPr txBox="1">
            <a:spLocks/>
          </p:cNvSpPr>
          <p:nvPr/>
        </p:nvSpPr>
        <p:spPr>
          <a:xfrm>
            <a:off x="6222608" y="4668211"/>
            <a:ext cx="5368966" cy="4053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400" u="sng" cap="none" dirty="0">
              <a:solidFill>
                <a:schemeClr val="tx1"/>
              </a:solidFill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6A49F3F-917D-5C03-2E66-E81C39F04CDC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 smtClean="0">
                <a:solidFill>
                  <a:schemeClr val="accent1">
                    <a:lumMod val="75000"/>
                  </a:schemeClr>
                </a:solidFill>
              </a:rPr>
              <a:t>ՀԱՎԵԼՎԱԾ</a:t>
            </a:r>
            <a:endParaRPr lang="hy-AM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FB663993-7C80-AD25-E4E9-C9CA9426867A}"/>
              </a:ext>
            </a:extLst>
          </p:cNvPr>
          <p:cNvSpPr txBox="1">
            <a:spLocks/>
          </p:cNvSpPr>
          <p:nvPr/>
        </p:nvSpPr>
        <p:spPr>
          <a:xfrm>
            <a:off x="2549545" y="4422531"/>
            <a:ext cx="7346126" cy="4308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Օ</a:t>
            </a:r>
            <a:r>
              <a:rPr lang="hy-AM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պտիկական արձագանքի կախումը ճեղքի ասիմետրիայից</a:t>
            </a:r>
            <a:endParaRPr lang="en-US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5" y="1180641"/>
            <a:ext cx="11024073" cy="32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63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18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29" name="Date Placeholder 4">
            <a:extLst>
              <a:ext uri="{FF2B5EF4-FFF2-40B4-BE49-F238E27FC236}">
                <a16:creationId xmlns:a16="http://schemas.microsoft.com/office/drawing/2014/main" id="{E9BAF504-F014-7D25-F6DE-54B2F7383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6A49F3F-917D-5C03-2E66-E81C39F04CDC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 smtClean="0">
                <a:solidFill>
                  <a:schemeClr val="accent1">
                    <a:lumMod val="75000"/>
                  </a:schemeClr>
                </a:solidFill>
              </a:rPr>
              <a:t>ՀԱՎԵԼՎԱԾ</a:t>
            </a:r>
            <a:endParaRPr lang="hy-AM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FB663993-7C80-AD25-E4E9-C9CA9426867A}"/>
              </a:ext>
            </a:extLst>
          </p:cNvPr>
          <p:cNvSpPr txBox="1">
            <a:spLocks/>
          </p:cNvSpPr>
          <p:nvPr/>
        </p:nvSpPr>
        <p:spPr>
          <a:xfrm>
            <a:off x="4325145" y="5977649"/>
            <a:ext cx="3696439" cy="4308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</a:t>
            </a:r>
            <a:r>
              <a:rPr lang="hy-AM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ամակարգի հիբրիդ մոդերը</a:t>
            </a:r>
            <a:endParaRPr lang="en-US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93" y="746050"/>
            <a:ext cx="7243682" cy="52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66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19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29" name="Date Placeholder 4">
            <a:extLst>
              <a:ext uri="{FF2B5EF4-FFF2-40B4-BE49-F238E27FC236}">
                <a16:creationId xmlns:a16="http://schemas.microsoft.com/office/drawing/2014/main" id="{E9BAF504-F014-7D25-F6DE-54B2F7383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6A49F3F-917D-5C03-2E66-E81C39F04CDC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 smtClean="0">
                <a:solidFill>
                  <a:schemeClr val="accent1">
                    <a:lumMod val="75000"/>
                  </a:schemeClr>
                </a:solidFill>
              </a:rPr>
              <a:t>ՀԱՎԵԼՎԱԾ</a:t>
            </a:r>
            <a:endParaRPr lang="hy-AM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FB663993-7C80-AD25-E4E9-C9CA9426867A}"/>
              </a:ext>
            </a:extLst>
          </p:cNvPr>
          <p:cNvSpPr txBox="1">
            <a:spLocks/>
          </p:cNvSpPr>
          <p:nvPr/>
        </p:nvSpPr>
        <p:spPr>
          <a:xfrm>
            <a:off x="4325145" y="5977649"/>
            <a:ext cx="3696439" cy="4308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</a:t>
            </a:r>
            <a:r>
              <a:rPr lang="hy-AM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ամակարգի հիբրիդ մոդերը</a:t>
            </a:r>
            <a:endParaRPr lang="en-US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1" y="1333383"/>
            <a:ext cx="10908693" cy="45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09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2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65" name="Date Placeholder 4">
            <a:extLst>
              <a:ext uri="{FF2B5EF4-FFF2-40B4-BE49-F238E27FC236}">
                <a16:creationId xmlns:a16="http://schemas.microsoft.com/office/drawing/2014/main" id="{C3A06BCE-B9B0-A76B-94F0-3C7F83A7E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166" name="Title 6">
            <a:extLst>
              <a:ext uri="{FF2B5EF4-FFF2-40B4-BE49-F238E27FC236}">
                <a16:creationId xmlns:a16="http://schemas.microsoft.com/office/drawing/2014/main" id="{84B7777C-2692-81FC-89C6-07CA4BBEA309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75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Արդյունքներ</a:t>
            </a:r>
            <a:endParaRPr lang="en-US" cap="none" dirty="0">
              <a:solidFill>
                <a:srgbClr val="1A3260"/>
              </a:solidFill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0395411-4C3A-5BCC-21F7-2913C1E9D956}"/>
              </a:ext>
            </a:extLst>
          </p:cNvPr>
          <p:cNvSpPr/>
          <p:nvPr/>
        </p:nvSpPr>
        <p:spPr>
          <a:xfrm rot="5400000">
            <a:off x="1408832" y="-381396"/>
            <a:ext cx="64487" cy="2242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42FA828F-8D85-A618-8D6E-1C77999F8810}"/>
              </a:ext>
            </a:extLst>
          </p:cNvPr>
          <p:cNvSpPr/>
          <p:nvPr/>
        </p:nvSpPr>
        <p:spPr>
          <a:xfrm rot="5400000">
            <a:off x="476571" y="550865"/>
            <a:ext cx="64486" cy="377784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16D1E568-5FBC-F3FE-FF2B-E924BEDAC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" b="1805"/>
          <a:stretch/>
        </p:blipFill>
        <p:spPr>
          <a:xfrm>
            <a:off x="794732" y="1983799"/>
            <a:ext cx="5922601" cy="4323168"/>
          </a:xfrm>
          <a:prstGeom prst="rect">
            <a:avLst/>
          </a:prstGeom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481C1FFE-DA21-0A89-899E-B1F8381728CC}"/>
              </a:ext>
            </a:extLst>
          </p:cNvPr>
          <p:cNvSpPr txBox="1"/>
          <p:nvPr/>
        </p:nvSpPr>
        <p:spPr>
          <a:xfrm>
            <a:off x="578794" y="916234"/>
            <a:ext cx="66087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dirty="0"/>
              <a:t>Բարդ պլազմոնային կառուցվածքներով կատարելագործված կենսաչափուﬓեր և լույսի ղեկավարում. նախագծուﬕց ﬕնչև բնութագրում</a:t>
            </a:r>
            <a:r>
              <a:rPr lang="en-US" dirty="0"/>
              <a:t> (2023-2028)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096914F-2A24-DDE1-E881-541ECA576631}"/>
              </a:ext>
            </a:extLst>
          </p:cNvPr>
          <p:cNvGrpSpPr/>
          <p:nvPr/>
        </p:nvGrpSpPr>
        <p:grpSpPr>
          <a:xfrm>
            <a:off x="7512722" y="3050657"/>
            <a:ext cx="3718331" cy="795565"/>
            <a:chOff x="8184655" y="3699652"/>
            <a:chExt cx="3718331" cy="795565"/>
          </a:xfrm>
        </p:grpSpPr>
        <p:pic>
          <p:nvPicPr>
            <p:cNvPr id="173" name="Picture 172" descr="Բարձրագույն կրթության և գիտության կոմիտե - infocom.am">
              <a:extLst>
                <a:ext uri="{FF2B5EF4-FFF2-40B4-BE49-F238E27FC236}">
                  <a16:creationId xmlns:a16="http://schemas.microsoft.com/office/drawing/2014/main" id="{EA361C92-13B9-3B17-1D42-636381144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655" y="3699652"/>
              <a:ext cx="799801" cy="79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9B0417E-B837-A35B-EC4F-4DCB730E4094}"/>
                </a:ext>
              </a:extLst>
            </p:cNvPr>
            <p:cNvSpPr txBox="1"/>
            <p:nvPr/>
          </p:nvSpPr>
          <p:spPr>
            <a:xfrm>
              <a:off x="8984456" y="3734457"/>
              <a:ext cx="29185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y-AM" dirty="0"/>
                <a:t>Բարձրագույն կրթության</a:t>
              </a:r>
            </a:p>
            <a:p>
              <a:r>
                <a:rPr lang="hy-AM" dirty="0"/>
                <a:t>և գիտության կոմիտե</a:t>
              </a:r>
              <a:endParaRPr lang="en-US" dirty="0"/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A8F28A0E-A64E-E676-8D55-E3D57D485F3B}"/>
              </a:ext>
            </a:extLst>
          </p:cNvPr>
          <p:cNvSpPr txBox="1"/>
          <p:nvPr/>
        </p:nvSpPr>
        <p:spPr>
          <a:xfrm>
            <a:off x="7388809" y="2499196"/>
            <a:ext cx="3349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/>
              <a:t>Ֆինանսավորում</a:t>
            </a:r>
            <a:r>
              <a:rPr lang="en-US" dirty="0"/>
              <a:t>`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F12C798-500F-4195-B4A4-C44B5645FDC6}"/>
              </a:ext>
            </a:extLst>
          </p:cNvPr>
          <p:cNvSpPr txBox="1"/>
          <p:nvPr/>
        </p:nvSpPr>
        <p:spPr>
          <a:xfrm>
            <a:off x="6623432" y="4029327"/>
            <a:ext cx="3511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/>
              <a:t>Հեռավար լաբորատորիաների </a:t>
            </a:r>
          </a:p>
          <a:p>
            <a:r>
              <a:rPr lang="hy-AM" dirty="0"/>
              <a:t>հիմնադրման ծրագիր</a:t>
            </a:r>
            <a:r>
              <a:rPr lang="en-US" dirty="0"/>
              <a:t>-2023</a:t>
            </a:r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9A71B288-F69C-3F8F-E18D-163B0A99B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331" y="4958328"/>
            <a:ext cx="2439594" cy="762373"/>
          </a:xfrm>
          <a:prstGeom prst="rect">
            <a:avLst/>
          </a:prstGeom>
        </p:spPr>
      </p:pic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56B7968B-568A-78C8-921B-76819481ED48}"/>
              </a:ext>
            </a:extLst>
          </p:cNvPr>
          <p:cNvSpPr/>
          <p:nvPr/>
        </p:nvSpPr>
        <p:spPr>
          <a:xfrm>
            <a:off x="9270729" y="5173476"/>
            <a:ext cx="603849" cy="29329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University of Southern Denmark (SDU) - PROTrEIN">
            <a:extLst>
              <a:ext uri="{FF2B5EF4-FFF2-40B4-BE49-F238E27FC236}">
                <a16:creationId xmlns:a16="http://schemas.microsoft.com/office/drawing/2014/main" id="{E2CDFBF3-0F7A-817F-80E5-9002464D6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186" y="4958328"/>
            <a:ext cx="1489662" cy="79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856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3</a:t>
            </a:fld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76BC68-955D-EE48-4E6C-5A2A793350E8}"/>
              </a:ext>
            </a:extLst>
          </p:cNvPr>
          <p:cNvSpPr txBox="1"/>
          <p:nvPr/>
        </p:nvSpPr>
        <p:spPr>
          <a:xfrm>
            <a:off x="456807" y="5341465"/>
            <a:ext cx="106743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Մետաղ–դիէլեկտրիկ և մետաղ–դիէլեկտրիկ–մետաղ կառուցվածքների պլազմոնային դաշտերը</a:t>
            </a:r>
            <a:endParaRPr lang="en-US" sz="16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C600B5A3-7BC6-F677-02F9-CE4EFE09842A}"/>
              </a:ext>
            </a:extLst>
          </p:cNvPr>
          <p:cNvSpPr txBox="1">
            <a:spLocks/>
          </p:cNvSpPr>
          <p:nvPr/>
        </p:nvSpPr>
        <p:spPr>
          <a:xfrm>
            <a:off x="177787" y="777506"/>
            <a:ext cx="545586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u="sng" cap="none" dirty="0">
                <a:solidFill>
                  <a:schemeClr val="tx1"/>
                </a:solidFill>
              </a:rPr>
              <a:t>Ճեղքային պլազմոնային մոդերը</a:t>
            </a:r>
            <a:endParaRPr lang="en-US" sz="2400" u="sng" cap="none" dirty="0">
              <a:solidFill>
                <a:schemeClr val="tx1"/>
              </a:solidFill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641FB639-39CB-61C5-C368-61EE2D78C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48" y="1325279"/>
            <a:ext cx="3313359" cy="132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33CEFA4-F55F-BCE2-BF17-C7EFBF5D75F9}"/>
              </a:ext>
            </a:extLst>
          </p:cNvPr>
          <p:cNvGrpSpPr/>
          <p:nvPr/>
        </p:nvGrpSpPr>
        <p:grpSpPr>
          <a:xfrm>
            <a:off x="279370" y="1481304"/>
            <a:ext cx="1972734" cy="1168614"/>
            <a:chOff x="1322557" y="1456695"/>
            <a:chExt cx="2914155" cy="1597207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2308FFF-C757-C34C-7D50-6D192309A77B}"/>
                </a:ext>
              </a:extLst>
            </p:cNvPr>
            <p:cNvSpPr/>
            <p:nvPr/>
          </p:nvSpPr>
          <p:spPr>
            <a:xfrm>
              <a:off x="1322557" y="1456695"/>
              <a:ext cx="2914155" cy="82581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71192BD-B726-2E62-4D5E-BD95E8E3A148}"/>
                </a:ext>
              </a:extLst>
            </p:cNvPr>
            <p:cNvSpPr/>
            <p:nvPr/>
          </p:nvSpPr>
          <p:spPr>
            <a:xfrm>
              <a:off x="1322557" y="2228087"/>
              <a:ext cx="2914155" cy="82581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9" name="Title 6">
            <a:extLst>
              <a:ext uri="{FF2B5EF4-FFF2-40B4-BE49-F238E27FC236}">
                <a16:creationId xmlns:a16="http://schemas.microsoft.com/office/drawing/2014/main" id="{E34B557D-5509-08AD-5D10-7970AC80E674}"/>
              </a:ext>
            </a:extLst>
          </p:cNvPr>
          <p:cNvSpPr txBox="1">
            <a:spLocks/>
          </p:cNvSpPr>
          <p:nvPr/>
        </p:nvSpPr>
        <p:spPr>
          <a:xfrm>
            <a:off x="2578731" y="1666557"/>
            <a:ext cx="1784662" cy="5814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hy-AM" sz="1400" u="sng" cap="none" dirty="0">
                <a:solidFill>
                  <a:schemeClr val="tx1"/>
                </a:solidFill>
              </a:rPr>
              <a:t>Մակերևութային </a:t>
            </a:r>
          </a:p>
          <a:p>
            <a:pPr algn="ctr">
              <a:lnSpc>
                <a:spcPct val="120000"/>
              </a:lnSpc>
            </a:pPr>
            <a:r>
              <a:rPr lang="hy-AM" sz="1400" u="sng" cap="none" dirty="0">
                <a:solidFill>
                  <a:schemeClr val="tx1"/>
                </a:solidFill>
              </a:rPr>
              <a:t>պլազմոններ</a:t>
            </a:r>
            <a:endParaRPr lang="en-US" sz="1400" u="sng" cap="none" dirty="0">
              <a:solidFill>
                <a:schemeClr val="tx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23CA577-F60B-7980-A5D2-941C1F62363C}"/>
              </a:ext>
            </a:extLst>
          </p:cNvPr>
          <p:cNvSpPr/>
          <p:nvPr/>
        </p:nvSpPr>
        <p:spPr>
          <a:xfrm>
            <a:off x="2331009" y="2297208"/>
            <a:ext cx="2372905" cy="62039"/>
          </a:xfrm>
          <a:prstGeom prst="rightArrow">
            <a:avLst>
              <a:gd name="adj1" fmla="val 11617"/>
              <a:gd name="adj2" fmla="val 264945"/>
            </a:avLst>
          </a:prstGeom>
          <a:solidFill>
            <a:srgbClr val="1A3260"/>
          </a:solidFill>
          <a:ln>
            <a:solidFill>
              <a:srgbClr val="1A3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EDC357-4F80-5CFB-F3B4-E08D6AA4CF82}"/>
              </a:ext>
            </a:extLst>
          </p:cNvPr>
          <p:cNvSpPr/>
          <p:nvPr/>
        </p:nvSpPr>
        <p:spPr>
          <a:xfrm>
            <a:off x="1324938" y="4603392"/>
            <a:ext cx="2914155" cy="5465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26D359-B90C-D993-AB09-C2AAE896414B}"/>
              </a:ext>
            </a:extLst>
          </p:cNvPr>
          <p:cNvGrpSpPr/>
          <p:nvPr/>
        </p:nvGrpSpPr>
        <p:grpSpPr>
          <a:xfrm rot="10800000">
            <a:off x="1327520" y="3779892"/>
            <a:ext cx="2914155" cy="823711"/>
            <a:chOff x="3539550" y="4195701"/>
            <a:chExt cx="2914155" cy="8237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9FBC67-EA7F-BB86-39BD-E532091045CC}"/>
                </a:ext>
              </a:extLst>
            </p:cNvPr>
            <p:cNvSpPr/>
            <p:nvPr/>
          </p:nvSpPr>
          <p:spPr>
            <a:xfrm>
              <a:off x="3539550" y="4195701"/>
              <a:ext cx="2914155" cy="36940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94904F-8C27-8E8C-3A50-EBD2C6EAD1E7}"/>
                </a:ext>
              </a:extLst>
            </p:cNvPr>
            <p:cNvSpPr/>
            <p:nvPr/>
          </p:nvSpPr>
          <p:spPr>
            <a:xfrm>
              <a:off x="3539550" y="4510681"/>
              <a:ext cx="2914155" cy="5087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74F7D3E-4178-EDD3-ADAC-5E8C9AC40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254" b="40563"/>
          <a:stretch/>
        </p:blipFill>
        <p:spPr>
          <a:xfrm>
            <a:off x="6992281" y="3354060"/>
            <a:ext cx="3965689" cy="1795590"/>
          </a:xfrm>
          <a:prstGeom prst="rect">
            <a:avLst/>
          </a:prstGeom>
        </p:spPr>
      </p:pic>
      <p:sp>
        <p:nvSpPr>
          <p:cNvPr id="28" name="Title 6">
            <a:extLst>
              <a:ext uri="{FF2B5EF4-FFF2-40B4-BE49-F238E27FC236}">
                <a16:creationId xmlns:a16="http://schemas.microsoft.com/office/drawing/2014/main" id="{594950E6-7DD6-8960-4361-FD4B81513290}"/>
              </a:ext>
            </a:extLst>
          </p:cNvPr>
          <p:cNvSpPr txBox="1">
            <a:spLocks/>
          </p:cNvSpPr>
          <p:nvPr/>
        </p:nvSpPr>
        <p:spPr>
          <a:xfrm>
            <a:off x="4394355" y="3701568"/>
            <a:ext cx="2668081" cy="9531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hy-AM" sz="1400" u="sng" cap="none" dirty="0">
                <a:solidFill>
                  <a:schemeClr val="tx1"/>
                </a:solidFill>
              </a:rPr>
              <a:t>Ճեղքային մակերևութային </a:t>
            </a:r>
          </a:p>
          <a:p>
            <a:pPr algn="ctr">
              <a:lnSpc>
                <a:spcPct val="120000"/>
              </a:lnSpc>
            </a:pPr>
            <a:r>
              <a:rPr lang="hy-AM" sz="1400" u="sng" cap="none" dirty="0">
                <a:solidFill>
                  <a:schemeClr val="tx1"/>
                </a:solidFill>
              </a:rPr>
              <a:t>պլազմոններ</a:t>
            </a:r>
            <a:endParaRPr lang="en-US" sz="1400" u="sng" cap="none" dirty="0">
              <a:solidFill>
                <a:schemeClr val="tx1"/>
              </a:solidFill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67BC4B4E-74FD-91F3-C48D-9E43F59C1956}"/>
              </a:ext>
            </a:extLst>
          </p:cNvPr>
          <p:cNvSpPr/>
          <p:nvPr/>
        </p:nvSpPr>
        <p:spPr>
          <a:xfrm>
            <a:off x="4461733" y="4707471"/>
            <a:ext cx="2372905" cy="62039"/>
          </a:xfrm>
          <a:prstGeom prst="rightArrow">
            <a:avLst>
              <a:gd name="adj1" fmla="val 11617"/>
              <a:gd name="adj2" fmla="val 264945"/>
            </a:avLst>
          </a:prstGeom>
          <a:solidFill>
            <a:srgbClr val="1A3260"/>
          </a:solidFill>
          <a:ln>
            <a:solidFill>
              <a:srgbClr val="1A3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7BB504-172B-FBDE-6948-C5F13169FCF3}"/>
              </a:ext>
            </a:extLst>
          </p:cNvPr>
          <p:cNvSpPr/>
          <p:nvPr/>
        </p:nvSpPr>
        <p:spPr>
          <a:xfrm>
            <a:off x="1057275" y="3201584"/>
            <a:ext cx="10322560" cy="213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waveform of a water surface wave caused by a single source. | Download  Scientific Diagram">
            <a:extLst>
              <a:ext uri="{FF2B5EF4-FFF2-40B4-BE49-F238E27FC236}">
                <a16:creationId xmlns:a16="http://schemas.microsoft.com/office/drawing/2014/main" id="{992023CA-BACC-191F-745C-AE61128A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954" y="1385635"/>
            <a:ext cx="2066468" cy="155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6">
            <a:extLst>
              <a:ext uri="{FF2B5EF4-FFF2-40B4-BE49-F238E27FC236}">
                <a16:creationId xmlns:a16="http://schemas.microsoft.com/office/drawing/2014/main" id="{0EC88AC0-62CE-D50B-A621-4AAC9CEAB0E2}"/>
              </a:ext>
            </a:extLst>
          </p:cNvPr>
          <p:cNvSpPr txBox="1">
            <a:spLocks/>
          </p:cNvSpPr>
          <p:nvPr/>
        </p:nvSpPr>
        <p:spPr>
          <a:xfrm>
            <a:off x="7922702" y="1518735"/>
            <a:ext cx="1784662" cy="5814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hy-AM" sz="1400" cap="none" dirty="0">
                <a:solidFill>
                  <a:schemeClr val="tx1"/>
                </a:solidFill>
              </a:rPr>
              <a:t>Անալոգիա</a:t>
            </a:r>
            <a:endParaRPr lang="en-US" sz="1400" cap="none" dirty="0">
              <a:solidFill>
                <a:schemeClr val="tx1"/>
              </a:solidFill>
            </a:endParaRPr>
          </a:p>
        </p:txBody>
      </p:sp>
      <p:sp>
        <p:nvSpPr>
          <p:cNvPr id="30" name="Title 6">
            <a:extLst>
              <a:ext uri="{FF2B5EF4-FFF2-40B4-BE49-F238E27FC236}">
                <a16:creationId xmlns:a16="http://schemas.microsoft.com/office/drawing/2014/main" id="{C5A68AF7-73BC-A983-19D1-4558792982E3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75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Արդյունքներ</a:t>
            </a:r>
            <a:endParaRPr lang="en-US" cap="none" dirty="0">
              <a:solidFill>
                <a:srgbClr val="1A326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694904-C299-74EA-4BB1-220DA7F1EF44}"/>
              </a:ext>
            </a:extLst>
          </p:cNvPr>
          <p:cNvSpPr/>
          <p:nvPr/>
        </p:nvSpPr>
        <p:spPr>
          <a:xfrm rot="5400000">
            <a:off x="1408832" y="-381396"/>
            <a:ext cx="64487" cy="2242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26FC18-A470-8512-9622-20A7715588E2}"/>
              </a:ext>
            </a:extLst>
          </p:cNvPr>
          <p:cNvSpPr/>
          <p:nvPr/>
        </p:nvSpPr>
        <p:spPr>
          <a:xfrm rot="5400000">
            <a:off x="605158" y="422277"/>
            <a:ext cx="64486" cy="634959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4">
            <a:extLst>
              <a:ext uri="{FF2B5EF4-FFF2-40B4-BE49-F238E27FC236}">
                <a16:creationId xmlns:a16="http://schemas.microsoft.com/office/drawing/2014/main" id="{03D646F2-1F17-C5BA-B258-5062D514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57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82747 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6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4</a:t>
            </a:fld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5EED12-72B6-4A6E-D783-D8A0EFFE5163}"/>
              </a:ext>
            </a:extLst>
          </p:cNvPr>
          <p:cNvSpPr txBox="1"/>
          <p:nvPr/>
        </p:nvSpPr>
        <p:spPr>
          <a:xfrm>
            <a:off x="87745" y="6477470"/>
            <a:ext cx="36954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Ding, Fei, et al. Nanophotonics 7.6 (2018): 1129-1156.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C600B5A3-7BC6-F677-02F9-CE4EFE09842A}"/>
              </a:ext>
            </a:extLst>
          </p:cNvPr>
          <p:cNvSpPr txBox="1">
            <a:spLocks/>
          </p:cNvSpPr>
          <p:nvPr/>
        </p:nvSpPr>
        <p:spPr>
          <a:xfrm>
            <a:off x="177787" y="1225181"/>
            <a:ext cx="545586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u="sng" cap="none" dirty="0">
                <a:solidFill>
                  <a:schemeClr val="tx1"/>
                </a:solidFill>
              </a:rPr>
              <a:t>Ճեղքային պլազմոնային մոդերը</a:t>
            </a:r>
            <a:endParaRPr lang="en-US" sz="2400" u="sng" cap="none" dirty="0">
              <a:solidFill>
                <a:schemeClr val="tx1"/>
              </a:solidFill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823867B4-42C8-6A3C-52AC-95AB59C81A6D}"/>
              </a:ext>
            </a:extLst>
          </p:cNvPr>
          <p:cNvGrpSpPr/>
          <p:nvPr/>
        </p:nvGrpSpPr>
        <p:grpSpPr>
          <a:xfrm>
            <a:off x="495435" y="2086610"/>
            <a:ext cx="6120895" cy="1621949"/>
            <a:chOff x="175491" y="3826222"/>
            <a:chExt cx="6120895" cy="162194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547BCED-AD1B-11E6-135F-481B206BE512}"/>
                </a:ext>
              </a:extLst>
            </p:cNvPr>
            <p:cNvGrpSpPr/>
            <p:nvPr/>
          </p:nvGrpSpPr>
          <p:grpSpPr>
            <a:xfrm>
              <a:off x="175491" y="3974733"/>
              <a:ext cx="2914155" cy="1473438"/>
              <a:chOff x="609719" y="1934793"/>
              <a:chExt cx="2600206" cy="131470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377C949-71FA-8F93-692D-FCEEC1085A79}"/>
                  </a:ext>
                </a:extLst>
              </p:cNvPr>
              <p:cNvSpPr/>
              <p:nvPr/>
            </p:nvSpPr>
            <p:spPr>
              <a:xfrm>
                <a:off x="609719" y="2376619"/>
                <a:ext cx="2600206" cy="44048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2A77A1F-17FD-A0B8-A587-AAA4E73A155E}"/>
                  </a:ext>
                </a:extLst>
              </p:cNvPr>
              <p:cNvSpPr/>
              <p:nvPr/>
            </p:nvSpPr>
            <p:spPr>
              <a:xfrm>
                <a:off x="609719" y="1934793"/>
                <a:ext cx="2600206" cy="44048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4C8A7F3-3568-B1D7-27E5-5AC11CACF71B}"/>
                  </a:ext>
                </a:extLst>
              </p:cNvPr>
              <p:cNvSpPr/>
              <p:nvPr/>
            </p:nvSpPr>
            <p:spPr>
              <a:xfrm>
                <a:off x="609719" y="2809011"/>
                <a:ext cx="2600206" cy="44048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6ACED2F-0BED-67BA-4542-7FCB7D77694C}"/>
                  </a:ext>
                </a:extLst>
              </p:cNvPr>
              <p:cNvSpPr/>
              <p:nvPr/>
            </p:nvSpPr>
            <p:spPr>
              <a:xfrm>
                <a:off x="2849547" y="2450754"/>
                <a:ext cx="326246" cy="300831"/>
              </a:xfrm>
              <a:custGeom>
                <a:avLst/>
                <a:gdLst>
                  <a:gd name="connsiteX0" fmla="*/ 16668 w 326246"/>
                  <a:gd name="connsiteY0" fmla="*/ 0 h 454818"/>
                  <a:gd name="connsiteX1" fmla="*/ 66675 w 326246"/>
                  <a:gd name="connsiteY1" fmla="*/ 9525 h 454818"/>
                  <a:gd name="connsiteX2" fmla="*/ 83343 w 326246"/>
                  <a:gd name="connsiteY2" fmla="*/ 11906 h 454818"/>
                  <a:gd name="connsiteX3" fmla="*/ 102393 w 326246"/>
                  <a:gd name="connsiteY3" fmla="*/ 16668 h 454818"/>
                  <a:gd name="connsiteX4" fmla="*/ 116681 w 326246"/>
                  <a:gd name="connsiteY4" fmla="*/ 19050 h 454818"/>
                  <a:gd name="connsiteX5" fmla="*/ 130968 w 326246"/>
                  <a:gd name="connsiteY5" fmla="*/ 23812 h 454818"/>
                  <a:gd name="connsiteX6" fmla="*/ 152400 w 326246"/>
                  <a:gd name="connsiteY6" fmla="*/ 26193 h 454818"/>
                  <a:gd name="connsiteX7" fmla="*/ 171450 w 326246"/>
                  <a:gd name="connsiteY7" fmla="*/ 33337 h 454818"/>
                  <a:gd name="connsiteX8" fmla="*/ 180975 w 326246"/>
                  <a:gd name="connsiteY8" fmla="*/ 38100 h 454818"/>
                  <a:gd name="connsiteX9" fmla="*/ 192881 w 326246"/>
                  <a:gd name="connsiteY9" fmla="*/ 42862 h 454818"/>
                  <a:gd name="connsiteX10" fmla="*/ 211931 w 326246"/>
                  <a:gd name="connsiteY10" fmla="*/ 52387 h 454818"/>
                  <a:gd name="connsiteX11" fmla="*/ 240506 w 326246"/>
                  <a:gd name="connsiteY11" fmla="*/ 76200 h 454818"/>
                  <a:gd name="connsiteX12" fmla="*/ 259556 w 326246"/>
                  <a:gd name="connsiteY12" fmla="*/ 102393 h 454818"/>
                  <a:gd name="connsiteX13" fmla="*/ 276225 w 326246"/>
                  <a:gd name="connsiteY13" fmla="*/ 123825 h 454818"/>
                  <a:gd name="connsiteX14" fmla="*/ 283368 w 326246"/>
                  <a:gd name="connsiteY14" fmla="*/ 133350 h 454818"/>
                  <a:gd name="connsiteX15" fmla="*/ 292893 w 326246"/>
                  <a:gd name="connsiteY15" fmla="*/ 145256 h 454818"/>
                  <a:gd name="connsiteX16" fmla="*/ 297656 w 326246"/>
                  <a:gd name="connsiteY16" fmla="*/ 154781 h 454818"/>
                  <a:gd name="connsiteX17" fmla="*/ 302418 w 326246"/>
                  <a:gd name="connsiteY17" fmla="*/ 161925 h 454818"/>
                  <a:gd name="connsiteX18" fmla="*/ 314325 w 326246"/>
                  <a:gd name="connsiteY18" fmla="*/ 195262 h 454818"/>
                  <a:gd name="connsiteX19" fmla="*/ 321468 w 326246"/>
                  <a:gd name="connsiteY19" fmla="*/ 216693 h 454818"/>
                  <a:gd name="connsiteX20" fmla="*/ 323850 w 326246"/>
                  <a:gd name="connsiteY20" fmla="*/ 238125 h 454818"/>
                  <a:gd name="connsiteX21" fmla="*/ 326231 w 326246"/>
                  <a:gd name="connsiteY21" fmla="*/ 247650 h 454818"/>
                  <a:gd name="connsiteX22" fmla="*/ 321468 w 326246"/>
                  <a:gd name="connsiteY22" fmla="*/ 273843 h 454818"/>
                  <a:gd name="connsiteX23" fmla="*/ 314325 w 326246"/>
                  <a:gd name="connsiteY23" fmla="*/ 283368 h 454818"/>
                  <a:gd name="connsiteX24" fmla="*/ 311943 w 326246"/>
                  <a:gd name="connsiteY24" fmla="*/ 290512 h 454818"/>
                  <a:gd name="connsiteX25" fmla="*/ 309562 w 326246"/>
                  <a:gd name="connsiteY25" fmla="*/ 302418 h 454818"/>
                  <a:gd name="connsiteX26" fmla="*/ 304800 w 326246"/>
                  <a:gd name="connsiteY26" fmla="*/ 309562 h 454818"/>
                  <a:gd name="connsiteX27" fmla="*/ 300037 w 326246"/>
                  <a:gd name="connsiteY27" fmla="*/ 321468 h 454818"/>
                  <a:gd name="connsiteX28" fmla="*/ 297656 w 326246"/>
                  <a:gd name="connsiteY28" fmla="*/ 328612 h 454818"/>
                  <a:gd name="connsiteX29" fmla="*/ 290512 w 326246"/>
                  <a:gd name="connsiteY29" fmla="*/ 335756 h 454818"/>
                  <a:gd name="connsiteX30" fmla="*/ 273843 w 326246"/>
                  <a:gd name="connsiteY30" fmla="*/ 354806 h 454818"/>
                  <a:gd name="connsiteX31" fmla="*/ 264318 w 326246"/>
                  <a:gd name="connsiteY31" fmla="*/ 361950 h 454818"/>
                  <a:gd name="connsiteX32" fmla="*/ 233362 w 326246"/>
                  <a:gd name="connsiteY32" fmla="*/ 383381 h 454818"/>
                  <a:gd name="connsiteX33" fmla="*/ 214312 w 326246"/>
                  <a:gd name="connsiteY33" fmla="*/ 392906 h 454818"/>
                  <a:gd name="connsiteX34" fmla="*/ 178593 w 326246"/>
                  <a:gd name="connsiteY34" fmla="*/ 411956 h 454818"/>
                  <a:gd name="connsiteX35" fmla="*/ 140493 w 326246"/>
                  <a:gd name="connsiteY35" fmla="*/ 426243 h 454818"/>
                  <a:gd name="connsiteX36" fmla="*/ 128587 w 326246"/>
                  <a:gd name="connsiteY36" fmla="*/ 431006 h 454818"/>
                  <a:gd name="connsiteX37" fmla="*/ 116681 w 326246"/>
                  <a:gd name="connsiteY37" fmla="*/ 433387 h 454818"/>
                  <a:gd name="connsiteX38" fmla="*/ 80962 w 326246"/>
                  <a:gd name="connsiteY38" fmla="*/ 442912 h 454818"/>
                  <a:gd name="connsiteX39" fmla="*/ 50006 w 326246"/>
                  <a:gd name="connsiteY39" fmla="*/ 450056 h 454818"/>
                  <a:gd name="connsiteX40" fmla="*/ 42862 w 326246"/>
                  <a:gd name="connsiteY40" fmla="*/ 452437 h 454818"/>
                  <a:gd name="connsiteX41" fmla="*/ 0 w 326246"/>
                  <a:gd name="connsiteY41" fmla="*/ 454818 h 454818"/>
                  <a:gd name="connsiteX0" fmla="*/ 16668 w 326246"/>
                  <a:gd name="connsiteY0" fmla="*/ 0 h 454818"/>
                  <a:gd name="connsiteX1" fmla="*/ 66675 w 326246"/>
                  <a:gd name="connsiteY1" fmla="*/ 9525 h 454818"/>
                  <a:gd name="connsiteX2" fmla="*/ 83343 w 326246"/>
                  <a:gd name="connsiteY2" fmla="*/ 11906 h 454818"/>
                  <a:gd name="connsiteX3" fmla="*/ 102393 w 326246"/>
                  <a:gd name="connsiteY3" fmla="*/ 16668 h 454818"/>
                  <a:gd name="connsiteX4" fmla="*/ 116681 w 326246"/>
                  <a:gd name="connsiteY4" fmla="*/ 19050 h 454818"/>
                  <a:gd name="connsiteX5" fmla="*/ 130968 w 326246"/>
                  <a:gd name="connsiteY5" fmla="*/ 23812 h 454818"/>
                  <a:gd name="connsiteX6" fmla="*/ 152400 w 326246"/>
                  <a:gd name="connsiteY6" fmla="*/ 26193 h 454818"/>
                  <a:gd name="connsiteX7" fmla="*/ 171450 w 326246"/>
                  <a:gd name="connsiteY7" fmla="*/ 33337 h 454818"/>
                  <a:gd name="connsiteX8" fmla="*/ 180975 w 326246"/>
                  <a:gd name="connsiteY8" fmla="*/ 38100 h 454818"/>
                  <a:gd name="connsiteX9" fmla="*/ 192881 w 326246"/>
                  <a:gd name="connsiteY9" fmla="*/ 42862 h 454818"/>
                  <a:gd name="connsiteX10" fmla="*/ 211931 w 326246"/>
                  <a:gd name="connsiteY10" fmla="*/ 52387 h 454818"/>
                  <a:gd name="connsiteX11" fmla="*/ 240506 w 326246"/>
                  <a:gd name="connsiteY11" fmla="*/ 76200 h 454818"/>
                  <a:gd name="connsiteX12" fmla="*/ 259556 w 326246"/>
                  <a:gd name="connsiteY12" fmla="*/ 102393 h 454818"/>
                  <a:gd name="connsiteX13" fmla="*/ 276225 w 326246"/>
                  <a:gd name="connsiteY13" fmla="*/ 123825 h 454818"/>
                  <a:gd name="connsiteX14" fmla="*/ 283368 w 326246"/>
                  <a:gd name="connsiteY14" fmla="*/ 133350 h 454818"/>
                  <a:gd name="connsiteX15" fmla="*/ 292893 w 326246"/>
                  <a:gd name="connsiteY15" fmla="*/ 145256 h 454818"/>
                  <a:gd name="connsiteX16" fmla="*/ 297656 w 326246"/>
                  <a:gd name="connsiteY16" fmla="*/ 154781 h 454818"/>
                  <a:gd name="connsiteX17" fmla="*/ 314325 w 326246"/>
                  <a:gd name="connsiteY17" fmla="*/ 195262 h 454818"/>
                  <a:gd name="connsiteX18" fmla="*/ 321468 w 326246"/>
                  <a:gd name="connsiteY18" fmla="*/ 216693 h 454818"/>
                  <a:gd name="connsiteX19" fmla="*/ 323850 w 326246"/>
                  <a:gd name="connsiteY19" fmla="*/ 238125 h 454818"/>
                  <a:gd name="connsiteX20" fmla="*/ 326231 w 326246"/>
                  <a:gd name="connsiteY20" fmla="*/ 247650 h 454818"/>
                  <a:gd name="connsiteX21" fmla="*/ 321468 w 326246"/>
                  <a:gd name="connsiteY21" fmla="*/ 273843 h 454818"/>
                  <a:gd name="connsiteX22" fmla="*/ 314325 w 326246"/>
                  <a:gd name="connsiteY22" fmla="*/ 283368 h 454818"/>
                  <a:gd name="connsiteX23" fmla="*/ 311943 w 326246"/>
                  <a:gd name="connsiteY23" fmla="*/ 290512 h 454818"/>
                  <a:gd name="connsiteX24" fmla="*/ 309562 w 326246"/>
                  <a:gd name="connsiteY24" fmla="*/ 302418 h 454818"/>
                  <a:gd name="connsiteX25" fmla="*/ 304800 w 326246"/>
                  <a:gd name="connsiteY25" fmla="*/ 309562 h 454818"/>
                  <a:gd name="connsiteX26" fmla="*/ 300037 w 326246"/>
                  <a:gd name="connsiteY26" fmla="*/ 321468 h 454818"/>
                  <a:gd name="connsiteX27" fmla="*/ 297656 w 326246"/>
                  <a:gd name="connsiteY27" fmla="*/ 328612 h 454818"/>
                  <a:gd name="connsiteX28" fmla="*/ 290512 w 326246"/>
                  <a:gd name="connsiteY28" fmla="*/ 335756 h 454818"/>
                  <a:gd name="connsiteX29" fmla="*/ 273843 w 326246"/>
                  <a:gd name="connsiteY29" fmla="*/ 354806 h 454818"/>
                  <a:gd name="connsiteX30" fmla="*/ 264318 w 326246"/>
                  <a:gd name="connsiteY30" fmla="*/ 361950 h 454818"/>
                  <a:gd name="connsiteX31" fmla="*/ 233362 w 326246"/>
                  <a:gd name="connsiteY31" fmla="*/ 383381 h 454818"/>
                  <a:gd name="connsiteX32" fmla="*/ 214312 w 326246"/>
                  <a:gd name="connsiteY32" fmla="*/ 392906 h 454818"/>
                  <a:gd name="connsiteX33" fmla="*/ 178593 w 326246"/>
                  <a:gd name="connsiteY33" fmla="*/ 411956 h 454818"/>
                  <a:gd name="connsiteX34" fmla="*/ 140493 w 326246"/>
                  <a:gd name="connsiteY34" fmla="*/ 426243 h 454818"/>
                  <a:gd name="connsiteX35" fmla="*/ 128587 w 326246"/>
                  <a:gd name="connsiteY35" fmla="*/ 431006 h 454818"/>
                  <a:gd name="connsiteX36" fmla="*/ 116681 w 326246"/>
                  <a:gd name="connsiteY36" fmla="*/ 433387 h 454818"/>
                  <a:gd name="connsiteX37" fmla="*/ 80962 w 326246"/>
                  <a:gd name="connsiteY37" fmla="*/ 442912 h 454818"/>
                  <a:gd name="connsiteX38" fmla="*/ 50006 w 326246"/>
                  <a:gd name="connsiteY38" fmla="*/ 450056 h 454818"/>
                  <a:gd name="connsiteX39" fmla="*/ 42862 w 326246"/>
                  <a:gd name="connsiteY39" fmla="*/ 452437 h 454818"/>
                  <a:gd name="connsiteX40" fmla="*/ 0 w 326246"/>
                  <a:gd name="connsiteY40" fmla="*/ 454818 h 454818"/>
                  <a:gd name="connsiteX0" fmla="*/ 16668 w 326246"/>
                  <a:gd name="connsiteY0" fmla="*/ 0 h 454818"/>
                  <a:gd name="connsiteX1" fmla="*/ 66675 w 326246"/>
                  <a:gd name="connsiteY1" fmla="*/ 9525 h 454818"/>
                  <a:gd name="connsiteX2" fmla="*/ 83343 w 326246"/>
                  <a:gd name="connsiteY2" fmla="*/ 11906 h 454818"/>
                  <a:gd name="connsiteX3" fmla="*/ 102393 w 326246"/>
                  <a:gd name="connsiteY3" fmla="*/ 16668 h 454818"/>
                  <a:gd name="connsiteX4" fmla="*/ 116681 w 326246"/>
                  <a:gd name="connsiteY4" fmla="*/ 19050 h 454818"/>
                  <a:gd name="connsiteX5" fmla="*/ 130968 w 326246"/>
                  <a:gd name="connsiteY5" fmla="*/ 23812 h 454818"/>
                  <a:gd name="connsiteX6" fmla="*/ 152400 w 326246"/>
                  <a:gd name="connsiteY6" fmla="*/ 26193 h 454818"/>
                  <a:gd name="connsiteX7" fmla="*/ 171450 w 326246"/>
                  <a:gd name="connsiteY7" fmla="*/ 33337 h 454818"/>
                  <a:gd name="connsiteX8" fmla="*/ 180975 w 326246"/>
                  <a:gd name="connsiteY8" fmla="*/ 38100 h 454818"/>
                  <a:gd name="connsiteX9" fmla="*/ 192881 w 326246"/>
                  <a:gd name="connsiteY9" fmla="*/ 42862 h 454818"/>
                  <a:gd name="connsiteX10" fmla="*/ 211931 w 326246"/>
                  <a:gd name="connsiteY10" fmla="*/ 52387 h 454818"/>
                  <a:gd name="connsiteX11" fmla="*/ 240506 w 326246"/>
                  <a:gd name="connsiteY11" fmla="*/ 76200 h 454818"/>
                  <a:gd name="connsiteX12" fmla="*/ 259556 w 326246"/>
                  <a:gd name="connsiteY12" fmla="*/ 102393 h 454818"/>
                  <a:gd name="connsiteX13" fmla="*/ 276225 w 326246"/>
                  <a:gd name="connsiteY13" fmla="*/ 123825 h 454818"/>
                  <a:gd name="connsiteX14" fmla="*/ 292893 w 326246"/>
                  <a:gd name="connsiteY14" fmla="*/ 145256 h 454818"/>
                  <a:gd name="connsiteX15" fmla="*/ 297656 w 326246"/>
                  <a:gd name="connsiteY15" fmla="*/ 154781 h 454818"/>
                  <a:gd name="connsiteX16" fmla="*/ 314325 w 326246"/>
                  <a:gd name="connsiteY16" fmla="*/ 195262 h 454818"/>
                  <a:gd name="connsiteX17" fmla="*/ 321468 w 326246"/>
                  <a:gd name="connsiteY17" fmla="*/ 216693 h 454818"/>
                  <a:gd name="connsiteX18" fmla="*/ 323850 w 326246"/>
                  <a:gd name="connsiteY18" fmla="*/ 238125 h 454818"/>
                  <a:gd name="connsiteX19" fmla="*/ 326231 w 326246"/>
                  <a:gd name="connsiteY19" fmla="*/ 247650 h 454818"/>
                  <a:gd name="connsiteX20" fmla="*/ 321468 w 326246"/>
                  <a:gd name="connsiteY20" fmla="*/ 273843 h 454818"/>
                  <a:gd name="connsiteX21" fmla="*/ 314325 w 326246"/>
                  <a:gd name="connsiteY21" fmla="*/ 283368 h 454818"/>
                  <a:gd name="connsiteX22" fmla="*/ 311943 w 326246"/>
                  <a:gd name="connsiteY22" fmla="*/ 290512 h 454818"/>
                  <a:gd name="connsiteX23" fmla="*/ 309562 w 326246"/>
                  <a:gd name="connsiteY23" fmla="*/ 302418 h 454818"/>
                  <a:gd name="connsiteX24" fmla="*/ 304800 w 326246"/>
                  <a:gd name="connsiteY24" fmla="*/ 309562 h 454818"/>
                  <a:gd name="connsiteX25" fmla="*/ 300037 w 326246"/>
                  <a:gd name="connsiteY25" fmla="*/ 321468 h 454818"/>
                  <a:gd name="connsiteX26" fmla="*/ 297656 w 326246"/>
                  <a:gd name="connsiteY26" fmla="*/ 328612 h 454818"/>
                  <a:gd name="connsiteX27" fmla="*/ 290512 w 326246"/>
                  <a:gd name="connsiteY27" fmla="*/ 335756 h 454818"/>
                  <a:gd name="connsiteX28" fmla="*/ 273843 w 326246"/>
                  <a:gd name="connsiteY28" fmla="*/ 354806 h 454818"/>
                  <a:gd name="connsiteX29" fmla="*/ 264318 w 326246"/>
                  <a:gd name="connsiteY29" fmla="*/ 361950 h 454818"/>
                  <a:gd name="connsiteX30" fmla="*/ 233362 w 326246"/>
                  <a:gd name="connsiteY30" fmla="*/ 383381 h 454818"/>
                  <a:gd name="connsiteX31" fmla="*/ 214312 w 326246"/>
                  <a:gd name="connsiteY31" fmla="*/ 392906 h 454818"/>
                  <a:gd name="connsiteX32" fmla="*/ 178593 w 326246"/>
                  <a:gd name="connsiteY32" fmla="*/ 411956 h 454818"/>
                  <a:gd name="connsiteX33" fmla="*/ 140493 w 326246"/>
                  <a:gd name="connsiteY33" fmla="*/ 426243 h 454818"/>
                  <a:gd name="connsiteX34" fmla="*/ 128587 w 326246"/>
                  <a:gd name="connsiteY34" fmla="*/ 431006 h 454818"/>
                  <a:gd name="connsiteX35" fmla="*/ 116681 w 326246"/>
                  <a:gd name="connsiteY35" fmla="*/ 433387 h 454818"/>
                  <a:gd name="connsiteX36" fmla="*/ 80962 w 326246"/>
                  <a:gd name="connsiteY36" fmla="*/ 442912 h 454818"/>
                  <a:gd name="connsiteX37" fmla="*/ 50006 w 326246"/>
                  <a:gd name="connsiteY37" fmla="*/ 450056 h 454818"/>
                  <a:gd name="connsiteX38" fmla="*/ 42862 w 326246"/>
                  <a:gd name="connsiteY38" fmla="*/ 452437 h 454818"/>
                  <a:gd name="connsiteX39" fmla="*/ 0 w 326246"/>
                  <a:gd name="connsiteY39" fmla="*/ 454818 h 454818"/>
                  <a:gd name="connsiteX0" fmla="*/ 16668 w 326246"/>
                  <a:gd name="connsiteY0" fmla="*/ 0 h 454818"/>
                  <a:gd name="connsiteX1" fmla="*/ 66675 w 326246"/>
                  <a:gd name="connsiteY1" fmla="*/ 9525 h 454818"/>
                  <a:gd name="connsiteX2" fmla="*/ 83343 w 326246"/>
                  <a:gd name="connsiteY2" fmla="*/ 11906 h 454818"/>
                  <a:gd name="connsiteX3" fmla="*/ 102393 w 326246"/>
                  <a:gd name="connsiteY3" fmla="*/ 16668 h 454818"/>
                  <a:gd name="connsiteX4" fmla="*/ 116681 w 326246"/>
                  <a:gd name="connsiteY4" fmla="*/ 19050 h 454818"/>
                  <a:gd name="connsiteX5" fmla="*/ 130968 w 326246"/>
                  <a:gd name="connsiteY5" fmla="*/ 23812 h 454818"/>
                  <a:gd name="connsiteX6" fmla="*/ 152400 w 326246"/>
                  <a:gd name="connsiteY6" fmla="*/ 26193 h 454818"/>
                  <a:gd name="connsiteX7" fmla="*/ 171450 w 326246"/>
                  <a:gd name="connsiteY7" fmla="*/ 33337 h 454818"/>
                  <a:gd name="connsiteX8" fmla="*/ 180975 w 326246"/>
                  <a:gd name="connsiteY8" fmla="*/ 38100 h 454818"/>
                  <a:gd name="connsiteX9" fmla="*/ 192881 w 326246"/>
                  <a:gd name="connsiteY9" fmla="*/ 42862 h 454818"/>
                  <a:gd name="connsiteX10" fmla="*/ 211931 w 326246"/>
                  <a:gd name="connsiteY10" fmla="*/ 52387 h 454818"/>
                  <a:gd name="connsiteX11" fmla="*/ 240506 w 326246"/>
                  <a:gd name="connsiteY11" fmla="*/ 76200 h 454818"/>
                  <a:gd name="connsiteX12" fmla="*/ 259556 w 326246"/>
                  <a:gd name="connsiteY12" fmla="*/ 102393 h 454818"/>
                  <a:gd name="connsiteX13" fmla="*/ 276225 w 326246"/>
                  <a:gd name="connsiteY13" fmla="*/ 123825 h 454818"/>
                  <a:gd name="connsiteX14" fmla="*/ 292893 w 326246"/>
                  <a:gd name="connsiteY14" fmla="*/ 145256 h 454818"/>
                  <a:gd name="connsiteX15" fmla="*/ 297656 w 326246"/>
                  <a:gd name="connsiteY15" fmla="*/ 154781 h 454818"/>
                  <a:gd name="connsiteX16" fmla="*/ 314325 w 326246"/>
                  <a:gd name="connsiteY16" fmla="*/ 195262 h 454818"/>
                  <a:gd name="connsiteX17" fmla="*/ 321468 w 326246"/>
                  <a:gd name="connsiteY17" fmla="*/ 216693 h 454818"/>
                  <a:gd name="connsiteX18" fmla="*/ 323850 w 326246"/>
                  <a:gd name="connsiteY18" fmla="*/ 238125 h 454818"/>
                  <a:gd name="connsiteX19" fmla="*/ 326231 w 326246"/>
                  <a:gd name="connsiteY19" fmla="*/ 247650 h 454818"/>
                  <a:gd name="connsiteX20" fmla="*/ 321468 w 326246"/>
                  <a:gd name="connsiteY20" fmla="*/ 273843 h 454818"/>
                  <a:gd name="connsiteX21" fmla="*/ 314325 w 326246"/>
                  <a:gd name="connsiteY21" fmla="*/ 283368 h 454818"/>
                  <a:gd name="connsiteX22" fmla="*/ 311943 w 326246"/>
                  <a:gd name="connsiteY22" fmla="*/ 290512 h 454818"/>
                  <a:gd name="connsiteX23" fmla="*/ 309562 w 326246"/>
                  <a:gd name="connsiteY23" fmla="*/ 302418 h 454818"/>
                  <a:gd name="connsiteX24" fmla="*/ 304800 w 326246"/>
                  <a:gd name="connsiteY24" fmla="*/ 309562 h 454818"/>
                  <a:gd name="connsiteX25" fmla="*/ 300037 w 326246"/>
                  <a:gd name="connsiteY25" fmla="*/ 321468 h 454818"/>
                  <a:gd name="connsiteX26" fmla="*/ 297656 w 326246"/>
                  <a:gd name="connsiteY26" fmla="*/ 328612 h 454818"/>
                  <a:gd name="connsiteX27" fmla="*/ 290512 w 326246"/>
                  <a:gd name="connsiteY27" fmla="*/ 335756 h 454818"/>
                  <a:gd name="connsiteX28" fmla="*/ 273843 w 326246"/>
                  <a:gd name="connsiteY28" fmla="*/ 354806 h 454818"/>
                  <a:gd name="connsiteX29" fmla="*/ 264318 w 326246"/>
                  <a:gd name="connsiteY29" fmla="*/ 361950 h 454818"/>
                  <a:gd name="connsiteX30" fmla="*/ 233362 w 326246"/>
                  <a:gd name="connsiteY30" fmla="*/ 383381 h 454818"/>
                  <a:gd name="connsiteX31" fmla="*/ 214312 w 326246"/>
                  <a:gd name="connsiteY31" fmla="*/ 392906 h 454818"/>
                  <a:gd name="connsiteX32" fmla="*/ 178593 w 326246"/>
                  <a:gd name="connsiteY32" fmla="*/ 411956 h 454818"/>
                  <a:gd name="connsiteX33" fmla="*/ 140493 w 326246"/>
                  <a:gd name="connsiteY33" fmla="*/ 426243 h 454818"/>
                  <a:gd name="connsiteX34" fmla="*/ 128587 w 326246"/>
                  <a:gd name="connsiteY34" fmla="*/ 431006 h 454818"/>
                  <a:gd name="connsiteX35" fmla="*/ 116681 w 326246"/>
                  <a:gd name="connsiteY35" fmla="*/ 433387 h 454818"/>
                  <a:gd name="connsiteX36" fmla="*/ 80962 w 326246"/>
                  <a:gd name="connsiteY36" fmla="*/ 442912 h 454818"/>
                  <a:gd name="connsiteX37" fmla="*/ 50006 w 326246"/>
                  <a:gd name="connsiteY37" fmla="*/ 450056 h 454818"/>
                  <a:gd name="connsiteX38" fmla="*/ 42862 w 326246"/>
                  <a:gd name="connsiteY38" fmla="*/ 452437 h 454818"/>
                  <a:gd name="connsiteX39" fmla="*/ 0 w 326246"/>
                  <a:gd name="connsiteY39" fmla="*/ 454818 h 454818"/>
                  <a:gd name="connsiteX0" fmla="*/ 16668 w 326246"/>
                  <a:gd name="connsiteY0" fmla="*/ 0 h 454818"/>
                  <a:gd name="connsiteX1" fmla="*/ 66675 w 326246"/>
                  <a:gd name="connsiteY1" fmla="*/ 9525 h 454818"/>
                  <a:gd name="connsiteX2" fmla="*/ 83343 w 326246"/>
                  <a:gd name="connsiteY2" fmla="*/ 11906 h 454818"/>
                  <a:gd name="connsiteX3" fmla="*/ 102393 w 326246"/>
                  <a:gd name="connsiteY3" fmla="*/ 16668 h 454818"/>
                  <a:gd name="connsiteX4" fmla="*/ 116681 w 326246"/>
                  <a:gd name="connsiteY4" fmla="*/ 19050 h 454818"/>
                  <a:gd name="connsiteX5" fmla="*/ 130968 w 326246"/>
                  <a:gd name="connsiteY5" fmla="*/ 23812 h 454818"/>
                  <a:gd name="connsiteX6" fmla="*/ 152400 w 326246"/>
                  <a:gd name="connsiteY6" fmla="*/ 26193 h 454818"/>
                  <a:gd name="connsiteX7" fmla="*/ 171450 w 326246"/>
                  <a:gd name="connsiteY7" fmla="*/ 33337 h 454818"/>
                  <a:gd name="connsiteX8" fmla="*/ 180975 w 326246"/>
                  <a:gd name="connsiteY8" fmla="*/ 38100 h 454818"/>
                  <a:gd name="connsiteX9" fmla="*/ 192881 w 326246"/>
                  <a:gd name="connsiteY9" fmla="*/ 42862 h 454818"/>
                  <a:gd name="connsiteX10" fmla="*/ 211931 w 326246"/>
                  <a:gd name="connsiteY10" fmla="*/ 52387 h 454818"/>
                  <a:gd name="connsiteX11" fmla="*/ 240506 w 326246"/>
                  <a:gd name="connsiteY11" fmla="*/ 76200 h 454818"/>
                  <a:gd name="connsiteX12" fmla="*/ 259556 w 326246"/>
                  <a:gd name="connsiteY12" fmla="*/ 102393 h 454818"/>
                  <a:gd name="connsiteX13" fmla="*/ 276225 w 326246"/>
                  <a:gd name="connsiteY13" fmla="*/ 123825 h 454818"/>
                  <a:gd name="connsiteX14" fmla="*/ 292893 w 326246"/>
                  <a:gd name="connsiteY14" fmla="*/ 145256 h 454818"/>
                  <a:gd name="connsiteX15" fmla="*/ 297656 w 326246"/>
                  <a:gd name="connsiteY15" fmla="*/ 154781 h 454818"/>
                  <a:gd name="connsiteX16" fmla="*/ 314325 w 326246"/>
                  <a:gd name="connsiteY16" fmla="*/ 195262 h 454818"/>
                  <a:gd name="connsiteX17" fmla="*/ 321468 w 326246"/>
                  <a:gd name="connsiteY17" fmla="*/ 216693 h 454818"/>
                  <a:gd name="connsiteX18" fmla="*/ 323850 w 326246"/>
                  <a:gd name="connsiteY18" fmla="*/ 238125 h 454818"/>
                  <a:gd name="connsiteX19" fmla="*/ 326231 w 326246"/>
                  <a:gd name="connsiteY19" fmla="*/ 247650 h 454818"/>
                  <a:gd name="connsiteX20" fmla="*/ 321468 w 326246"/>
                  <a:gd name="connsiteY20" fmla="*/ 273843 h 454818"/>
                  <a:gd name="connsiteX21" fmla="*/ 314325 w 326246"/>
                  <a:gd name="connsiteY21" fmla="*/ 283368 h 454818"/>
                  <a:gd name="connsiteX22" fmla="*/ 311943 w 326246"/>
                  <a:gd name="connsiteY22" fmla="*/ 290512 h 454818"/>
                  <a:gd name="connsiteX23" fmla="*/ 309562 w 326246"/>
                  <a:gd name="connsiteY23" fmla="*/ 302418 h 454818"/>
                  <a:gd name="connsiteX24" fmla="*/ 304800 w 326246"/>
                  <a:gd name="connsiteY24" fmla="*/ 309562 h 454818"/>
                  <a:gd name="connsiteX25" fmla="*/ 300037 w 326246"/>
                  <a:gd name="connsiteY25" fmla="*/ 321468 h 454818"/>
                  <a:gd name="connsiteX26" fmla="*/ 297656 w 326246"/>
                  <a:gd name="connsiteY26" fmla="*/ 328612 h 454818"/>
                  <a:gd name="connsiteX27" fmla="*/ 290512 w 326246"/>
                  <a:gd name="connsiteY27" fmla="*/ 335756 h 454818"/>
                  <a:gd name="connsiteX28" fmla="*/ 273843 w 326246"/>
                  <a:gd name="connsiteY28" fmla="*/ 354806 h 454818"/>
                  <a:gd name="connsiteX29" fmla="*/ 264318 w 326246"/>
                  <a:gd name="connsiteY29" fmla="*/ 361950 h 454818"/>
                  <a:gd name="connsiteX30" fmla="*/ 233362 w 326246"/>
                  <a:gd name="connsiteY30" fmla="*/ 383381 h 454818"/>
                  <a:gd name="connsiteX31" fmla="*/ 214312 w 326246"/>
                  <a:gd name="connsiteY31" fmla="*/ 392906 h 454818"/>
                  <a:gd name="connsiteX32" fmla="*/ 178593 w 326246"/>
                  <a:gd name="connsiteY32" fmla="*/ 411956 h 454818"/>
                  <a:gd name="connsiteX33" fmla="*/ 140493 w 326246"/>
                  <a:gd name="connsiteY33" fmla="*/ 426243 h 454818"/>
                  <a:gd name="connsiteX34" fmla="*/ 128587 w 326246"/>
                  <a:gd name="connsiteY34" fmla="*/ 431006 h 454818"/>
                  <a:gd name="connsiteX35" fmla="*/ 116681 w 326246"/>
                  <a:gd name="connsiteY35" fmla="*/ 433387 h 454818"/>
                  <a:gd name="connsiteX36" fmla="*/ 80962 w 326246"/>
                  <a:gd name="connsiteY36" fmla="*/ 442912 h 454818"/>
                  <a:gd name="connsiteX37" fmla="*/ 50006 w 326246"/>
                  <a:gd name="connsiteY37" fmla="*/ 450056 h 454818"/>
                  <a:gd name="connsiteX38" fmla="*/ 42862 w 326246"/>
                  <a:gd name="connsiteY38" fmla="*/ 452437 h 454818"/>
                  <a:gd name="connsiteX39" fmla="*/ 0 w 326246"/>
                  <a:gd name="connsiteY39" fmla="*/ 454818 h 45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26246" h="454818">
                    <a:moveTo>
                      <a:pt x="16668" y="0"/>
                    </a:moveTo>
                    <a:lnTo>
                      <a:pt x="66675" y="9525"/>
                    </a:lnTo>
                    <a:cubicBezTo>
                      <a:pt x="72200" y="10512"/>
                      <a:pt x="77840" y="10805"/>
                      <a:pt x="83343" y="11906"/>
                    </a:cubicBezTo>
                    <a:cubicBezTo>
                      <a:pt x="89761" y="13190"/>
                      <a:pt x="95937" y="15592"/>
                      <a:pt x="102393" y="16668"/>
                    </a:cubicBezTo>
                    <a:cubicBezTo>
                      <a:pt x="107156" y="17462"/>
                      <a:pt x="111997" y="17879"/>
                      <a:pt x="116681" y="19050"/>
                    </a:cubicBezTo>
                    <a:cubicBezTo>
                      <a:pt x="121551" y="20268"/>
                      <a:pt x="126046" y="22828"/>
                      <a:pt x="130968" y="23812"/>
                    </a:cubicBezTo>
                    <a:cubicBezTo>
                      <a:pt x="138016" y="25222"/>
                      <a:pt x="145256" y="25399"/>
                      <a:pt x="152400" y="26193"/>
                    </a:cubicBezTo>
                    <a:cubicBezTo>
                      <a:pt x="160246" y="28809"/>
                      <a:pt x="162922" y="29547"/>
                      <a:pt x="171450" y="33337"/>
                    </a:cubicBezTo>
                    <a:cubicBezTo>
                      <a:pt x="174694" y="34779"/>
                      <a:pt x="177731" y="36658"/>
                      <a:pt x="180975" y="38100"/>
                    </a:cubicBezTo>
                    <a:cubicBezTo>
                      <a:pt x="184881" y="39836"/>
                      <a:pt x="189058" y="40950"/>
                      <a:pt x="192881" y="42862"/>
                    </a:cubicBezTo>
                    <a:cubicBezTo>
                      <a:pt x="215375" y="54109"/>
                      <a:pt x="195821" y="47018"/>
                      <a:pt x="211931" y="52387"/>
                    </a:cubicBezTo>
                    <a:cubicBezTo>
                      <a:pt x="217821" y="56968"/>
                      <a:pt x="233735" y="67924"/>
                      <a:pt x="240506" y="76200"/>
                    </a:cubicBezTo>
                    <a:cubicBezTo>
                      <a:pt x="278592" y="122751"/>
                      <a:pt x="242428" y="79556"/>
                      <a:pt x="259556" y="102393"/>
                    </a:cubicBezTo>
                    <a:cubicBezTo>
                      <a:pt x="264986" y="109633"/>
                      <a:pt x="270669" y="116681"/>
                      <a:pt x="276225" y="123825"/>
                    </a:cubicBezTo>
                    <a:cubicBezTo>
                      <a:pt x="281781" y="130969"/>
                      <a:pt x="289321" y="140097"/>
                      <a:pt x="292893" y="145256"/>
                    </a:cubicBezTo>
                    <a:cubicBezTo>
                      <a:pt x="296465" y="150415"/>
                      <a:pt x="294084" y="146447"/>
                      <a:pt x="297656" y="154781"/>
                    </a:cubicBezTo>
                    <a:cubicBezTo>
                      <a:pt x="301228" y="163115"/>
                      <a:pt x="310356" y="184943"/>
                      <a:pt x="314325" y="195262"/>
                    </a:cubicBezTo>
                    <a:cubicBezTo>
                      <a:pt x="318294" y="205581"/>
                      <a:pt x="315765" y="193879"/>
                      <a:pt x="321468" y="216693"/>
                    </a:cubicBezTo>
                    <a:cubicBezTo>
                      <a:pt x="322262" y="223837"/>
                      <a:pt x="322757" y="231021"/>
                      <a:pt x="323850" y="238125"/>
                    </a:cubicBezTo>
                    <a:cubicBezTo>
                      <a:pt x="324348" y="241360"/>
                      <a:pt x="326449" y="244385"/>
                      <a:pt x="326231" y="247650"/>
                    </a:cubicBezTo>
                    <a:cubicBezTo>
                      <a:pt x="325641" y="256505"/>
                      <a:pt x="324274" y="265424"/>
                      <a:pt x="321468" y="273843"/>
                    </a:cubicBezTo>
                    <a:cubicBezTo>
                      <a:pt x="320213" y="277608"/>
                      <a:pt x="316706" y="280193"/>
                      <a:pt x="314325" y="283368"/>
                    </a:cubicBezTo>
                    <a:cubicBezTo>
                      <a:pt x="313531" y="285749"/>
                      <a:pt x="312552" y="288077"/>
                      <a:pt x="311943" y="290512"/>
                    </a:cubicBezTo>
                    <a:cubicBezTo>
                      <a:pt x="310961" y="294438"/>
                      <a:pt x="310983" y="298628"/>
                      <a:pt x="309562" y="302418"/>
                    </a:cubicBezTo>
                    <a:cubicBezTo>
                      <a:pt x="308557" y="305098"/>
                      <a:pt x="306080" y="307002"/>
                      <a:pt x="304800" y="309562"/>
                    </a:cubicBezTo>
                    <a:cubicBezTo>
                      <a:pt x="302888" y="313385"/>
                      <a:pt x="301538" y="317466"/>
                      <a:pt x="300037" y="321468"/>
                    </a:cubicBezTo>
                    <a:cubicBezTo>
                      <a:pt x="299156" y="323818"/>
                      <a:pt x="299048" y="326523"/>
                      <a:pt x="297656" y="328612"/>
                    </a:cubicBezTo>
                    <a:cubicBezTo>
                      <a:pt x="295788" y="331414"/>
                      <a:pt x="292668" y="333169"/>
                      <a:pt x="290512" y="335756"/>
                    </a:cubicBezTo>
                    <a:cubicBezTo>
                      <a:pt x="277577" y="351279"/>
                      <a:pt x="297698" y="333602"/>
                      <a:pt x="273843" y="354806"/>
                    </a:cubicBezTo>
                    <a:cubicBezTo>
                      <a:pt x="270877" y="357443"/>
                      <a:pt x="267560" y="359661"/>
                      <a:pt x="264318" y="361950"/>
                    </a:cubicBezTo>
                    <a:cubicBezTo>
                      <a:pt x="254065" y="369188"/>
                      <a:pt x="244587" y="377768"/>
                      <a:pt x="233362" y="383381"/>
                    </a:cubicBezTo>
                    <a:cubicBezTo>
                      <a:pt x="227012" y="386556"/>
                      <a:pt x="220563" y="389540"/>
                      <a:pt x="214312" y="392906"/>
                    </a:cubicBezTo>
                    <a:cubicBezTo>
                      <a:pt x="196645" y="402419"/>
                      <a:pt x="203001" y="402193"/>
                      <a:pt x="178593" y="411956"/>
                    </a:cubicBezTo>
                    <a:cubicBezTo>
                      <a:pt x="118301" y="436073"/>
                      <a:pt x="181577" y="411304"/>
                      <a:pt x="140493" y="426243"/>
                    </a:cubicBezTo>
                    <a:cubicBezTo>
                      <a:pt x="136476" y="427704"/>
                      <a:pt x="132681" y="429778"/>
                      <a:pt x="128587" y="431006"/>
                    </a:cubicBezTo>
                    <a:cubicBezTo>
                      <a:pt x="124710" y="432169"/>
                      <a:pt x="120549" y="432197"/>
                      <a:pt x="116681" y="433387"/>
                    </a:cubicBezTo>
                    <a:cubicBezTo>
                      <a:pt x="82451" y="443920"/>
                      <a:pt x="112559" y="438399"/>
                      <a:pt x="80962" y="442912"/>
                    </a:cubicBezTo>
                    <a:cubicBezTo>
                      <a:pt x="38737" y="454977"/>
                      <a:pt x="87466" y="441732"/>
                      <a:pt x="50006" y="450056"/>
                    </a:cubicBezTo>
                    <a:cubicBezTo>
                      <a:pt x="47556" y="450600"/>
                      <a:pt x="45360" y="452187"/>
                      <a:pt x="42862" y="452437"/>
                    </a:cubicBezTo>
                    <a:cubicBezTo>
                      <a:pt x="18583" y="454865"/>
                      <a:pt x="14900" y="454818"/>
                      <a:pt x="0" y="454818"/>
                    </a:cubicBezTo>
                  </a:path>
                </a:pathLst>
              </a:custGeom>
              <a:ln w="28575">
                <a:solidFill>
                  <a:srgbClr val="FFC000"/>
                </a:solidFill>
                <a:head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720792F-540D-666F-6742-FB285714BF5F}"/>
                  </a:ext>
                </a:extLst>
              </p:cNvPr>
              <p:cNvSpPr/>
              <p:nvPr/>
            </p:nvSpPr>
            <p:spPr>
              <a:xfrm flipH="1" flipV="1">
                <a:off x="638297" y="2459646"/>
                <a:ext cx="326246" cy="300831"/>
              </a:xfrm>
              <a:custGeom>
                <a:avLst/>
                <a:gdLst>
                  <a:gd name="connsiteX0" fmla="*/ 16668 w 326246"/>
                  <a:gd name="connsiteY0" fmla="*/ 0 h 454818"/>
                  <a:gd name="connsiteX1" fmla="*/ 66675 w 326246"/>
                  <a:gd name="connsiteY1" fmla="*/ 9525 h 454818"/>
                  <a:gd name="connsiteX2" fmla="*/ 83343 w 326246"/>
                  <a:gd name="connsiteY2" fmla="*/ 11906 h 454818"/>
                  <a:gd name="connsiteX3" fmla="*/ 102393 w 326246"/>
                  <a:gd name="connsiteY3" fmla="*/ 16668 h 454818"/>
                  <a:gd name="connsiteX4" fmla="*/ 116681 w 326246"/>
                  <a:gd name="connsiteY4" fmla="*/ 19050 h 454818"/>
                  <a:gd name="connsiteX5" fmla="*/ 130968 w 326246"/>
                  <a:gd name="connsiteY5" fmla="*/ 23812 h 454818"/>
                  <a:gd name="connsiteX6" fmla="*/ 152400 w 326246"/>
                  <a:gd name="connsiteY6" fmla="*/ 26193 h 454818"/>
                  <a:gd name="connsiteX7" fmla="*/ 171450 w 326246"/>
                  <a:gd name="connsiteY7" fmla="*/ 33337 h 454818"/>
                  <a:gd name="connsiteX8" fmla="*/ 180975 w 326246"/>
                  <a:gd name="connsiteY8" fmla="*/ 38100 h 454818"/>
                  <a:gd name="connsiteX9" fmla="*/ 192881 w 326246"/>
                  <a:gd name="connsiteY9" fmla="*/ 42862 h 454818"/>
                  <a:gd name="connsiteX10" fmla="*/ 211931 w 326246"/>
                  <a:gd name="connsiteY10" fmla="*/ 52387 h 454818"/>
                  <a:gd name="connsiteX11" fmla="*/ 240506 w 326246"/>
                  <a:gd name="connsiteY11" fmla="*/ 76200 h 454818"/>
                  <a:gd name="connsiteX12" fmla="*/ 259556 w 326246"/>
                  <a:gd name="connsiteY12" fmla="*/ 102393 h 454818"/>
                  <a:gd name="connsiteX13" fmla="*/ 276225 w 326246"/>
                  <a:gd name="connsiteY13" fmla="*/ 123825 h 454818"/>
                  <a:gd name="connsiteX14" fmla="*/ 283368 w 326246"/>
                  <a:gd name="connsiteY14" fmla="*/ 133350 h 454818"/>
                  <a:gd name="connsiteX15" fmla="*/ 292893 w 326246"/>
                  <a:gd name="connsiteY15" fmla="*/ 145256 h 454818"/>
                  <a:gd name="connsiteX16" fmla="*/ 297656 w 326246"/>
                  <a:gd name="connsiteY16" fmla="*/ 154781 h 454818"/>
                  <a:gd name="connsiteX17" fmla="*/ 302418 w 326246"/>
                  <a:gd name="connsiteY17" fmla="*/ 161925 h 454818"/>
                  <a:gd name="connsiteX18" fmla="*/ 314325 w 326246"/>
                  <a:gd name="connsiteY18" fmla="*/ 195262 h 454818"/>
                  <a:gd name="connsiteX19" fmla="*/ 321468 w 326246"/>
                  <a:gd name="connsiteY19" fmla="*/ 216693 h 454818"/>
                  <a:gd name="connsiteX20" fmla="*/ 323850 w 326246"/>
                  <a:gd name="connsiteY20" fmla="*/ 238125 h 454818"/>
                  <a:gd name="connsiteX21" fmla="*/ 326231 w 326246"/>
                  <a:gd name="connsiteY21" fmla="*/ 247650 h 454818"/>
                  <a:gd name="connsiteX22" fmla="*/ 321468 w 326246"/>
                  <a:gd name="connsiteY22" fmla="*/ 273843 h 454818"/>
                  <a:gd name="connsiteX23" fmla="*/ 314325 w 326246"/>
                  <a:gd name="connsiteY23" fmla="*/ 283368 h 454818"/>
                  <a:gd name="connsiteX24" fmla="*/ 311943 w 326246"/>
                  <a:gd name="connsiteY24" fmla="*/ 290512 h 454818"/>
                  <a:gd name="connsiteX25" fmla="*/ 309562 w 326246"/>
                  <a:gd name="connsiteY25" fmla="*/ 302418 h 454818"/>
                  <a:gd name="connsiteX26" fmla="*/ 304800 w 326246"/>
                  <a:gd name="connsiteY26" fmla="*/ 309562 h 454818"/>
                  <a:gd name="connsiteX27" fmla="*/ 300037 w 326246"/>
                  <a:gd name="connsiteY27" fmla="*/ 321468 h 454818"/>
                  <a:gd name="connsiteX28" fmla="*/ 297656 w 326246"/>
                  <a:gd name="connsiteY28" fmla="*/ 328612 h 454818"/>
                  <a:gd name="connsiteX29" fmla="*/ 290512 w 326246"/>
                  <a:gd name="connsiteY29" fmla="*/ 335756 h 454818"/>
                  <a:gd name="connsiteX30" fmla="*/ 273843 w 326246"/>
                  <a:gd name="connsiteY30" fmla="*/ 354806 h 454818"/>
                  <a:gd name="connsiteX31" fmla="*/ 264318 w 326246"/>
                  <a:gd name="connsiteY31" fmla="*/ 361950 h 454818"/>
                  <a:gd name="connsiteX32" fmla="*/ 233362 w 326246"/>
                  <a:gd name="connsiteY32" fmla="*/ 383381 h 454818"/>
                  <a:gd name="connsiteX33" fmla="*/ 214312 w 326246"/>
                  <a:gd name="connsiteY33" fmla="*/ 392906 h 454818"/>
                  <a:gd name="connsiteX34" fmla="*/ 178593 w 326246"/>
                  <a:gd name="connsiteY34" fmla="*/ 411956 h 454818"/>
                  <a:gd name="connsiteX35" fmla="*/ 140493 w 326246"/>
                  <a:gd name="connsiteY35" fmla="*/ 426243 h 454818"/>
                  <a:gd name="connsiteX36" fmla="*/ 128587 w 326246"/>
                  <a:gd name="connsiteY36" fmla="*/ 431006 h 454818"/>
                  <a:gd name="connsiteX37" fmla="*/ 116681 w 326246"/>
                  <a:gd name="connsiteY37" fmla="*/ 433387 h 454818"/>
                  <a:gd name="connsiteX38" fmla="*/ 80962 w 326246"/>
                  <a:gd name="connsiteY38" fmla="*/ 442912 h 454818"/>
                  <a:gd name="connsiteX39" fmla="*/ 50006 w 326246"/>
                  <a:gd name="connsiteY39" fmla="*/ 450056 h 454818"/>
                  <a:gd name="connsiteX40" fmla="*/ 42862 w 326246"/>
                  <a:gd name="connsiteY40" fmla="*/ 452437 h 454818"/>
                  <a:gd name="connsiteX41" fmla="*/ 0 w 326246"/>
                  <a:gd name="connsiteY41" fmla="*/ 454818 h 454818"/>
                  <a:gd name="connsiteX0" fmla="*/ 16668 w 326246"/>
                  <a:gd name="connsiteY0" fmla="*/ 0 h 454818"/>
                  <a:gd name="connsiteX1" fmla="*/ 66675 w 326246"/>
                  <a:gd name="connsiteY1" fmla="*/ 9525 h 454818"/>
                  <a:gd name="connsiteX2" fmla="*/ 83343 w 326246"/>
                  <a:gd name="connsiteY2" fmla="*/ 11906 h 454818"/>
                  <a:gd name="connsiteX3" fmla="*/ 102393 w 326246"/>
                  <a:gd name="connsiteY3" fmla="*/ 16668 h 454818"/>
                  <a:gd name="connsiteX4" fmla="*/ 116681 w 326246"/>
                  <a:gd name="connsiteY4" fmla="*/ 19050 h 454818"/>
                  <a:gd name="connsiteX5" fmla="*/ 130968 w 326246"/>
                  <a:gd name="connsiteY5" fmla="*/ 23812 h 454818"/>
                  <a:gd name="connsiteX6" fmla="*/ 152400 w 326246"/>
                  <a:gd name="connsiteY6" fmla="*/ 26193 h 454818"/>
                  <a:gd name="connsiteX7" fmla="*/ 171450 w 326246"/>
                  <a:gd name="connsiteY7" fmla="*/ 33337 h 454818"/>
                  <a:gd name="connsiteX8" fmla="*/ 180975 w 326246"/>
                  <a:gd name="connsiteY8" fmla="*/ 38100 h 454818"/>
                  <a:gd name="connsiteX9" fmla="*/ 192881 w 326246"/>
                  <a:gd name="connsiteY9" fmla="*/ 42862 h 454818"/>
                  <a:gd name="connsiteX10" fmla="*/ 211931 w 326246"/>
                  <a:gd name="connsiteY10" fmla="*/ 52387 h 454818"/>
                  <a:gd name="connsiteX11" fmla="*/ 240506 w 326246"/>
                  <a:gd name="connsiteY11" fmla="*/ 76200 h 454818"/>
                  <a:gd name="connsiteX12" fmla="*/ 259556 w 326246"/>
                  <a:gd name="connsiteY12" fmla="*/ 102393 h 454818"/>
                  <a:gd name="connsiteX13" fmla="*/ 276225 w 326246"/>
                  <a:gd name="connsiteY13" fmla="*/ 123825 h 454818"/>
                  <a:gd name="connsiteX14" fmla="*/ 283368 w 326246"/>
                  <a:gd name="connsiteY14" fmla="*/ 133350 h 454818"/>
                  <a:gd name="connsiteX15" fmla="*/ 292893 w 326246"/>
                  <a:gd name="connsiteY15" fmla="*/ 145256 h 454818"/>
                  <a:gd name="connsiteX16" fmla="*/ 297656 w 326246"/>
                  <a:gd name="connsiteY16" fmla="*/ 154781 h 454818"/>
                  <a:gd name="connsiteX17" fmla="*/ 314325 w 326246"/>
                  <a:gd name="connsiteY17" fmla="*/ 195262 h 454818"/>
                  <a:gd name="connsiteX18" fmla="*/ 321468 w 326246"/>
                  <a:gd name="connsiteY18" fmla="*/ 216693 h 454818"/>
                  <a:gd name="connsiteX19" fmla="*/ 323850 w 326246"/>
                  <a:gd name="connsiteY19" fmla="*/ 238125 h 454818"/>
                  <a:gd name="connsiteX20" fmla="*/ 326231 w 326246"/>
                  <a:gd name="connsiteY20" fmla="*/ 247650 h 454818"/>
                  <a:gd name="connsiteX21" fmla="*/ 321468 w 326246"/>
                  <a:gd name="connsiteY21" fmla="*/ 273843 h 454818"/>
                  <a:gd name="connsiteX22" fmla="*/ 314325 w 326246"/>
                  <a:gd name="connsiteY22" fmla="*/ 283368 h 454818"/>
                  <a:gd name="connsiteX23" fmla="*/ 311943 w 326246"/>
                  <a:gd name="connsiteY23" fmla="*/ 290512 h 454818"/>
                  <a:gd name="connsiteX24" fmla="*/ 309562 w 326246"/>
                  <a:gd name="connsiteY24" fmla="*/ 302418 h 454818"/>
                  <a:gd name="connsiteX25" fmla="*/ 304800 w 326246"/>
                  <a:gd name="connsiteY25" fmla="*/ 309562 h 454818"/>
                  <a:gd name="connsiteX26" fmla="*/ 300037 w 326246"/>
                  <a:gd name="connsiteY26" fmla="*/ 321468 h 454818"/>
                  <a:gd name="connsiteX27" fmla="*/ 297656 w 326246"/>
                  <a:gd name="connsiteY27" fmla="*/ 328612 h 454818"/>
                  <a:gd name="connsiteX28" fmla="*/ 290512 w 326246"/>
                  <a:gd name="connsiteY28" fmla="*/ 335756 h 454818"/>
                  <a:gd name="connsiteX29" fmla="*/ 273843 w 326246"/>
                  <a:gd name="connsiteY29" fmla="*/ 354806 h 454818"/>
                  <a:gd name="connsiteX30" fmla="*/ 264318 w 326246"/>
                  <a:gd name="connsiteY30" fmla="*/ 361950 h 454818"/>
                  <a:gd name="connsiteX31" fmla="*/ 233362 w 326246"/>
                  <a:gd name="connsiteY31" fmla="*/ 383381 h 454818"/>
                  <a:gd name="connsiteX32" fmla="*/ 214312 w 326246"/>
                  <a:gd name="connsiteY32" fmla="*/ 392906 h 454818"/>
                  <a:gd name="connsiteX33" fmla="*/ 178593 w 326246"/>
                  <a:gd name="connsiteY33" fmla="*/ 411956 h 454818"/>
                  <a:gd name="connsiteX34" fmla="*/ 140493 w 326246"/>
                  <a:gd name="connsiteY34" fmla="*/ 426243 h 454818"/>
                  <a:gd name="connsiteX35" fmla="*/ 128587 w 326246"/>
                  <a:gd name="connsiteY35" fmla="*/ 431006 h 454818"/>
                  <a:gd name="connsiteX36" fmla="*/ 116681 w 326246"/>
                  <a:gd name="connsiteY36" fmla="*/ 433387 h 454818"/>
                  <a:gd name="connsiteX37" fmla="*/ 80962 w 326246"/>
                  <a:gd name="connsiteY37" fmla="*/ 442912 h 454818"/>
                  <a:gd name="connsiteX38" fmla="*/ 50006 w 326246"/>
                  <a:gd name="connsiteY38" fmla="*/ 450056 h 454818"/>
                  <a:gd name="connsiteX39" fmla="*/ 42862 w 326246"/>
                  <a:gd name="connsiteY39" fmla="*/ 452437 h 454818"/>
                  <a:gd name="connsiteX40" fmla="*/ 0 w 326246"/>
                  <a:gd name="connsiteY40" fmla="*/ 454818 h 454818"/>
                  <a:gd name="connsiteX0" fmla="*/ 16668 w 326246"/>
                  <a:gd name="connsiteY0" fmla="*/ 0 h 454818"/>
                  <a:gd name="connsiteX1" fmla="*/ 66675 w 326246"/>
                  <a:gd name="connsiteY1" fmla="*/ 9525 h 454818"/>
                  <a:gd name="connsiteX2" fmla="*/ 83343 w 326246"/>
                  <a:gd name="connsiteY2" fmla="*/ 11906 h 454818"/>
                  <a:gd name="connsiteX3" fmla="*/ 102393 w 326246"/>
                  <a:gd name="connsiteY3" fmla="*/ 16668 h 454818"/>
                  <a:gd name="connsiteX4" fmla="*/ 116681 w 326246"/>
                  <a:gd name="connsiteY4" fmla="*/ 19050 h 454818"/>
                  <a:gd name="connsiteX5" fmla="*/ 130968 w 326246"/>
                  <a:gd name="connsiteY5" fmla="*/ 23812 h 454818"/>
                  <a:gd name="connsiteX6" fmla="*/ 152400 w 326246"/>
                  <a:gd name="connsiteY6" fmla="*/ 26193 h 454818"/>
                  <a:gd name="connsiteX7" fmla="*/ 171450 w 326246"/>
                  <a:gd name="connsiteY7" fmla="*/ 33337 h 454818"/>
                  <a:gd name="connsiteX8" fmla="*/ 180975 w 326246"/>
                  <a:gd name="connsiteY8" fmla="*/ 38100 h 454818"/>
                  <a:gd name="connsiteX9" fmla="*/ 192881 w 326246"/>
                  <a:gd name="connsiteY9" fmla="*/ 42862 h 454818"/>
                  <a:gd name="connsiteX10" fmla="*/ 211931 w 326246"/>
                  <a:gd name="connsiteY10" fmla="*/ 52387 h 454818"/>
                  <a:gd name="connsiteX11" fmla="*/ 240506 w 326246"/>
                  <a:gd name="connsiteY11" fmla="*/ 76200 h 454818"/>
                  <a:gd name="connsiteX12" fmla="*/ 259556 w 326246"/>
                  <a:gd name="connsiteY12" fmla="*/ 102393 h 454818"/>
                  <a:gd name="connsiteX13" fmla="*/ 276225 w 326246"/>
                  <a:gd name="connsiteY13" fmla="*/ 123825 h 454818"/>
                  <a:gd name="connsiteX14" fmla="*/ 292893 w 326246"/>
                  <a:gd name="connsiteY14" fmla="*/ 145256 h 454818"/>
                  <a:gd name="connsiteX15" fmla="*/ 297656 w 326246"/>
                  <a:gd name="connsiteY15" fmla="*/ 154781 h 454818"/>
                  <a:gd name="connsiteX16" fmla="*/ 314325 w 326246"/>
                  <a:gd name="connsiteY16" fmla="*/ 195262 h 454818"/>
                  <a:gd name="connsiteX17" fmla="*/ 321468 w 326246"/>
                  <a:gd name="connsiteY17" fmla="*/ 216693 h 454818"/>
                  <a:gd name="connsiteX18" fmla="*/ 323850 w 326246"/>
                  <a:gd name="connsiteY18" fmla="*/ 238125 h 454818"/>
                  <a:gd name="connsiteX19" fmla="*/ 326231 w 326246"/>
                  <a:gd name="connsiteY19" fmla="*/ 247650 h 454818"/>
                  <a:gd name="connsiteX20" fmla="*/ 321468 w 326246"/>
                  <a:gd name="connsiteY20" fmla="*/ 273843 h 454818"/>
                  <a:gd name="connsiteX21" fmla="*/ 314325 w 326246"/>
                  <a:gd name="connsiteY21" fmla="*/ 283368 h 454818"/>
                  <a:gd name="connsiteX22" fmla="*/ 311943 w 326246"/>
                  <a:gd name="connsiteY22" fmla="*/ 290512 h 454818"/>
                  <a:gd name="connsiteX23" fmla="*/ 309562 w 326246"/>
                  <a:gd name="connsiteY23" fmla="*/ 302418 h 454818"/>
                  <a:gd name="connsiteX24" fmla="*/ 304800 w 326246"/>
                  <a:gd name="connsiteY24" fmla="*/ 309562 h 454818"/>
                  <a:gd name="connsiteX25" fmla="*/ 300037 w 326246"/>
                  <a:gd name="connsiteY25" fmla="*/ 321468 h 454818"/>
                  <a:gd name="connsiteX26" fmla="*/ 297656 w 326246"/>
                  <a:gd name="connsiteY26" fmla="*/ 328612 h 454818"/>
                  <a:gd name="connsiteX27" fmla="*/ 290512 w 326246"/>
                  <a:gd name="connsiteY27" fmla="*/ 335756 h 454818"/>
                  <a:gd name="connsiteX28" fmla="*/ 273843 w 326246"/>
                  <a:gd name="connsiteY28" fmla="*/ 354806 h 454818"/>
                  <a:gd name="connsiteX29" fmla="*/ 264318 w 326246"/>
                  <a:gd name="connsiteY29" fmla="*/ 361950 h 454818"/>
                  <a:gd name="connsiteX30" fmla="*/ 233362 w 326246"/>
                  <a:gd name="connsiteY30" fmla="*/ 383381 h 454818"/>
                  <a:gd name="connsiteX31" fmla="*/ 214312 w 326246"/>
                  <a:gd name="connsiteY31" fmla="*/ 392906 h 454818"/>
                  <a:gd name="connsiteX32" fmla="*/ 178593 w 326246"/>
                  <a:gd name="connsiteY32" fmla="*/ 411956 h 454818"/>
                  <a:gd name="connsiteX33" fmla="*/ 140493 w 326246"/>
                  <a:gd name="connsiteY33" fmla="*/ 426243 h 454818"/>
                  <a:gd name="connsiteX34" fmla="*/ 128587 w 326246"/>
                  <a:gd name="connsiteY34" fmla="*/ 431006 h 454818"/>
                  <a:gd name="connsiteX35" fmla="*/ 116681 w 326246"/>
                  <a:gd name="connsiteY35" fmla="*/ 433387 h 454818"/>
                  <a:gd name="connsiteX36" fmla="*/ 80962 w 326246"/>
                  <a:gd name="connsiteY36" fmla="*/ 442912 h 454818"/>
                  <a:gd name="connsiteX37" fmla="*/ 50006 w 326246"/>
                  <a:gd name="connsiteY37" fmla="*/ 450056 h 454818"/>
                  <a:gd name="connsiteX38" fmla="*/ 42862 w 326246"/>
                  <a:gd name="connsiteY38" fmla="*/ 452437 h 454818"/>
                  <a:gd name="connsiteX39" fmla="*/ 0 w 326246"/>
                  <a:gd name="connsiteY39" fmla="*/ 454818 h 454818"/>
                  <a:gd name="connsiteX0" fmla="*/ 16668 w 326246"/>
                  <a:gd name="connsiteY0" fmla="*/ 0 h 454818"/>
                  <a:gd name="connsiteX1" fmla="*/ 66675 w 326246"/>
                  <a:gd name="connsiteY1" fmla="*/ 9525 h 454818"/>
                  <a:gd name="connsiteX2" fmla="*/ 83343 w 326246"/>
                  <a:gd name="connsiteY2" fmla="*/ 11906 h 454818"/>
                  <a:gd name="connsiteX3" fmla="*/ 102393 w 326246"/>
                  <a:gd name="connsiteY3" fmla="*/ 16668 h 454818"/>
                  <a:gd name="connsiteX4" fmla="*/ 116681 w 326246"/>
                  <a:gd name="connsiteY4" fmla="*/ 19050 h 454818"/>
                  <a:gd name="connsiteX5" fmla="*/ 130968 w 326246"/>
                  <a:gd name="connsiteY5" fmla="*/ 23812 h 454818"/>
                  <a:gd name="connsiteX6" fmla="*/ 152400 w 326246"/>
                  <a:gd name="connsiteY6" fmla="*/ 26193 h 454818"/>
                  <a:gd name="connsiteX7" fmla="*/ 171450 w 326246"/>
                  <a:gd name="connsiteY7" fmla="*/ 33337 h 454818"/>
                  <a:gd name="connsiteX8" fmla="*/ 180975 w 326246"/>
                  <a:gd name="connsiteY8" fmla="*/ 38100 h 454818"/>
                  <a:gd name="connsiteX9" fmla="*/ 192881 w 326246"/>
                  <a:gd name="connsiteY9" fmla="*/ 42862 h 454818"/>
                  <a:gd name="connsiteX10" fmla="*/ 211931 w 326246"/>
                  <a:gd name="connsiteY10" fmla="*/ 52387 h 454818"/>
                  <a:gd name="connsiteX11" fmla="*/ 240506 w 326246"/>
                  <a:gd name="connsiteY11" fmla="*/ 76200 h 454818"/>
                  <a:gd name="connsiteX12" fmla="*/ 259556 w 326246"/>
                  <a:gd name="connsiteY12" fmla="*/ 102393 h 454818"/>
                  <a:gd name="connsiteX13" fmla="*/ 276225 w 326246"/>
                  <a:gd name="connsiteY13" fmla="*/ 123825 h 454818"/>
                  <a:gd name="connsiteX14" fmla="*/ 292893 w 326246"/>
                  <a:gd name="connsiteY14" fmla="*/ 145256 h 454818"/>
                  <a:gd name="connsiteX15" fmla="*/ 297656 w 326246"/>
                  <a:gd name="connsiteY15" fmla="*/ 154781 h 454818"/>
                  <a:gd name="connsiteX16" fmla="*/ 314325 w 326246"/>
                  <a:gd name="connsiteY16" fmla="*/ 195262 h 454818"/>
                  <a:gd name="connsiteX17" fmla="*/ 321468 w 326246"/>
                  <a:gd name="connsiteY17" fmla="*/ 216693 h 454818"/>
                  <a:gd name="connsiteX18" fmla="*/ 323850 w 326246"/>
                  <a:gd name="connsiteY18" fmla="*/ 238125 h 454818"/>
                  <a:gd name="connsiteX19" fmla="*/ 326231 w 326246"/>
                  <a:gd name="connsiteY19" fmla="*/ 247650 h 454818"/>
                  <a:gd name="connsiteX20" fmla="*/ 321468 w 326246"/>
                  <a:gd name="connsiteY20" fmla="*/ 273843 h 454818"/>
                  <a:gd name="connsiteX21" fmla="*/ 314325 w 326246"/>
                  <a:gd name="connsiteY21" fmla="*/ 283368 h 454818"/>
                  <a:gd name="connsiteX22" fmla="*/ 311943 w 326246"/>
                  <a:gd name="connsiteY22" fmla="*/ 290512 h 454818"/>
                  <a:gd name="connsiteX23" fmla="*/ 309562 w 326246"/>
                  <a:gd name="connsiteY23" fmla="*/ 302418 h 454818"/>
                  <a:gd name="connsiteX24" fmla="*/ 304800 w 326246"/>
                  <a:gd name="connsiteY24" fmla="*/ 309562 h 454818"/>
                  <a:gd name="connsiteX25" fmla="*/ 300037 w 326246"/>
                  <a:gd name="connsiteY25" fmla="*/ 321468 h 454818"/>
                  <a:gd name="connsiteX26" fmla="*/ 297656 w 326246"/>
                  <a:gd name="connsiteY26" fmla="*/ 328612 h 454818"/>
                  <a:gd name="connsiteX27" fmla="*/ 290512 w 326246"/>
                  <a:gd name="connsiteY27" fmla="*/ 335756 h 454818"/>
                  <a:gd name="connsiteX28" fmla="*/ 273843 w 326246"/>
                  <a:gd name="connsiteY28" fmla="*/ 354806 h 454818"/>
                  <a:gd name="connsiteX29" fmla="*/ 264318 w 326246"/>
                  <a:gd name="connsiteY29" fmla="*/ 361950 h 454818"/>
                  <a:gd name="connsiteX30" fmla="*/ 233362 w 326246"/>
                  <a:gd name="connsiteY30" fmla="*/ 383381 h 454818"/>
                  <a:gd name="connsiteX31" fmla="*/ 214312 w 326246"/>
                  <a:gd name="connsiteY31" fmla="*/ 392906 h 454818"/>
                  <a:gd name="connsiteX32" fmla="*/ 178593 w 326246"/>
                  <a:gd name="connsiteY32" fmla="*/ 411956 h 454818"/>
                  <a:gd name="connsiteX33" fmla="*/ 140493 w 326246"/>
                  <a:gd name="connsiteY33" fmla="*/ 426243 h 454818"/>
                  <a:gd name="connsiteX34" fmla="*/ 128587 w 326246"/>
                  <a:gd name="connsiteY34" fmla="*/ 431006 h 454818"/>
                  <a:gd name="connsiteX35" fmla="*/ 116681 w 326246"/>
                  <a:gd name="connsiteY35" fmla="*/ 433387 h 454818"/>
                  <a:gd name="connsiteX36" fmla="*/ 80962 w 326246"/>
                  <a:gd name="connsiteY36" fmla="*/ 442912 h 454818"/>
                  <a:gd name="connsiteX37" fmla="*/ 50006 w 326246"/>
                  <a:gd name="connsiteY37" fmla="*/ 450056 h 454818"/>
                  <a:gd name="connsiteX38" fmla="*/ 42862 w 326246"/>
                  <a:gd name="connsiteY38" fmla="*/ 452437 h 454818"/>
                  <a:gd name="connsiteX39" fmla="*/ 0 w 326246"/>
                  <a:gd name="connsiteY39" fmla="*/ 454818 h 454818"/>
                  <a:gd name="connsiteX0" fmla="*/ 16668 w 326246"/>
                  <a:gd name="connsiteY0" fmla="*/ 0 h 454818"/>
                  <a:gd name="connsiteX1" fmla="*/ 66675 w 326246"/>
                  <a:gd name="connsiteY1" fmla="*/ 9525 h 454818"/>
                  <a:gd name="connsiteX2" fmla="*/ 83343 w 326246"/>
                  <a:gd name="connsiteY2" fmla="*/ 11906 h 454818"/>
                  <a:gd name="connsiteX3" fmla="*/ 102393 w 326246"/>
                  <a:gd name="connsiteY3" fmla="*/ 16668 h 454818"/>
                  <a:gd name="connsiteX4" fmla="*/ 116681 w 326246"/>
                  <a:gd name="connsiteY4" fmla="*/ 19050 h 454818"/>
                  <a:gd name="connsiteX5" fmla="*/ 130968 w 326246"/>
                  <a:gd name="connsiteY5" fmla="*/ 23812 h 454818"/>
                  <a:gd name="connsiteX6" fmla="*/ 152400 w 326246"/>
                  <a:gd name="connsiteY6" fmla="*/ 26193 h 454818"/>
                  <a:gd name="connsiteX7" fmla="*/ 171450 w 326246"/>
                  <a:gd name="connsiteY7" fmla="*/ 33337 h 454818"/>
                  <a:gd name="connsiteX8" fmla="*/ 180975 w 326246"/>
                  <a:gd name="connsiteY8" fmla="*/ 38100 h 454818"/>
                  <a:gd name="connsiteX9" fmla="*/ 192881 w 326246"/>
                  <a:gd name="connsiteY9" fmla="*/ 42862 h 454818"/>
                  <a:gd name="connsiteX10" fmla="*/ 211931 w 326246"/>
                  <a:gd name="connsiteY10" fmla="*/ 52387 h 454818"/>
                  <a:gd name="connsiteX11" fmla="*/ 240506 w 326246"/>
                  <a:gd name="connsiteY11" fmla="*/ 76200 h 454818"/>
                  <a:gd name="connsiteX12" fmla="*/ 259556 w 326246"/>
                  <a:gd name="connsiteY12" fmla="*/ 102393 h 454818"/>
                  <a:gd name="connsiteX13" fmla="*/ 276225 w 326246"/>
                  <a:gd name="connsiteY13" fmla="*/ 123825 h 454818"/>
                  <a:gd name="connsiteX14" fmla="*/ 292893 w 326246"/>
                  <a:gd name="connsiteY14" fmla="*/ 145256 h 454818"/>
                  <a:gd name="connsiteX15" fmla="*/ 297656 w 326246"/>
                  <a:gd name="connsiteY15" fmla="*/ 154781 h 454818"/>
                  <a:gd name="connsiteX16" fmla="*/ 314325 w 326246"/>
                  <a:gd name="connsiteY16" fmla="*/ 195262 h 454818"/>
                  <a:gd name="connsiteX17" fmla="*/ 321468 w 326246"/>
                  <a:gd name="connsiteY17" fmla="*/ 216693 h 454818"/>
                  <a:gd name="connsiteX18" fmla="*/ 323850 w 326246"/>
                  <a:gd name="connsiteY18" fmla="*/ 238125 h 454818"/>
                  <a:gd name="connsiteX19" fmla="*/ 326231 w 326246"/>
                  <a:gd name="connsiteY19" fmla="*/ 247650 h 454818"/>
                  <a:gd name="connsiteX20" fmla="*/ 321468 w 326246"/>
                  <a:gd name="connsiteY20" fmla="*/ 273843 h 454818"/>
                  <a:gd name="connsiteX21" fmla="*/ 314325 w 326246"/>
                  <a:gd name="connsiteY21" fmla="*/ 283368 h 454818"/>
                  <a:gd name="connsiteX22" fmla="*/ 311943 w 326246"/>
                  <a:gd name="connsiteY22" fmla="*/ 290512 h 454818"/>
                  <a:gd name="connsiteX23" fmla="*/ 309562 w 326246"/>
                  <a:gd name="connsiteY23" fmla="*/ 302418 h 454818"/>
                  <a:gd name="connsiteX24" fmla="*/ 304800 w 326246"/>
                  <a:gd name="connsiteY24" fmla="*/ 309562 h 454818"/>
                  <a:gd name="connsiteX25" fmla="*/ 300037 w 326246"/>
                  <a:gd name="connsiteY25" fmla="*/ 321468 h 454818"/>
                  <a:gd name="connsiteX26" fmla="*/ 297656 w 326246"/>
                  <a:gd name="connsiteY26" fmla="*/ 328612 h 454818"/>
                  <a:gd name="connsiteX27" fmla="*/ 290512 w 326246"/>
                  <a:gd name="connsiteY27" fmla="*/ 335756 h 454818"/>
                  <a:gd name="connsiteX28" fmla="*/ 273843 w 326246"/>
                  <a:gd name="connsiteY28" fmla="*/ 354806 h 454818"/>
                  <a:gd name="connsiteX29" fmla="*/ 264318 w 326246"/>
                  <a:gd name="connsiteY29" fmla="*/ 361950 h 454818"/>
                  <a:gd name="connsiteX30" fmla="*/ 233362 w 326246"/>
                  <a:gd name="connsiteY30" fmla="*/ 383381 h 454818"/>
                  <a:gd name="connsiteX31" fmla="*/ 214312 w 326246"/>
                  <a:gd name="connsiteY31" fmla="*/ 392906 h 454818"/>
                  <a:gd name="connsiteX32" fmla="*/ 178593 w 326246"/>
                  <a:gd name="connsiteY32" fmla="*/ 411956 h 454818"/>
                  <a:gd name="connsiteX33" fmla="*/ 140493 w 326246"/>
                  <a:gd name="connsiteY33" fmla="*/ 426243 h 454818"/>
                  <a:gd name="connsiteX34" fmla="*/ 128587 w 326246"/>
                  <a:gd name="connsiteY34" fmla="*/ 431006 h 454818"/>
                  <a:gd name="connsiteX35" fmla="*/ 116681 w 326246"/>
                  <a:gd name="connsiteY35" fmla="*/ 433387 h 454818"/>
                  <a:gd name="connsiteX36" fmla="*/ 80962 w 326246"/>
                  <a:gd name="connsiteY36" fmla="*/ 442912 h 454818"/>
                  <a:gd name="connsiteX37" fmla="*/ 50006 w 326246"/>
                  <a:gd name="connsiteY37" fmla="*/ 450056 h 454818"/>
                  <a:gd name="connsiteX38" fmla="*/ 42862 w 326246"/>
                  <a:gd name="connsiteY38" fmla="*/ 452437 h 454818"/>
                  <a:gd name="connsiteX39" fmla="*/ 0 w 326246"/>
                  <a:gd name="connsiteY39" fmla="*/ 454818 h 45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26246" h="454818">
                    <a:moveTo>
                      <a:pt x="16668" y="0"/>
                    </a:moveTo>
                    <a:lnTo>
                      <a:pt x="66675" y="9525"/>
                    </a:lnTo>
                    <a:cubicBezTo>
                      <a:pt x="72200" y="10512"/>
                      <a:pt x="77840" y="10805"/>
                      <a:pt x="83343" y="11906"/>
                    </a:cubicBezTo>
                    <a:cubicBezTo>
                      <a:pt x="89761" y="13190"/>
                      <a:pt x="95937" y="15592"/>
                      <a:pt x="102393" y="16668"/>
                    </a:cubicBezTo>
                    <a:cubicBezTo>
                      <a:pt x="107156" y="17462"/>
                      <a:pt x="111997" y="17879"/>
                      <a:pt x="116681" y="19050"/>
                    </a:cubicBezTo>
                    <a:cubicBezTo>
                      <a:pt x="121551" y="20268"/>
                      <a:pt x="126046" y="22828"/>
                      <a:pt x="130968" y="23812"/>
                    </a:cubicBezTo>
                    <a:cubicBezTo>
                      <a:pt x="138016" y="25222"/>
                      <a:pt x="145256" y="25399"/>
                      <a:pt x="152400" y="26193"/>
                    </a:cubicBezTo>
                    <a:cubicBezTo>
                      <a:pt x="160246" y="28809"/>
                      <a:pt x="162922" y="29547"/>
                      <a:pt x="171450" y="33337"/>
                    </a:cubicBezTo>
                    <a:cubicBezTo>
                      <a:pt x="174694" y="34779"/>
                      <a:pt x="177731" y="36658"/>
                      <a:pt x="180975" y="38100"/>
                    </a:cubicBezTo>
                    <a:cubicBezTo>
                      <a:pt x="184881" y="39836"/>
                      <a:pt x="189058" y="40950"/>
                      <a:pt x="192881" y="42862"/>
                    </a:cubicBezTo>
                    <a:cubicBezTo>
                      <a:pt x="215375" y="54109"/>
                      <a:pt x="195821" y="47018"/>
                      <a:pt x="211931" y="52387"/>
                    </a:cubicBezTo>
                    <a:cubicBezTo>
                      <a:pt x="217821" y="56968"/>
                      <a:pt x="233735" y="67924"/>
                      <a:pt x="240506" y="76200"/>
                    </a:cubicBezTo>
                    <a:cubicBezTo>
                      <a:pt x="278592" y="122751"/>
                      <a:pt x="242428" y="79556"/>
                      <a:pt x="259556" y="102393"/>
                    </a:cubicBezTo>
                    <a:cubicBezTo>
                      <a:pt x="264986" y="109633"/>
                      <a:pt x="270669" y="116681"/>
                      <a:pt x="276225" y="123825"/>
                    </a:cubicBezTo>
                    <a:cubicBezTo>
                      <a:pt x="281781" y="130969"/>
                      <a:pt x="289321" y="140097"/>
                      <a:pt x="292893" y="145256"/>
                    </a:cubicBezTo>
                    <a:cubicBezTo>
                      <a:pt x="296465" y="150415"/>
                      <a:pt x="294084" y="146447"/>
                      <a:pt x="297656" y="154781"/>
                    </a:cubicBezTo>
                    <a:cubicBezTo>
                      <a:pt x="301228" y="163115"/>
                      <a:pt x="310356" y="184943"/>
                      <a:pt x="314325" y="195262"/>
                    </a:cubicBezTo>
                    <a:cubicBezTo>
                      <a:pt x="318294" y="205581"/>
                      <a:pt x="315765" y="193879"/>
                      <a:pt x="321468" y="216693"/>
                    </a:cubicBezTo>
                    <a:cubicBezTo>
                      <a:pt x="322262" y="223837"/>
                      <a:pt x="322757" y="231021"/>
                      <a:pt x="323850" y="238125"/>
                    </a:cubicBezTo>
                    <a:cubicBezTo>
                      <a:pt x="324348" y="241360"/>
                      <a:pt x="326449" y="244385"/>
                      <a:pt x="326231" y="247650"/>
                    </a:cubicBezTo>
                    <a:cubicBezTo>
                      <a:pt x="325641" y="256505"/>
                      <a:pt x="324274" y="265424"/>
                      <a:pt x="321468" y="273843"/>
                    </a:cubicBezTo>
                    <a:cubicBezTo>
                      <a:pt x="320213" y="277608"/>
                      <a:pt x="316706" y="280193"/>
                      <a:pt x="314325" y="283368"/>
                    </a:cubicBezTo>
                    <a:cubicBezTo>
                      <a:pt x="313531" y="285749"/>
                      <a:pt x="312552" y="288077"/>
                      <a:pt x="311943" y="290512"/>
                    </a:cubicBezTo>
                    <a:cubicBezTo>
                      <a:pt x="310961" y="294438"/>
                      <a:pt x="310983" y="298628"/>
                      <a:pt x="309562" y="302418"/>
                    </a:cubicBezTo>
                    <a:cubicBezTo>
                      <a:pt x="308557" y="305098"/>
                      <a:pt x="306080" y="307002"/>
                      <a:pt x="304800" y="309562"/>
                    </a:cubicBezTo>
                    <a:cubicBezTo>
                      <a:pt x="302888" y="313385"/>
                      <a:pt x="301538" y="317466"/>
                      <a:pt x="300037" y="321468"/>
                    </a:cubicBezTo>
                    <a:cubicBezTo>
                      <a:pt x="299156" y="323818"/>
                      <a:pt x="299048" y="326523"/>
                      <a:pt x="297656" y="328612"/>
                    </a:cubicBezTo>
                    <a:cubicBezTo>
                      <a:pt x="295788" y="331414"/>
                      <a:pt x="292668" y="333169"/>
                      <a:pt x="290512" y="335756"/>
                    </a:cubicBezTo>
                    <a:cubicBezTo>
                      <a:pt x="277577" y="351279"/>
                      <a:pt x="297698" y="333602"/>
                      <a:pt x="273843" y="354806"/>
                    </a:cubicBezTo>
                    <a:cubicBezTo>
                      <a:pt x="270877" y="357443"/>
                      <a:pt x="267560" y="359661"/>
                      <a:pt x="264318" y="361950"/>
                    </a:cubicBezTo>
                    <a:cubicBezTo>
                      <a:pt x="254065" y="369188"/>
                      <a:pt x="244587" y="377768"/>
                      <a:pt x="233362" y="383381"/>
                    </a:cubicBezTo>
                    <a:cubicBezTo>
                      <a:pt x="227012" y="386556"/>
                      <a:pt x="220563" y="389540"/>
                      <a:pt x="214312" y="392906"/>
                    </a:cubicBezTo>
                    <a:cubicBezTo>
                      <a:pt x="196645" y="402419"/>
                      <a:pt x="203001" y="402193"/>
                      <a:pt x="178593" y="411956"/>
                    </a:cubicBezTo>
                    <a:cubicBezTo>
                      <a:pt x="118301" y="436073"/>
                      <a:pt x="181577" y="411304"/>
                      <a:pt x="140493" y="426243"/>
                    </a:cubicBezTo>
                    <a:cubicBezTo>
                      <a:pt x="136476" y="427704"/>
                      <a:pt x="132681" y="429778"/>
                      <a:pt x="128587" y="431006"/>
                    </a:cubicBezTo>
                    <a:cubicBezTo>
                      <a:pt x="124710" y="432169"/>
                      <a:pt x="120549" y="432197"/>
                      <a:pt x="116681" y="433387"/>
                    </a:cubicBezTo>
                    <a:cubicBezTo>
                      <a:pt x="82451" y="443920"/>
                      <a:pt x="112559" y="438399"/>
                      <a:pt x="80962" y="442912"/>
                    </a:cubicBezTo>
                    <a:cubicBezTo>
                      <a:pt x="38737" y="454977"/>
                      <a:pt x="87466" y="441732"/>
                      <a:pt x="50006" y="450056"/>
                    </a:cubicBezTo>
                    <a:cubicBezTo>
                      <a:pt x="47556" y="450600"/>
                      <a:pt x="45360" y="452187"/>
                      <a:pt x="42862" y="452437"/>
                    </a:cubicBezTo>
                    <a:cubicBezTo>
                      <a:pt x="18583" y="454865"/>
                      <a:pt x="14900" y="454818"/>
                      <a:pt x="0" y="454818"/>
                    </a:cubicBezTo>
                  </a:path>
                </a:pathLst>
              </a:custGeom>
              <a:ln w="28575">
                <a:solidFill>
                  <a:srgbClr val="FF0000"/>
                </a:solidFill>
                <a:head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E61DC20-C74A-C1C7-FFF7-4F52EBD5967C}"/>
                  </a:ext>
                </a:extLst>
              </p:cNvPr>
              <p:cNvGrpSpPr/>
              <p:nvPr/>
            </p:nvGrpSpPr>
            <p:grpSpPr>
              <a:xfrm>
                <a:off x="1691709" y="2123932"/>
                <a:ext cx="359569" cy="934252"/>
                <a:chOff x="2218530" y="1303402"/>
                <a:chExt cx="359569" cy="934252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DBEE4AD4-E3B9-4102-6D76-FC7B97477D59}"/>
                    </a:ext>
                  </a:extLst>
                </p:cNvPr>
                <p:cNvSpPr/>
                <p:nvPr/>
              </p:nvSpPr>
              <p:spPr>
                <a:xfrm>
                  <a:off x="2218530" y="1303402"/>
                  <a:ext cx="359569" cy="249173"/>
                </a:xfrm>
                <a:custGeom>
                  <a:avLst/>
                  <a:gdLst>
                    <a:gd name="connsiteX0" fmla="*/ 545846 w 545846"/>
                    <a:gd name="connsiteY0" fmla="*/ 722629 h 722629"/>
                    <a:gd name="connsiteX1" fmla="*/ 152146 w 545846"/>
                    <a:gd name="connsiteY1" fmla="*/ 370204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200344 w 545846"/>
                    <a:gd name="connsiteY1" fmla="*/ 517530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214803 w 545846"/>
                    <a:gd name="connsiteY1" fmla="*/ 407036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214803 w 545846"/>
                    <a:gd name="connsiteY1" fmla="*/ 407036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214803 w 545846"/>
                    <a:gd name="connsiteY1" fmla="*/ 407036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190704 w 545846"/>
                    <a:gd name="connsiteY1" fmla="*/ 471491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190704 w 545846"/>
                    <a:gd name="connsiteY1" fmla="*/ 471491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190704 w 545846"/>
                    <a:gd name="connsiteY1" fmla="*/ 471491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172630 w 545846"/>
                    <a:gd name="connsiteY1" fmla="*/ 409339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5846" h="722629">
                      <a:moveTo>
                        <a:pt x="545846" y="722629"/>
                      </a:moveTo>
                      <a:cubicBezTo>
                        <a:pt x="259697" y="568772"/>
                        <a:pt x="304907" y="596773"/>
                        <a:pt x="172630" y="409339"/>
                      </a:cubicBezTo>
                      <a:cubicBezTo>
                        <a:pt x="40353" y="221905"/>
                        <a:pt x="35200" y="98742"/>
                        <a:pt x="12446" y="40004"/>
                      </a:cubicBezTo>
                      <a:cubicBezTo>
                        <a:pt x="-10308" y="-18734"/>
                        <a:pt x="2656" y="-478"/>
                        <a:pt x="15621" y="17779"/>
                      </a:cubicBezTo>
                    </a:path>
                  </a:pathLst>
                </a:cu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E6E0A2CC-5BF1-DA59-2897-FFBE97D15557}"/>
                    </a:ext>
                  </a:extLst>
                </p:cNvPr>
                <p:cNvSpPr/>
                <p:nvPr/>
              </p:nvSpPr>
              <p:spPr>
                <a:xfrm flipV="1">
                  <a:off x="2218530" y="1988481"/>
                  <a:ext cx="359569" cy="249173"/>
                </a:xfrm>
                <a:custGeom>
                  <a:avLst/>
                  <a:gdLst>
                    <a:gd name="connsiteX0" fmla="*/ 545846 w 545846"/>
                    <a:gd name="connsiteY0" fmla="*/ 722629 h 722629"/>
                    <a:gd name="connsiteX1" fmla="*/ 152146 w 545846"/>
                    <a:gd name="connsiteY1" fmla="*/ 370204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200344 w 545846"/>
                    <a:gd name="connsiteY1" fmla="*/ 517530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214803 w 545846"/>
                    <a:gd name="connsiteY1" fmla="*/ 407036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214803 w 545846"/>
                    <a:gd name="connsiteY1" fmla="*/ 407036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214803 w 545846"/>
                    <a:gd name="connsiteY1" fmla="*/ 407036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190704 w 545846"/>
                    <a:gd name="connsiteY1" fmla="*/ 471491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190704 w 545846"/>
                    <a:gd name="connsiteY1" fmla="*/ 471491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190704 w 545846"/>
                    <a:gd name="connsiteY1" fmla="*/ 471491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  <a:gd name="connsiteX0" fmla="*/ 545846 w 545846"/>
                    <a:gd name="connsiteY0" fmla="*/ 722629 h 722629"/>
                    <a:gd name="connsiteX1" fmla="*/ 172630 w 545846"/>
                    <a:gd name="connsiteY1" fmla="*/ 409339 h 722629"/>
                    <a:gd name="connsiteX2" fmla="*/ 12446 w 545846"/>
                    <a:gd name="connsiteY2" fmla="*/ 40004 h 722629"/>
                    <a:gd name="connsiteX3" fmla="*/ 15621 w 545846"/>
                    <a:gd name="connsiteY3" fmla="*/ 17779 h 7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5846" h="722629">
                      <a:moveTo>
                        <a:pt x="545846" y="722629"/>
                      </a:moveTo>
                      <a:cubicBezTo>
                        <a:pt x="259697" y="568772"/>
                        <a:pt x="304907" y="596773"/>
                        <a:pt x="172630" y="409339"/>
                      </a:cubicBezTo>
                      <a:cubicBezTo>
                        <a:pt x="40353" y="221905"/>
                        <a:pt x="35200" y="98742"/>
                        <a:pt x="12446" y="40004"/>
                      </a:cubicBezTo>
                      <a:cubicBezTo>
                        <a:pt x="-10308" y="-18734"/>
                        <a:pt x="2656" y="-478"/>
                        <a:pt x="15621" y="17779"/>
                      </a:cubicBezTo>
                    </a:path>
                  </a:pathLst>
                </a:cu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EA15DE6-130F-DC86-66E5-F2A26B7767C3}"/>
                    </a:ext>
                  </a:extLst>
                </p:cNvPr>
                <p:cNvSpPr/>
                <p:nvPr/>
              </p:nvSpPr>
              <p:spPr>
                <a:xfrm>
                  <a:off x="2383602" y="1557338"/>
                  <a:ext cx="192911" cy="426243"/>
                </a:xfrm>
                <a:custGeom>
                  <a:avLst/>
                  <a:gdLst>
                    <a:gd name="connsiteX0" fmla="*/ 192911 w 192911"/>
                    <a:gd name="connsiteY0" fmla="*/ 426243 h 426243"/>
                    <a:gd name="connsiteX1" fmla="*/ 176242 w 192911"/>
                    <a:gd name="connsiteY1" fmla="*/ 423862 h 426243"/>
                    <a:gd name="connsiteX2" fmla="*/ 154811 w 192911"/>
                    <a:gd name="connsiteY2" fmla="*/ 411956 h 426243"/>
                    <a:gd name="connsiteX3" fmla="*/ 138142 w 192911"/>
                    <a:gd name="connsiteY3" fmla="*/ 402431 h 426243"/>
                    <a:gd name="connsiteX4" fmla="*/ 128617 w 192911"/>
                    <a:gd name="connsiteY4" fmla="*/ 392906 h 426243"/>
                    <a:gd name="connsiteX5" fmla="*/ 119092 w 192911"/>
                    <a:gd name="connsiteY5" fmla="*/ 388143 h 426243"/>
                    <a:gd name="connsiteX6" fmla="*/ 85754 w 192911"/>
                    <a:gd name="connsiteY6" fmla="*/ 364331 h 426243"/>
                    <a:gd name="connsiteX7" fmla="*/ 64323 w 192911"/>
                    <a:gd name="connsiteY7" fmla="*/ 345281 h 426243"/>
                    <a:gd name="connsiteX8" fmla="*/ 45273 w 192911"/>
                    <a:gd name="connsiteY8" fmla="*/ 326231 h 426243"/>
                    <a:gd name="connsiteX9" fmla="*/ 33367 w 192911"/>
                    <a:gd name="connsiteY9" fmla="*/ 316706 h 426243"/>
                    <a:gd name="connsiteX10" fmla="*/ 28604 w 192911"/>
                    <a:gd name="connsiteY10" fmla="*/ 309562 h 426243"/>
                    <a:gd name="connsiteX11" fmla="*/ 16698 w 192911"/>
                    <a:gd name="connsiteY11" fmla="*/ 295275 h 426243"/>
                    <a:gd name="connsiteX12" fmla="*/ 4792 w 192911"/>
                    <a:gd name="connsiteY12" fmla="*/ 266700 h 426243"/>
                    <a:gd name="connsiteX13" fmla="*/ 29 w 192911"/>
                    <a:gd name="connsiteY13" fmla="*/ 228600 h 426243"/>
                    <a:gd name="connsiteX14" fmla="*/ 2411 w 192911"/>
                    <a:gd name="connsiteY14" fmla="*/ 171450 h 426243"/>
                    <a:gd name="connsiteX15" fmla="*/ 11936 w 192911"/>
                    <a:gd name="connsiteY15" fmla="*/ 150018 h 426243"/>
                    <a:gd name="connsiteX16" fmla="*/ 23842 w 192911"/>
                    <a:gd name="connsiteY16" fmla="*/ 130968 h 426243"/>
                    <a:gd name="connsiteX17" fmla="*/ 30986 w 192911"/>
                    <a:gd name="connsiteY17" fmla="*/ 123825 h 426243"/>
                    <a:gd name="connsiteX18" fmla="*/ 42892 w 192911"/>
                    <a:gd name="connsiteY18" fmla="*/ 107156 h 426243"/>
                    <a:gd name="connsiteX19" fmla="*/ 47654 w 192911"/>
                    <a:gd name="connsiteY19" fmla="*/ 97631 h 426243"/>
                    <a:gd name="connsiteX20" fmla="*/ 69086 w 192911"/>
                    <a:gd name="connsiteY20" fmla="*/ 80962 h 426243"/>
                    <a:gd name="connsiteX21" fmla="*/ 76229 w 192911"/>
                    <a:gd name="connsiteY21" fmla="*/ 71437 h 426243"/>
                    <a:gd name="connsiteX22" fmla="*/ 97661 w 192911"/>
                    <a:gd name="connsiteY22" fmla="*/ 59531 h 426243"/>
                    <a:gd name="connsiteX23" fmla="*/ 133379 w 192911"/>
                    <a:gd name="connsiteY23" fmla="*/ 35718 h 426243"/>
                    <a:gd name="connsiteX24" fmla="*/ 142904 w 192911"/>
                    <a:gd name="connsiteY24" fmla="*/ 30956 h 426243"/>
                    <a:gd name="connsiteX25" fmla="*/ 152429 w 192911"/>
                    <a:gd name="connsiteY25" fmla="*/ 23812 h 426243"/>
                    <a:gd name="connsiteX26" fmla="*/ 159573 w 192911"/>
                    <a:gd name="connsiteY26" fmla="*/ 19050 h 426243"/>
                    <a:gd name="connsiteX27" fmla="*/ 166717 w 192911"/>
                    <a:gd name="connsiteY27" fmla="*/ 11906 h 426243"/>
                    <a:gd name="connsiteX28" fmla="*/ 181004 w 192911"/>
                    <a:gd name="connsiteY28" fmla="*/ 0 h 426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92911" h="426243">
                      <a:moveTo>
                        <a:pt x="192911" y="426243"/>
                      </a:moveTo>
                      <a:cubicBezTo>
                        <a:pt x="187355" y="425449"/>
                        <a:pt x="181607" y="425513"/>
                        <a:pt x="176242" y="423862"/>
                      </a:cubicBezTo>
                      <a:cubicBezTo>
                        <a:pt x="163904" y="420066"/>
                        <a:pt x="163961" y="417185"/>
                        <a:pt x="154811" y="411956"/>
                      </a:cubicBezTo>
                      <a:cubicBezTo>
                        <a:pt x="148060" y="408098"/>
                        <a:pt x="143940" y="407400"/>
                        <a:pt x="138142" y="402431"/>
                      </a:cubicBezTo>
                      <a:cubicBezTo>
                        <a:pt x="134733" y="399509"/>
                        <a:pt x="132209" y="395600"/>
                        <a:pt x="128617" y="392906"/>
                      </a:cubicBezTo>
                      <a:cubicBezTo>
                        <a:pt x="125777" y="390776"/>
                        <a:pt x="122046" y="390112"/>
                        <a:pt x="119092" y="388143"/>
                      </a:cubicBezTo>
                      <a:cubicBezTo>
                        <a:pt x="107729" y="380568"/>
                        <a:pt x="95410" y="373987"/>
                        <a:pt x="85754" y="364331"/>
                      </a:cubicBezTo>
                      <a:cubicBezTo>
                        <a:pt x="50849" y="329426"/>
                        <a:pt x="104395" y="382271"/>
                        <a:pt x="64323" y="345281"/>
                      </a:cubicBezTo>
                      <a:cubicBezTo>
                        <a:pt x="57724" y="339190"/>
                        <a:pt x="52285" y="331841"/>
                        <a:pt x="45273" y="326231"/>
                      </a:cubicBezTo>
                      <a:cubicBezTo>
                        <a:pt x="41304" y="323056"/>
                        <a:pt x="36961" y="320300"/>
                        <a:pt x="33367" y="316706"/>
                      </a:cubicBezTo>
                      <a:cubicBezTo>
                        <a:pt x="31343" y="314682"/>
                        <a:pt x="30361" y="311821"/>
                        <a:pt x="28604" y="309562"/>
                      </a:cubicBezTo>
                      <a:cubicBezTo>
                        <a:pt x="24798" y="304669"/>
                        <a:pt x="20137" y="300433"/>
                        <a:pt x="16698" y="295275"/>
                      </a:cubicBezTo>
                      <a:cubicBezTo>
                        <a:pt x="10438" y="285885"/>
                        <a:pt x="8288" y="277188"/>
                        <a:pt x="4792" y="266700"/>
                      </a:cubicBezTo>
                      <a:cubicBezTo>
                        <a:pt x="3739" y="259327"/>
                        <a:pt x="29" y="234593"/>
                        <a:pt x="29" y="228600"/>
                      </a:cubicBezTo>
                      <a:cubicBezTo>
                        <a:pt x="29" y="209533"/>
                        <a:pt x="-445" y="190301"/>
                        <a:pt x="2411" y="171450"/>
                      </a:cubicBezTo>
                      <a:cubicBezTo>
                        <a:pt x="3582" y="163720"/>
                        <a:pt x="8440" y="157011"/>
                        <a:pt x="11936" y="150018"/>
                      </a:cubicBezTo>
                      <a:cubicBezTo>
                        <a:pt x="12519" y="148852"/>
                        <a:pt x="21479" y="133803"/>
                        <a:pt x="23842" y="130968"/>
                      </a:cubicBezTo>
                      <a:cubicBezTo>
                        <a:pt x="25998" y="128381"/>
                        <a:pt x="28605" y="126206"/>
                        <a:pt x="30986" y="123825"/>
                      </a:cubicBezTo>
                      <a:cubicBezTo>
                        <a:pt x="44037" y="97721"/>
                        <a:pt x="26803" y="129682"/>
                        <a:pt x="42892" y="107156"/>
                      </a:cubicBezTo>
                      <a:cubicBezTo>
                        <a:pt x="44955" y="104267"/>
                        <a:pt x="45296" y="100284"/>
                        <a:pt x="47654" y="97631"/>
                      </a:cubicBezTo>
                      <a:cubicBezTo>
                        <a:pt x="53647" y="90889"/>
                        <a:pt x="61629" y="85934"/>
                        <a:pt x="69086" y="80962"/>
                      </a:cubicBezTo>
                      <a:cubicBezTo>
                        <a:pt x="71467" y="77787"/>
                        <a:pt x="73263" y="74074"/>
                        <a:pt x="76229" y="71437"/>
                      </a:cubicBezTo>
                      <a:cubicBezTo>
                        <a:pt x="86055" y="62703"/>
                        <a:pt x="87959" y="62764"/>
                        <a:pt x="97661" y="59531"/>
                      </a:cubicBezTo>
                      <a:cubicBezTo>
                        <a:pt x="109284" y="50813"/>
                        <a:pt x="119956" y="42429"/>
                        <a:pt x="133379" y="35718"/>
                      </a:cubicBezTo>
                      <a:cubicBezTo>
                        <a:pt x="136554" y="34131"/>
                        <a:pt x="139894" y="32837"/>
                        <a:pt x="142904" y="30956"/>
                      </a:cubicBezTo>
                      <a:cubicBezTo>
                        <a:pt x="146270" y="28853"/>
                        <a:pt x="149199" y="26119"/>
                        <a:pt x="152429" y="23812"/>
                      </a:cubicBezTo>
                      <a:cubicBezTo>
                        <a:pt x="154758" y="22149"/>
                        <a:pt x="157374" y="20882"/>
                        <a:pt x="159573" y="19050"/>
                      </a:cubicBezTo>
                      <a:cubicBezTo>
                        <a:pt x="162160" y="16894"/>
                        <a:pt x="164160" y="14098"/>
                        <a:pt x="166717" y="11906"/>
                      </a:cubicBezTo>
                      <a:cubicBezTo>
                        <a:pt x="186529" y="-5076"/>
                        <a:pt x="168633" y="12371"/>
                        <a:pt x="181004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C97637F-4A65-DB54-A3CA-42DD18DB01A6}"/>
                  </a:ext>
                </a:extLst>
              </p:cNvPr>
              <p:cNvCxnSpPr/>
              <p:nvPr/>
            </p:nvCxnSpPr>
            <p:spPr>
              <a:xfrm>
                <a:off x="1595717" y="2693780"/>
                <a:ext cx="690402" cy="0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3F8D18E1-1FAD-4DE2-5B92-A093F274E8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95717" y="2481847"/>
                <a:ext cx="690402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3AA1FE57-7157-3550-1216-305CC588CFEE}"/>
                </a:ext>
              </a:extLst>
            </p:cNvPr>
            <p:cNvGrpSpPr/>
            <p:nvPr/>
          </p:nvGrpSpPr>
          <p:grpSpPr>
            <a:xfrm>
              <a:off x="3382232" y="3826222"/>
              <a:ext cx="2914154" cy="1621949"/>
              <a:chOff x="3428205" y="1802281"/>
              <a:chExt cx="2600206" cy="144721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50BB24B-5775-1189-1645-43B4239C48BF}"/>
                  </a:ext>
                </a:extLst>
              </p:cNvPr>
              <p:cNvGrpSpPr/>
              <p:nvPr/>
            </p:nvGrpSpPr>
            <p:grpSpPr>
              <a:xfrm>
                <a:off x="3428205" y="1934793"/>
                <a:ext cx="2600206" cy="1314701"/>
                <a:chOff x="3198812" y="1085667"/>
                <a:chExt cx="2600206" cy="1314701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326BA23-9674-BACD-9920-3C79C560DEC7}"/>
                    </a:ext>
                  </a:extLst>
                </p:cNvPr>
                <p:cNvSpPr/>
                <p:nvPr/>
              </p:nvSpPr>
              <p:spPr>
                <a:xfrm>
                  <a:off x="3198812" y="1527493"/>
                  <a:ext cx="2600206" cy="440483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4A6FF57-0921-AC9D-6D20-F04ABDB6D8E7}"/>
                    </a:ext>
                  </a:extLst>
                </p:cNvPr>
                <p:cNvSpPr/>
                <p:nvPr/>
              </p:nvSpPr>
              <p:spPr>
                <a:xfrm>
                  <a:off x="3198812" y="1085667"/>
                  <a:ext cx="2600206" cy="44048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6338E24-CBA0-BF31-DAEF-38D8ED13E61A}"/>
                    </a:ext>
                  </a:extLst>
                </p:cNvPr>
                <p:cNvSpPr/>
                <p:nvPr/>
              </p:nvSpPr>
              <p:spPr>
                <a:xfrm>
                  <a:off x="3198812" y="1959885"/>
                  <a:ext cx="2600206" cy="44048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C94E28F2-202C-5DC4-8663-78B43A2DE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85080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129E7722-BD5F-B8C5-9D24-00361600BAB3}"/>
                    </a:ext>
                  </a:extLst>
                </p:cNvPr>
                <p:cNvGrpSpPr/>
                <p:nvPr/>
              </p:nvGrpSpPr>
              <p:grpSpPr>
                <a:xfrm>
                  <a:off x="3437731" y="1406982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687FCB57-1194-9C7D-9F25-A98FBE562F6B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152" name="Straight Connector 151">
                      <a:extLst>
                        <a:ext uri="{FF2B5EF4-FFF2-40B4-BE49-F238E27FC236}">
                          <a16:creationId xmlns:a16="http://schemas.microsoft.com/office/drawing/2014/main" id="{6094E179-9D9F-E6B0-C111-EDA93B02D5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Straight Connector 152">
                      <a:extLst>
                        <a:ext uri="{FF2B5EF4-FFF2-40B4-BE49-F238E27FC236}">
                          <a16:creationId xmlns:a16="http://schemas.microsoft.com/office/drawing/2014/main" id="{C36BAC97-F20B-EE8B-9B10-D6D7455FA0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09BF5131-F120-0CF9-775E-E7E81A693E14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8863BF03-B10F-9508-1686-2E2978C6712F}"/>
                    </a:ext>
                  </a:extLst>
                </p:cNvPr>
                <p:cNvGrpSpPr/>
                <p:nvPr/>
              </p:nvGrpSpPr>
              <p:grpSpPr>
                <a:xfrm>
                  <a:off x="4016338" y="1405947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20C5E389-748A-F0FC-17CE-29CCD9825A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AEB59526-0A56-6A9E-1B2B-994765BB8B93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C8256B80-73CE-C8F6-1BA4-8DF8F37C29DE}"/>
                    </a:ext>
                  </a:extLst>
                </p:cNvPr>
                <p:cNvGrpSpPr/>
                <p:nvPr/>
              </p:nvGrpSpPr>
              <p:grpSpPr>
                <a:xfrm>
                  <a:off x="3564651" y="1405398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144" name="Group 143">
                    <a:extLst>
                      <a:ext uri="{FF2B5EF4-FFF2-40B4-BE49-F238E27FC236}">
                        <a16:creationId xmlns:a16="http://schemas.microsoft.com/office/drawing/2014/main" id="{7BA66F4B-D732-35D2-0CEC-32030C3FB70A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146" name="Straight Connector 145">
                      <a:extLst>
                        <a:ext uri="{FF2B5EF4-FFF2-40B4-BE49-F238E27FC236}">
                          <a16:creationId xmlns:a16="http://schemas.microsoft.com/office/drawing/2014/main" id="{9C6BDAC4-BF2B-96AA-8E41-92DC122789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Connector 146">
                      <a:extLst>
                        <a:ext uri="{FF2B5EF4-FFF2-40B4-BE49-F238E27FC236}">
                          <a16:creationId xmlns:a16="http://schemas.microsoft.com/office/drawing/2014/main" id="{0E7EADC3-AE52-50D8-A4BC-E3DDA3CD6AD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A2F869BB-C914-9E41-CA3E-B45538C1231D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19DEDEE2-E1F4-700E-D1F5-4307E26AAA18}"/>
                    </a:ext>
                  </a:extLst>
                </p:cNvPr>
                <p:cNvGrpSpPr/>
                <p:nvPr/>
              </p:nvGrpSpPr>
              <p:grpSpPr>
                <a:xfrm>
                  <a:off x="3703360" y="1405398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140" name="Group 139">
                    <a:extLst>
                      <a:ext uri="{FF2B5EF4-FFF2-40B4-BE49-F238E27FC236}">
                        <a16:creationId xmlns:a16="http://schemas.microsoft.com/office/drawing/2014/main" id="{0492F206-A408-DCEB-D11C-B1A94355E281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142" name="Straight Connector 141">
                      <a:extLst>
                        <a:ext uri="{FF2B5EF4-FFF2-40B4-BE49-F238E27FC236}">
                          <a16:creationId xmlns:a16="http://schemas.microsoft.com/office/drawing/2014/main" id="{8A2A9FD7-0EA8-99D9-C1F7-5D335A1045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Straight Connector 142">
                      <a:extLst>
                        <a:ext uri="{FF2B5EF4-FFF2-40B4-BE49-F238E27FC236}">
                          <a16:creationId xmlns:a16="http://schemas.microsoft.com/office/drawing/2014/main" id="{874C7350-E76B-25EF-1252-D3EBD3CF82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5748E1A9-4CDF-6B2E-A682-BDC44213F758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164813D2-721C-47F9-2A42-9CCFDC850682}"/>
                    </a:ext>
                  </a:extLst>
                </p:cNvPr>
                <p:cNvGrpSpPr/>
                <p:nvPr/>
              </p:nvGrpSpPr>
              <p:grpSpPr>
                <a:xfrm>
                  <a:off x="4152719" y="1405947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138" name="Straight Connector 137">
                    <a:extLst>
                      <a:ext uri="{FF2B5EF4-FFF2-40B4-BE49-F238E27FC236}">
                        <a16:creationId xmlns:a16="http://schemas.microsoft.com/office/drawing/2014/main" id="{85F20B61-46AD-11AA-36E8-D5FAC7EB4C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3F36E7AB-25EA-46A8-C8B0-E8CAFFDEA69F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265D9368-B9FE-F192-6D03-39002FC55D17}"/>
                    </a:ext>
                  </a:extLst>
                </p:cNvPr>
                <p:cNvGrpSpPr/>
                <p:nvPr/>
              </p:nvGrpSpPr>
              <p:grpSpPr>
                <a:xfrm>
                  <a:off x="4287039" y="1405947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8E950D69-C851-C818-B10E-D37C953C86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415F52A2-E777-C88A-AC06-DF3206915213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EF0E95B-9885-1F7B-1219-878A2CF6374E}"/>
                    </a:ext>
                  </a:extLst>
                </p:cNvPr>
                <p:cNvGrpSpPr/>
                <p:nvPr/>
              </p:nvGrpSpPr>
              <p:grpSpPr>
                <a:xfrm>
                  <a:off x="4588050" y="1406982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0F89B0EC-6B8A-6924-420F-67EB2DFC5474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134" name="Straight Connector 133">
                      <a:extLst>
                        <a:ext uri="{FF2B5EF4-FFF2-40B4-BE49-F238E27FC236}">
                          <a16:creationId xmlns:a16="http://schemas.microsoft.com/office/drawing/2014/main" id="{B514ADFA-DD74-493C-CE00-7F5A9D8F8A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Straight Connector 134">
                      <a:extLst>
                        <a:ext uri="{FF2B5EF4-FFF2-40B4-BE49-F238E27FC236}">
                          <a16:creationId xmlns:a16="http://schemas.microsoft.com/office/drawing/2014/main" id="{A17937EA-DEAA-25B9-28B9-1139C61B84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67C8E5F5-FDD0-61A3-D9AC-0E0369277F38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58B55494-62E1-5A6B-9121-1C54B5580F65}"/>
                    </a:ext>
                  </a:extLst>
                </p:cNvPr>
                <p:cNvGrpSpPr/>
                <p:nvPr/>
              </p:nvGrpSpPr>
              <p:grpSpPr>
                <a:xfrm>
                  <a:off x="5166657" y="1405947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D474BC1F-40F6-EAA7-86C9-5664EC540B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7D18749B-4910-3157-5D25-5272A640E839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35348892-283C-D230-F775-11A57FC4C0FF}"/>
                    </a:ext>
                  </a:extLst>
                </p:cNvPr>
                <p:cNvGrpSpPr/>
                <p:nvPr/>
              </p:nvGrpSpPr>
              <p:grpSpPr>
                <a:xfrm>
                  <a:off x="4714970" y="1405398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68DC39C3-ADA9-6A05-E4E3-50502919E462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128" name="Straight Connector 127">
                      <a:extLst>
                        <a:ext uri="{FF2B5EF4-FFF2-40B4-BE49-F238E27FC236}">
                          <a16:creationId xmlns:a16="http://schemas.microsoft.com/office/drawing/2014/main" id="{98EE5CDB-8EB6-6B71-0B46-F04451AE55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Straight Connector 128">
                      <a:extLst>
                        <a:ext uri="{FF2B5EF4-FFF2-40B4-BE49-F238E27FC236}">
                          <a16:creationId xmlns:a16="http://schemas.microsoft.com/office/drawing/2014/main" id="{B64E8C81-1627-59DA-2A07-27ADAF608D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F784F048-65BB-5E6C-D5F6-9A544FB0CFB2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0E2A6EF2-2F6D-F4E2-AF43-E933383E40DC}"/>
                    </a:ext>
                  </a:extLst>
                </p:cNvPr>
                <p:cNvGrpSpPr/>
                <p:nvPr/>
              </p:nvGrpSpPr>
              <p:grpSpPr>
                <a:xfrm>
                  <a:off x="4853679" y="1405398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DD65B70F-F2D0-4C23-5C2D-12BB5BE049F8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124" name="Straight Connector 123">
                      <a:extLst>
                        <a:ext uri="{FF2B5EF4-FFF2-40B4-BE49-F238E27FC236}">
                          <a16:creationId xmlns:a16="http://schemas.microsoft.com/office/drawing/2014/main" id="{4CF7E896-496F-B54A-AE33-96235B492E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Straight Connector 124">
                      <a:extLst>
                        <a:ext uri="{FF2B5EF4-FFF2-40B4-BE49-F238E27FC236}">
                          <a16:creationId xmlns:a16="http://schemas.microsoft.com/office/drawing/2014/main" id="{14EB71DF-6C6D-88F4-45C8-331123041F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0348AC74-AADB-1751-17FA-158D15E78FB6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2EF2A892-05F6-8F76-CE5B-563E16EDE153}"/>
                    </a:ext>
                  </a:extLst>
                </p:cNvPr>
                <p:cNvGrpSpPr/>
                <p:nvPr/>
              </p:nvGrpSpPr>
              <p:grpSpPr>
                <a:xfrm>
                  <a:off x="5303038" y="1405947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722F4B16-0EFD-4801-4075-B210B90D1E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1188A4E0-6F11-5480-A2C8-6F18AA937A9A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7B403951-0350-6C3A-3041-309E520DA36D}"/>
                    </a:ext>
                  </a:extLst>
                </p:cNvPr>
                <p:cNvGrpSpPr/>
                <p:nvPr/>
              </p:nvGrpSpPr>
              <p:grpSpPr>
                <a:xfrm>
                  <a:off x="5437358" y="1405947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118" name="Straight Connector 117">
                    <a:extLst>
                      <a:ext uri="{FF2B5EF4-FFF2-40B4-BE49-F238E27FC236}">
                        <a16:creationId xmlns:a16="http://schemas.microsoft.com/office/drawing/2014/main" id="{F7785E4E-3F37-4EEF-8710-6D71916327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708BDBB9-7C77-3355-2B17-9D72971BE263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CCDCD828-4D5F-A2E6-25B2-DF1F3A5AEF41}"/>
                    </a:ext>
                  </a:extLst>
                </p:cNvPr>
                <p:cNvGrpSpPr/>
                <p:nvPr/>
              </p:nvGrpSpPr>
              <p:grpSpPr>
                <a:xfrm>
                  <a:off x="3433918" y="1987355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7213C998-A85C-F5B5-A84C-BDA7ED36B5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1CC3BAB8-7188-8024-1F31-801D82371881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6B074955-D9E0-8274-F34A-8BB5FB4DCEDA}"/>
                    </a:ext>
                  </a:extLst>
                </p:cNvPr>
                <p:cNvGrpSpPr/>
                <p:nvPr/>
              </p:nvGrpSpPr>
              <p:grpSpPr>
                <a:xfrm>
                  <a:off x="3570299" y="1987355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114" name="Straight Connector 113">
                    <a:extLst>
                      <a:ext uri="{FF2B5EF4-FFF2-40B4-BE49-F238E27FC236}">
                        <a16:creationId xmlns:a16="http://schemas.microsoft.com/office/drawing/2014/main" id="{200C339D-A3BB-0A9D-326C-639614923E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AFB444D0-A100-A550-378A-875756401328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3CE4585F-9EB7-A960-B282-CC0765B925AE}"/>
                    </a:ext>
                  </a:extLst>
                </p:cNvPr>
                <p:cNvGrpSpPr/>
                <p:nvPr/>
              </p:nvGrpSpPr>
              <p:grpSpPr>
                <a:xfrm>
                  <a:off x="3704619" y="1987355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1FD791A9-314B-182F-E274-4EF94FD237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2865601E-82A3-73F3-946D-A7B5E3E9AA0A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30DDFEAC-FE91-DFD5-CEFD-ADDDE2D833C3}"/>
                    </a:ext>
                  </a:extLst>
                </p:cNvPr>
                <p:cNvGrpSpPr/>
                <p:nvPr/>
              </p:nvGrpSpPr>
              <p:grpSpPr>
                <a:xfrm>
                  <a:off x="4014856" y="1990673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C87CCD01-DD75-B0F5-AE98-CB5E3307788C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110" name="Straight Connector 109">
                      <a:extLst>
                        <a:ext uri="{FF2B5EF4-FFF2-40B4-BE49-F238E27FC236}">
                          <a16:creationId xmlns:a16="http://schemas.microsoft.com/office/drawing/2014/main" id="{B8AAB96E-E443-1591-4682-BE9C68B150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110">
                      <a:extLst>
                        <a:ext uri="{FF2B5EF4-FFF2-40B4-BE49-F238E27FC236}">
                          <a16:creationId xmlns:a16="http://schemas.microsoft.com/office/drawing/2014/main" id="{0D69F6D4-53A9-92E4-C4A9-EB827CA42F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8229B47D-AEFE-0ACC-7173-6E779726CFBA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4107317C-525D-4F8E-2A6E-194500628D63}"/>
                    </a:ext>
                  </a:extLst>
                </p:cNvPr>
                <p:cNvGrpSpPr/>
                <p:nvPr/>
              </p:nvGrpSpPr>
              <p:grpSpPr>
                <a:xfrm>
                  <a:off x="4141776" y="1989089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F714DA59-9D87-0393-3463-0686D0E21F4D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106" name="Straight Connector 105">
                      <a:extLst>
                        <a:ext uri="{FF2B5EF4-FFF2-40B4-BE49-F238E27FC236}">
                          <a16:creationId xmlns:a16="http://schemas.microsoft.com/office/drawing/2014/main" id="{E3A77E86-1B4B-ABD7-00C1-613858CD69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Straight Connector 106">
                      <a:extLst>
                        <a:ext uri="{FF2B5EF4-FFF2-40B4-BE49-F238E27FC236}">
                          <a16:creationId xmlns:a16="http://schemas.microsoft.com/office/drawing/2014/main" id="{E328505E-9E82-EEE3-5CA9-86E9A33B29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CF8DD7A0-4E78-2956-EAE4-7176BAB2EE47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73CD5C2-B20C-F33E-080A-FFBA64F1C0EB}"/>
                    </a:ext>
                  </a:extLst>
                </p:cNvPr>
                <p:cNvGrpSpPr/>
                <p:nvPr/>
              </p:nvGrpSpPr>
              <p:grpSpPr>
                <a:xfrm>
                  <a:off x="4280485" y="1989089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98CADE7C-5AAD-0542-D843-9B3C752AC5EB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102" name="Straight Connector 101">
                      <a:extLst>
                        <a:ext uri="{FF2B5EF4-FFF2-40B4-BE49-F238E27FC236}">
                          <a16:creationId xmlns:a16="http://schemas.microsoft.com/office/drawing/2014/main" id="{D8CF790B-E640-D4A0-E60C-8361A27871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Connector 102">
                      <a:extLst>
                        <a:ext uri="{FF2B5EF4-FFF2-40B4-BE49-F238E27FC236}">
                          <a16:creationId xmlns:a16="http://schemas.microsoft.com/office/drawing/2014/main" id="{8E0E17A8-A2DE-7CCE-8E31-D9F441A035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9D98077E-AA28-ED87-627C-389D752D822A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AD143E23-7F33-CAE8-5292-5A2CFB18143F}"/>
                    </a:ext>
                  </a:extLst>
                </p:cNvPr>
                <p:cNvGrpSpPr/>
                <p:nvPr/>
              </p:nvGrpSpPr>
              <p:grpSpPr>
                <a:xfrm>
                  <a:off x="4588050" y="1987355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8F5F7343-F726-A05B-8DBB-249830360A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0F2280B8-66B6-45B3-F56E-9ADFA5CDCB3B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90CB5DD0-6523-19D1-5FC8-5ADDE6C1D6FF}"/>
                    </a:ext>
                  </a:extLst>
                </p:cNvPr>
                <p:cNvGrpSpPr/>
                <p:nvPr/>
              </p:nvGrpSpPr>
              <p:grpSpPr>
                <a:xfrm>
                  <a:off x="4724431" y="1987355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409C8F8A-C539-4278-7595-DBB4B214B4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9DD064B7-A6FA-6D4B-189B-E02D84459E7C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D3D9974F-644F-D245-3870-3623848BAD31}"/>
                    </a:ext>
                  </a:extLst>
                </p:cNvPr>
                <p:cNvGrpSpPr/>
                <p:nvPr/>
              </p:nvGrpSpPr>
              <p:grpSpPr>
                <a:xfrm>
                  <a:off x="4858751" y="1987355"/>
                  <a:ext cx="93600" cy="93600"/>
                  <a:chOff x="4592299" y="2500659"/>
                  <a:chExt cx="170474" cy="170474"/>
                </a:xfrm>
              </p:grpSpPr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90B7A30E-7ED0-A486-A387-52EEA9F6E8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4677537" y="2530231"/>
                    <a:ext cx="0" cy="11133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81889ACA-0D26-8C0B-5FCE-51875166EE10}"/>
                      </a:ext>
                    </a:extLst>
                  </p:cNvPr>
                  <p:cNvSpPr/>
                  <p:nvPr/>
                </p:nvSpPr>
                <p:spPr>
                  <a:xfrm>
                    <a:off x="4592299" y="2500659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FC71E6CE-5924-364C-746D-768A96952D5A}"/>
                    </a:ext>
                  </a:extLst>
                </p:cNvPr>
                <p:cNvGrpSpPr/>
                <p:nvPr/>
              </p:nvGrpSpPr>
              <p:grpSpPr>
                <a:xfrm>
                  <a:off x="5168988" y="1990673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E4EB5405-A688-A852-6C94-D5184E4729AC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92" name="Straight Connector 91">
                      <a:extLst>
                        <a:ext uri="{FF2B5EF4-FFF2-40B4-BE49-F238E27FC236}">
                          <a16:creationId xmlns:a16="http://schemas.microsoft.com/office/drawing/2014/main" id="{04C2EC63-5A80-35F4-699D-422B2FF5C4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Connector 92">
                      <a:extLst>
                        <a:ext uri="{FF2B5EF4-FFF2-40B4-BE49-F238E27FC236}">
                          <a16:creationId xmlns:a16="http://schemas.microsoft.com/office/drawing/2014/main" id="{0C50B551-FF0C-6853-91CF-00C8985BE0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297DCD27-0D76-B492-B354-D779AEE416B8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D0EB9E70-5385-42FA-BC88-7937B75BC33E}"/>
                    </a:ext>
                  </a:extLst>
                </p:cNvPr>
                <p:cNvGrpSpPr/>
                <p:nvPr/>
              </p:nvGrpSpPr>
              <p:grpSpPr>
                <a:xfrm>
                  <a:off x="5295908" y="1989089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54E91DC4-5FBC-EDC4-A637-43468487760D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88" name="Straight Connector 87">
                      <a:extLst>
                        <a:ext uri="{FF2B5EF4-FFF2-40B4-BE49-F238E27FC236}">
                          <a16:creationId xmlns:a16="http://schemas.microsoft.com/office/drawing/2014/main" id="{3A75ACD9-EB4D-60BD-96AC-FFE3C916A3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Connector 88">
                      <a:extLst>
                        <a:ext uri="{FF2B5EF4-FFF2-40B4-BE49-F238E27FC236}">
                          <a16:creationId xmlns:a16="http://schemas.microsoft.com/office/drawing/2014/main" id="{3C7F8C4C-D374-BE55-06B0-6117934A88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A2DC1343-04E4-3EB7-CC6B-0BC4EBD6B728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EF6121C1-BEF6-DE66-E877-840027EE11B5}"/>
                    </a:ext>
                  </a:extLst>
                </p:cNvPr>
                <p:cNvGrpSpPr/>
                <p:nvPr/>
              </p:nvGrpSpPr>
              <p:grpSpPr>
                <a:xfrm>
                  <a:off x="5434617" y="1989089"/>
                  <a:ext cx="94698" cy="94698"/>
                  <a:chOff x="4032239" y="2521995"/>
                  <a:chExt cx="170474" cy="170474"/>
                </a:xfrm>
              </p:grpSpPr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A5E4DCFC-3C7D-E09E-A11C-60C6E9976DD0}"/>
                      </a:ext>
                    </a:extLst>
                  </p:cNvPr>
                  <p:cNvGrpSpPr/>
                  <p:nvPr/>
                </p:nvGrpSpPr>
                <p:grpSpPr>
                  <a:xfrm>
                    <a:off x="4061811" y="2551567"/>
                    <a:ext cx="111331" cy="111331"/>
                    <a:chOff x="4256881" y="2616200"/>
                    <a:chExt cx="76200" cy="76200"/>
                  </a:xfrm>
                </p:grpSpPr>
                <p:cxnSp>
                  <p:nvCxnSpPr>
                    <p:cNvPr id="84" name="Straight Connector 83">
                      <a:extLst>
                        <a:ext uri="{FF2B5EF4-FFF2-40B4-BE49-F238E27FC236}">
                          <a16:creationId xmlns:a16="http://schemas.microsoft.com/office/drawing/2014/main" id="{4BC39DD0-70D0-E044-DD2B-FCD6EFA7D1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Connector 84">
                      <a:extLst>
                        <a:ext uri="{FF2B5EF4-FFF2-40B4-BE49-F238E27FC236}">
                          <a16:creationId xmlns:a16="http://schemas.microsoft.com/office/drawing/2014/main" id="{0893DEE2-1B68-BC2B-5D69-E3914656B9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4294981" y="2616200"/>
                      <a:ext cx="0" cy="7620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FA81C70C-B1BE-14E4-53B1-8C74EADA6712}"/>
                      </a:ext>
                    </a:extLst>
                  </p:cNvPr>
                  <p:cNvSpPr/>
                  <p:nvPr/>
                </p:nvSpPr>
                <p:spPr>
                  <a:xfrm>
                    <a:off x="4032239" y="2521995"/>
                    <a:ext cx="170474" cy="17047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84BF3342-CE70-C819-08E9-82B4E65B70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13311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173553DD-1FFF-6879-7BFA-049DA235FB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56426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EFF15371-CC30-26EE-0939-4CB6D8447B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09217" y="1536970"/>
                  <a:ext cx="0" cy="30768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4896F9E2-E031-BACE-E621-4CF7E2EAC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61531" y="1536970"/>
                  <a:ext cx="0" cy="30768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EE0EE614-E4BF-04D5-97F0-6CF9DD88D0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56488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91B75D34-FCD2-BD09-E6EF-CF862C5870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4719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4B126E23-892A-9403-BE9E-93D1A997E4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27834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E04D413C-88EC-7D22-AC55-A1EE9A8B8B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30877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A43B2B50-2B83-306D-FBD3-5619B73EF1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59108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AE175C47-1001-814F-8F63-477E83FC6A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02223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36D80743-A48F-507C-31B5-3936EA5326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55014" y="1536970"/>
                  <a:ext cx="0" cy="30768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015F6AB2-FBF0-03F0-08B9-98FBF089DE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7328" y="1536970"/>
                  <a:ext cx="0" cy="30768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670C47DE-BD89-69A4-F586-9CFB1701E2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2285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0E4901F1-CB93-B454-8BC3-FDD3642EAE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30516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FF53E24-EDC8-E7D7-211D-FBF209D8C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73631" y="1536970"/>
                  <a:ext cx="0" cy="43100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A09767E6-143A-504A-6D84-64B12FE37D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47531" y="1536970"/>
                  <a:ext cx="0" cy="30768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535A725C-4E03-309E-E7D9-25EBC9DFCF57}"/>
                  </a:ext>
                </a:extLst>
              </p:cNvPr>
              <p:cNvCxnSpPr/>
              <p:nvPr/>
            </p:nvCxnSpPr>
            <p:spPr>
              <a:xfrm>
                <a:off x="3819026" y="2125519"/>
                <a:ext cx="121216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BB186CE6-BE97-5BB7-E0AC-3A9E55EBF854}"/>
                  </a:ext>
                </a:extLst>
              </p:cNvPr>
              <p:cNvSpPr txBox="1"/>
              <p:nvPr/>
            </p:nvSpPr>
            <p:spPr>
              <a:xfrm>
                <a:off x="4206297" y="1802281"/>
                <a:ext cx="46446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λ</a:t>
                </a:r>
                <a:r>
                  <a:rPr lang="en-US" sz="14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spp</a:t>
                </a:r>
                <a:r>
                  <a:rPr lang="en-US" sz="14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p:grpSp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82506374-B30B-3027-FD14-C75F7EC4E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315" y="2520386"/>
            <a:ext cx="2056606" cy="689015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DB8988D4-FF0F-7459-18DA-DE294C489963}"/>
              </a:ext>
            </a:extLst>
          </p:cNvPr>
          <p:cNvSpPr txBox="1"/>
          <p:nvPr/>
        </p:nvSpPr>
        <p:spPr>
          <a:xfrm>
            <a:off x="7022333" y="3597480"/>
            <a:ext cx="46246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λ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hy-AM" sz="1600" dirty="0">
                <a:latin typeface="Cambria" panose="02040503050406030204" pitchFamily="18" charset="0"/>
                <a:ea typeface="Cambria" panose="02040503050406030204" pitchFamily="18" charset="0"/>
              </a:rPr>
              <a:t>ազատ տարածության ալիքի երկարություն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just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w – </a:t>
            </a:r>
            <a:r>
              <a:rPr lang="hy-AM" sz="1600" dirty="0">
                <a:latin typeface="Cambria" panose="02040503050406030204" pitchFamily="18" charset="0"/>
                <a:ea typeface="Cambria" panose="02040503050406030204" pitchFamily="18" charset="0"/>
              </a:rPr>
              <a:t>ռեզոնատորի երկայնական չափ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just"/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6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GSP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hy-AM" sz="1600" dirty="0">
                <a:latin typeface="Cambria" panose="02040503050406030204" pitchFamily="18" charset="0"/>
                <a:ea typeface="Cambria" panose="02040503050406030204" pitchFamily="18" charset="0"/>
              </a:rPr>
              <a:t>ՃՊՄ–ի էֆեկտիվ բեկման ցուցիչ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just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m – </a:t>
            </a:r>
            <a:r>
              <a:rPr lang="hy-AM" sz="1600" dirty="0">
                <a:latin typeface="Cambria" panose="02040503050406030204" pitchFamily="18" charset="0"/>
                <a:ea typeface="Cambria" panose="02040503050406030204" pitchFamily="18" charset="0"/>
              </a:rPr>
              <a:t>մոդի կարգ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algn="just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φ – </a:t>
            </a:r>
            <a:r>
              <a:rPr lang="hy-AM" sz="1600" dirty="0">
                <a:latin typeface="Cambria" panose="02040503050406030204" pitchFamily="18" charset="0"/>
                <a:ea typeface="Cambria" panose="02040503050406030204" pitchFamily="18" charset="0"/>
              </a:rPr>
              <a:t>փուլային շեղում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E9D883-6F3A-87D9-A51D-CCFEAF2DD838}"/>
              </a:ext>
            </a:extLst>
          </p:cNvPr>
          <p:cNvSpPr/>
          <p:nvPr/>
        </p:nvSpPr>
        <p:spPr>
          <a:xfrm>
            <a:off x="7501705" y="2147078"/>
            <a:ext cx="2999933" cy="13470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3511FDC-4568-54F8-184A-5F32D72C2717}"/>
              </a:ext>
            </a:extLst>
          </p:cNvPr>
          <p:cNvSpPr txBox="1"/>
          <p:nvPr/>
        </p:nvSpPr>
        <p:spPr>
          <a:xfrm>
            <a:off x="545066" y="3898915"/>
            <a:ext cx="6072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Մետաղ–դիէլեկտրիկ–մետաղ սահմանափակ կառուցվածքի պլազմոնային մոդերը</a:t>
            </a:r>
            <a:endParaRPr lang="en-US" sz="16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Title 6">
            <a:extLst>
              <a:ext uri="{FF2B5EF4-FFF2-40B4-BE49-F238E27FC236}">
                <a16:creationId xmlns:a16="http://schemas.microsoft.com/office/drawing/2014/main" id="{05C1F2C9-A336-114F-7E17-34B858D31AD3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75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Արդյունքներ</a:t>
            </a:r>
            <a:endParaRPr lang="en-US" cap="none" dirty="0">
              <a:solidFill>
                <a:srgbClr val="1A3260"/>
              </a:solidFill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56E03BB4-6748-C950-07B1-F7D92FF67B7E}"/>
              </a:ext>
            </a:extLst>
          </p:cNvPr>
          <p:cNvSpPr/>
          <p:nvPr/>
        </p:nvSpPr>
        <p:spPr>
          <a:xfrm rot="5400000">
            <a:off x="1408832" y="-381396"/>
            <a:ext cx="64487" cy="2242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1F6B4F12-056A-59A3-7637-B8034FBF647A}"/>
              </a:ext>
            </a:extLst>
          </p:cNvPr>
          <p:cNvSpPr/>
          <p:nvPr/>
        </p:nvSpPr>
        <p:spPr>
          <a:xfrm rot="5400000">
            <a:off x="741326" y="284601"/>
            <a:ext cx="65994" cy="908803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Date Placeholder 4">
            <a:extLst>
              <a:ext uri="{FF2B5EF4-FFF2-40B4-BE49-F238E27FC236}">
                <a16:creationId xmlns:a16="http://schemas.microsoft.com/office/drawing/2014/main" id="{BA1D2C5B-6340-11A3-A493-7D4348E3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1593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5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C600B5A3-7BC6-F677-02F9-CE4EFE09842A}"/>
              </a:ext>
            </a:extLst>
          </p:cNvPr>
          <p:cNvSpPr txBox="1">
            <a:spLocks/>
          </p:cNvSpPr>
          <p:nvPr/>
        </p:nvSpPr>
        <p:spPr>
          <a:xfrm>
            <a:off x="177787" y="777506"/>
            <a:ext cx="545586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u="sng" cap="none" dirty="0">
                <a:solidFill>
                  <a:schemeClr val="tx1"/>
                </a:solidFill>
              </a:rPr>
              <a:t>Ճեղքային պլազմոնային մոդերը</a:t>
            </a:r>
            <a:endParaRPr lang="en-US" sz="2400" u="sng" cap="none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E2B2F6-8929-2024-226B-555D2A02B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1865472"/>
            <a:ext cx="3403694" cy="2087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B91F6-27FE-921F-489A-C319B35B2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597" y="1909362"/>
            <a:ext cx="4116069" cy="2087403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9333F665-8A83-0A01-734E-36A813F794BC}"/>
              </a:ext>
            </a:extLst>
          </p:cNvPr>
          <p:cNvSpPr txBox="1"/>
          <p:nvPr/>
        </p:nvSpPr>
        <p:spPr>
          <a:xfrm>
            <a:off x="9760607" y="2171544"/>
            <a:ext cx="2741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Yezekyan, T., et al.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Nano Letters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22.15 (2022): 6098-6104.</a:t>
            </a:r>
            <a:endParaRPr lang="en-US" sz="1200" dirty="0"/>
          </a:p>
        </p:txBody>
      </p:sp>
      <p:sp>
        <p:nvSpPr>
          <p:cNvPr id="162" name="Title 6">
            <a:extLst>
              <a:ext uri="{FF2B5EF4-FFF2-40B4-BE49-F238E27FC236}">
                <a16:creationId xmlns:a16="http://schemas.microsoft.com/office/drawing/2014/main" id="{1D560117-5A7B-9B82-902A-14227B4B9B95}"/>
              </a:ext>
            </a:extLst>
          </p:cNvPr>
          <p:cNvSpPr txBox="1">
            <a:spLocks/>
          </p:cNvSpPr>
          <p:nvPr/>
        </p:nvSpPr>
        <p:spPr>
          <a:xfrm>
            <a:off x="5022257" y="1300401"/>
            <a:ext cx="2673943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cap="none" dirty="0">
                <a:solidFill>
                  <a:schemeClr val="tx1"/>
                </a:solidFill>
              </a:rPr>
              <a:t>Հարթ ալիքով գրգռում</a:t>
            </a:r>
            <a:endParaRPr lang="en-US" sz="2400" cap="none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728F2-1066-1808-28BD-FD3197AB8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61" y="4164520"/>
            <a:ext cx="3422871" cy="2083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400912-064A-296C-A28F-CD26BAA2B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361435"/>
            <a:ext cx="3570678" cy="2098460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B344913A-6150-6367-14F0-CAE6A893C6C3}"/>
              </a:ext>
            </a:extLst>
          </p:cNvPr>
          <p:cNvSpPr txBox="1"/>
          <p:nvPr/>
        </p:nvSpPr>
        <p:spPr>
          <a:xfrm>
            <a:off x="9638052" y="4975551"/>
            <a:ext cx="2671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Wang, Q., et al.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Nanophotonics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11.3 (2022): 487-494.</a:t>
            </a:r>
            <a:endParaRPr lang="en-US" sz="1200" dirty="0"/>
          </a:p>
        </p:txBody>
      </p:sp>
      <p:sp>
        <p:nvSpPr>
          <p:cNvPr id="164" name="Date Placeholder 4">
            <a:extLst>
              <a:ext uri="{FF2B5EF4-FFF2-40B4-BE49-F238E27FC236}">
                <a16:creationId xmlns:a16="http://schemas.microsoft.com/office/drawing/2014/main" id="{59F2C89B-A040-BA32-96C9-6C18CF3F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94441AF-327E-3AEF-03A0-FE925696EA20}"/>
              </a:ext>
            </a:extLst>
          </p:cNvPr>
          <p:cNvSpPr txBox="1"/>
          <p:nvPr/>
        </p:nvSpPr>
        <p:spPr>
          <a:xfrm>
            <a:off x="619978" y="6371769"/>
            <a:ext cx="84655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Ճեղքային պլազմոնային ռեզոնատորների մոդերը՝ հարթ ալիքով գրգռման դեպքում</a:t>
            </a:r>
            <a:endParaRPr lang="en-US" sz="16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E6DB9598-BF5F-EE1B-B2FC-C741543B8E5C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75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Արդյունքներ</a:t>
            </a:r>
            <a:endParaRPr lang="en-US" cap="none" dirty="0">
              <a:solidFill>
                <a:srgbClr val="1A326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91F73D-8135-F58F-CE86-746C680C8DEC}"/>
              </a:ext>
            </a:extLst>
          </p:cNvPr>
          <p:cNvSpPr/>
          <p:nvPr/>
        </p:nvSpPr>
        <p:spPr>
          <a:xfrm rot="5400000">
            <a:off x="1408832" y="-381396"/>
            <a:ext cx="64487" cy="2242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8D75BC-921C-0451-6D4E-9AF65E28192B}"/>
              </a:ext>
            </a:extLst>
          </p:cNvPr>
          <p:cNvSpPr/>
          <p:nvPr/>
        </p:nvSpPr>
        <p:spPr>
          <a:xfrm rot="5400000">
            <a:off x="924684" y="101243"/>
            <a:ext cx="65994" cy="1275519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59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6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69802B21-6AF1-A3B7-2BBE-2B571FEB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7D2D7-0773-F89C-6700-473B582390DA}"/>
              </a:ext>
            </a:extLst>
          </p:cNvPr>
          <p:cNvSpPr txBox="1"/>
          <p:nvPr/>
        </p:nvSpPr>
        <p:spPr>
          <a:xfrm>
            <a:off x="3704590" y="6307011"/>
            <a:ext cx="6072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Բա</a:t>
            </a:r>
            <a:r>
              <a:rPr lang="hy-AM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ժանված ՃՄՊ–ային ռեզոնատորի կառուցվածքը</a:t>
            </a:r>
            <a:endParaRPr lang="en-US" sz="160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89483B-085D-3BB8-1C06-CE078C962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74" y="1948875"/>
            <a:ext cx="4847757" cy="4080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A31F2-4589-BC0B-FD08-89CCD2FC6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7" y="1666665"/>
            <a:ext cx="4907588" cy="2415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C3A34F-A354-78B1-C60F-92C7711F6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5" y="4196535"/>
            <a:ext cx="2773233" cy="2661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22294D-8A6A-389C-FAA6-019F6EBA94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170"/>
          <a:stretch/>
        </p:blipFill>
        <p:spPr>
          <a:xfrm>
            <a:off x="2785114" y="5205891"/>
            <a:ext cx="1166900" cy="117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EBDC46-EAF5-3E4B-5AA1-1BC49AF833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91"/>
          <a:stretch/>
        </p:blipFill>
        <p:spPr>
          <a:xfrm>
            <a:off x="2801234" y="4012040"/>
            <a:ext cx="1134661" cy="1138604"/>
          </a:xfrm>
          <a:prstGeom prst="rect">
            <a:avLst/>
          </a:prstGeom>
        </p:spPr>
      </p:pic>
      <p:sp>
        <p:nvSpPr>
          <p:cNvPr id="19" name="Title 6">
            <a:extLst>
              <a:ext uri="{FF2B5EF4-FFF2-40B4-BE49-F238E27FC236}">
                <a16:creationId xmlns:a16="http://schemas.microsoft.com/office/drawing/2014/main" id="{FD0F9B38-9DA0-FBA1-672A-1E9EDF511D28}"/>
              </a:ext>
            </a:extLst>
          </p:cNvPr>
          <p:cNvSpPr txBox="1">
            <a:spLocks/>
          </p:cNvSpPr>
          <p:nvPr/>
        </p:nvSpPr>
        <p:spPr>
          <a:xfrm rot="16200000">
            <a:off x="3362837" y="4173738"/>
            <a:ext cx="1260945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1600" cap="none" dirty="0">
                <a:solidFill>
                  <a:schemeClr val="tx1"/>
                </a:solidFill>
              </a:rPr>
              <a:t>ՖՊ մոդ</a:t>
            </a:r>
            <a:endParaRPr lang="en-US" sz="1600" cap="none" dirty="0">
              <a:solidFill>
                <a:schemeClr val="tx1"/>
              </a:solidFill>
            </a:endParaRP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D6C893C4-7EF7-4619-A14F-5DE04BEAD0EE}"/>
              </a:ext>
            </a:extLst>
          </p:cNvPr>
          <p:cNvSpPr txBox="1">
            <a:spLocks/>
          </p:cNvSpPr>
          <p:nvPr/>
        </p:nvSpPr>
        <p:spPr>
          <a:xfrm rot="16200000">
            <a:off x="3492776" y="5539654"/>
            <a:ext cx="1260945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y-AM" sz="1600" cap="none" dirty="0">
                <a:solidFill>
                  <a:schemeClr val="tx1"/>
                </a:solidFill>
              </a:rPr>
              <a:t>Շշնջացող մոդ</a:t>
            </a:r>
            <a:endParaRPr lang="en-US" sz="1600" cap="none" dirty="0">
              <a:solidFill>
                <a:schemeClr val="tx1"/>
              </a:solidFill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83644C3C-B358-F835-BABC-C8FB4E471CB8}"/>
              </a:ext>
            </a:extLst>
          </p:cNvPr>
          <p:cNvSpPr txBox="1">
            <a:spLocks/>
          </p:cNvSpPr>
          <p:nvPr/>
        </p:nvSpPr>
        <p:spPr>
          <a:xfrm>
            <a:off x="177787" y="777506"/>
            <a:ext cx="545586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u="sng" cap="none" dirty="0">
                <a:solidFill>
                  <a:schemeClr val="tx1"/>
                </a:solidFill>
              </a:rPr>
              <a:t>Շշնջացող ճեղքային պլազմոնային մոդերը</a:t>
            </a:r>
            <a:endParaRPr lang="en-US" sz="2400" u="sng" cap="none" dirty="0">
              <a:solidFill>
                <a:schemeClr val="tx1"/>
              </a:solidFill>
            </a:endParaRP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A873A900-2635-4BCD-BAEF-A1E177DB1591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rgbClr val="132648"/>
                </a:solidFill>
              </a:rPr>
              <a:t>Արդյունքներ</a:t>
            </a:r>
            <a:endParaRPr lang="en-US" cap="none" dirty="0">
              <a:solidFill>
                <a:srgbClr val="13264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C9F1FE-13CF-8EF5-EC55-D84F1F3ECC35}"/>
              </a:ext>
            </a:extLst>
          </p:cNvPr>
          <p:cNvSpPr/>
          <p:nvPr/>
        </p:nvSpPr>
        <p:spPr>
          <a:xfrm rot="5400000">
            <a:off x="3730019" y="-327158"/>
            <a:ext cx="64487" cy="2133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CD159F-BF40-883E-21E4-8FCC59AD19AA}"/>
              </a:ext>
            </a:extLst>
          </p:cNvPr>
          <p:cNvSpPr/>
          <p:nvPr/>
        </p:nvSpPr>
        <p:spPr>
          <a:xfrm rot="5400000">
            <a:off x="2840054" y="559003"/>
            <a:ext cx="65994" cy="360000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4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7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62" name="Title 6">
            <a:extLst>
              <a:ext uri="{FF2B5EF4-FFF2-40B4-BE49-F238E27FC236}">
                <a16:creationId xmlns:a16="http://schemas.microsoft.com/office/drawing/2014/main" id="{1D560117-5A7B-9B82-902A-14227B4B9B95}"/>
              </a:ext>
            </a:extLst>
          </p:cNvPr>
          <p:cNvSpPr txBox="1">
            <a:spLocks/>
          </p:cNvSpPr>
          <p:nvPr/>
        </p:nvSpPr>
        <p:spPr>
          <a:xfrm>
            <a:off x="4808311" y="846020"/>
            <a:ext cx="2673943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cap="none" dirty="0">
                <a:solidFill>
                  <a:schemeClr val="tx1"/>
                </a:solidFill>
              </a:rPr>
              <a:t>Շշնջացող մոդեր</a:t>
            </a:r>
            <a:endParaRPr lang="en-US" sz="2400" cap="none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6E21A-6DEF-0C2D-6CA7-92E26499A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28" y="1758885"/>
            <a:ext cx="4161597" cy="3699197"/>
          </a:xfrm>
          <a:prstGeom prst="rect">
            <a:avLst/>
          </a:prstGeom>
        </p:spPr>
      </p:pic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69802B21-6AF1-A3B7-2BBE-2B571FEB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7D2D7-0773-F89C-6700-473B582390DA}"/>
              </a:ext>
            </a:extLst>
          </p:cNvPr>
          <p:cNvSpPr txBox="1"/>
          <p:nvPr/>
        </p:nvSpPr>
        <p:spPr>
          <a:xfrm>
            <a:off x="3029846" y="5605257"/>
            <a:ext cx="6072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Ակուստիկ և էլեկտրամագնիսական շ</a:t>
            </a:r>
            <a:r>
              <a:rPr lang="hy-AM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շնջացող մոդեր </a:t>
            </a:r>
            <a:endParaRPr lang="en-US" sz="16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738DC2-0617-F16F-3470-117FD1F56AE6}"/>
              </a:ext>
            </a:extLst>
          </p:cNvPr>
          <p:cNvSpPr txBox="1"/>
          <p:nvPr/>
        </p:nvSpPr>
        <p:spPr>
          <a:xfrm>
            <a:off x="319920" y="6307038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Shainline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Jeffrey, et al.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Optics Express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17.25 (2009): 23323-23331.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534E45-FA16-CD35-C439-CBE935F0A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517" y="1660595"/>
            <a:ext cx="7465035" cy="3858738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B4E7B325-59D1-1932-6675-72AFDFD3AC61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75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Արդյունքներ</a:t>
            </a:r>
            <a:endParaRPr lang="en-US" cap="none" dirty="0">
              <a:solidFill>
                <a:srgbClr val="1A32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C05E79-E8D0-983E-47DA-DCA112AD4655}"/>
              </a:ext>
            </a:extLst>
          </p:cNvPr>
          <p:cNvSpPr/>
          <p:nvPr/>
        </p:nvSpPr>
        <p:spPr>
          <a:xfrm rot="5400000">
            <a:off x="1408832" y="-381396"/>
            <a:ext cx="64487" cy="2242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92BB98-D285-6AC5-5530-3CB282EE1BA9}"/>
              </a:ext>
            </a:extLst>
          </p:cNvPr>
          <p:cNvSpPr/>
          <p:nvPr/>
        </p:nvSpPr>
        <p:spPr>
          <a:xfrm rot="5400000">
            <a:off x="1103277" y="-77350"/>
            <a:ext cx="65994" cy="1632706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5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8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62" name="Title 6">
            <a:extLst>
              <a:ext uri="{FF2B5EF4-FFF2-40B4-BE49-F238E27FC236}">
                <a16:creationId xmlns:a16="http://schemas.microsoft.com/office/drawing/2014/main" id="{1D560117-5A7B-9B82-902A-14227B4B9B95}"/>
              </a:ext>
            </a:extLst>
          </p:cNvPr>
          <p:cNvSpPr txBox="1">
            <a:spLocks/>
          </p:cNvSpPr>
          <p:nvPr/>
        </p:nvSpPr>
        <p:spPr>
          <a:xfrm>
            <a:off x="4869857" y="1342577"/>
            <a:ext cx="2673943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cap="none" dirty="0">
                <a:solidFill>
                  <a:schemeClr val="tx1"/>
                </a:solidFill>
              </a:rPr>
              <a:t>Շշնջացող մոդեր</a:t>
            </a:r>
            <a:endParaRPr lang="en-US" sz="2400" cap="none" dirty="0">
              <a:solidFill>
                <a:schemeClr val="tx1"/>
              </a:solidFill>
            </a:endParaRP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69802B21-6AF1-A3B7-2BBE-2B571FEB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7D2D7-0773-F89C-6700-473B582390DA}"/>
              </a:ext>
            </a:extLst>
          </p:cNvPr>
          <p:cNvSpPr txBox="1"/>
          <p:nvPr/>
        </p:nvSpPr>
        <p:spPr>
          <a:xfrm>
            <a:off x="1830923" y="6098888"/>
            <a:ext cx="83904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b="1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hy-AM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Թաքնված» </a:t>
            </a:r>
            <a:r>
              <a:rPr lang="hy-AM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մոդերը </a:t>
            </a:r>
            <a:r>
              <a:rPr lang="hy-AM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նանոչափական մետաղական/հիբրիդային ռեզոնատորներում</a:t>
            </a:r>
            <a:endParaRPr lang="en-US" sz="16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D9E335-ECE0-AF00-ACF5-DA0AA73DCE6B}"/>
              </a:ext>
            </a:extLst>
          </p:cNvPr>
          <p:cNvSpPr txBox="1"/>
          <p:nvPr/>
        </p:nvSpPr>
        <p:spPr>
          <a:xfrm>
            <a:off x="585397" y="5668867"/>
            <a:ext cx="3314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Kuttge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Martin, F. </a:t>
            </a:r>
            <a:r>
              <a:rPr lang="hy-AM" sz="12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et al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Nano letters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10.5 (2010): 1537-1541.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CE542-7D8D-D96A-802D-EE7F988D8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83" y="1950748"/>
            <a:ext cx="2647950" cy="1588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EF0F85-B766-2F56-BBB2-383ECE3214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672" b="-1"/>
          <a:stretch/>
        </p:blipFill>
        <p:spPr>
          <a:xfrm>
            <a:off x="525830" y="3539518"/>
            <a:ext cx="2871103" cy="2106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A06A9B-ABE6-E047-9AB2-526C2474A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097" y="2008639"/>
            <a:ext cx="3258541" cy="20682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3D196D-5608-2904-DA6F-5E9ADBAF59C8}"/>
              </a:ext>
            </a:extLst>
          </p:cNvPr>
          <p:cNvSpPr txBox="1"/>
          <p:nvPr/>
        </p:nvSpPr>
        <p:spPr>
          <a:xfrm>
            <a:off x="3681292" y="4098373"/>
            <a:ext cx="3477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Kwon, Soon-Hong,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Optics Express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20.22 (2012): 24918-24924.</a:t>
            </a:r>
            <a:endParaRPr lang="en-US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03E738-6FF1-89B4-6F3E-21B067CCAF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124"/>
          <a:stretch/>
        </p:blipFill>
        <p:spPr>
          <a:xfrm>
            <a:off x="3584664" y="4631998"/>
            <a:ext cx="1798137" cy="1118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1B8B11-956E-B7E6-F96A-9D336C04BF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48"/>
          <a:stretch/>
        </p:blipFill>
        <p:spPr>
          <a:xfrm>
            <a:off x="5382801" y="4506520"/>
            <a:ext cx="1969144" cy="12677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7697B9E-205B-DCD2-1BB8-A127FC8A09D6}"/>
              </a:ext>
            </a:extLst>
          </p:cNvPr>
          <p:cNvSpPr txBox="1"/>
          <p:nvPr/>
        </p:nvSpPr>
        <p:spPr>
          <a:xfrm>
            <a:off x="3738955" y="5798055"/>
            <a:ext cx="40379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Lou, Fei, et </a:t>
            </a:r>
            <a:r>
              <a:rPr lang="en-US"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al., </a:t>
            </a:r>
            <a:r>
              <a:rPr lang="en-US" sz="12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Optics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express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22.7 (2014): 8490-8502.</a:t>
            </a:r>
            <a:endParaRPr lang="en-US" sz="1200" dirty="0"/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F17428E2-D6CA-8E22-2B6C-34C371C9F983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75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Արդյունքներ</a:t>
            </a:r>
            <a:endParaRPr lang="en-US" cap="none" dirty="0">
              <a:solidFill>
                <a:srgbClr val="1A32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8C3BDA-4F66-9D4D-29CF-D91AB062ABB9}"/>
              </a:ext>
            </a:extLst>
          </p:cNvPr>
          <p:cNvSpPr/>
          <p:nvPr/>
        </p:nvSpPr>
        <p:spPr>
          <a:xfrm rot="5400000">
            <a:off x="1408832" y="-381396"/>
            <a:ext cx="64487" cy="2242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700CA9-5D2D-CA0E-CED7-6D2FA2B58E8C}"/>
              </a:ext>
            </a:extLst>
          </p:cNvPr>
          <p:cNvSpPr/>
          <p:nvPr/>
        </p:nvSpPr>
        <p:spPr>
          <a:xfrm rot="5400000">
            <a:off x="1408077" y="-382150"/>
            <a:ext cx="65994" cy="2242306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83644C3C-B358-F835-BABC-C8FB4E471CB8}"/>
              </a:ext>
            </a:extLst>
          </p:cNvPr>
          <p:cNvSpPr txBox="1">
            <a:spLocks/>
          </p:cNvSpPr>
          <p:nvPr/>
        </p:nvSpPr>
        <p:spPr>
          <a:xfrm>
            <a:off x="177787" y="777506"/>
            <a:ext cx="545586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u="sng" cap="none" dirty="0">
                <a:solidFill>
                  <a:schemeClr val="tx1"/>
                </a:solidFill>
              </a:rPr>
              <a:t>Շշնջացող ճեղքային պլազմոնային մոդերը</a:t>
            </a:r>
            <a:endParaRPr lang="en-US" sz="2400" u="sng" cap="none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447" y="1981874"/>
            <a:ext cx="3597583" cy="35087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78264" y="5506703"/>
            <a:ext cx="3753946" cy="466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Schmidt, Franz-Philipp, et 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al."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Nano letters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 12.11 (2012): 5780-5783.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5703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8048C3-7A41-DD49-089A-DD9F3CFC3A5C}"/>
              </a:ext>
            </a:extLst>
          </p:cNvPr>
          <p:cNvSpPr/>
          <p:nvPr/>
        </p:nvSpPr>
        <p:spPr>
          <a:xfrm>
            <a:off x="0" y="0"/>
            <a:ext cx="175491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514B-65D9-4F20-B5BA-E38871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933" y="6371769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9</a:t>
            </a:fld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BC3A-AB12-6847-4B12-85298395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599" y="1"/>
            <a:ext cx="1993197" cy="622874"/>
          </a:xfrm>
          <a:prstGeom prst="rect">
            <a:avLst/>
          </a:prstGeom>
        </p:spPr>
      </p:pic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69802B21-6AF1-A3B7-2BBE-2B571FEB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7411" y="6371769"/>
            <a:ext cx="2844799" cy="365125"/>
          </a:xfrm>
        </p:spPr>
        <p:txBody>
          <a:bodyPr/>
          <a:lstStyle/>
          <a:p>
            <a:r>
              <a:rPr lang="en-US" sz="1400"/>
              <a:t>08 հոկտեմբեր 2025</a:t>
            </a:r>
            <a:endParaRPr lang="en-US"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12152D-79AA-2752-C83A-6B8EE07E2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1" y="1342577"/>
            <a:ext cx="6071349" cy="44223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97D2D7-0773-F89C-6700-473B582390DA}"/>
              </a:ext>
            </a:extLst>
          </p:cNvPr>
          <p:cNvSpPr txBox="1"/>
          <p:nvPr/>
        </p:nvSpPr>
        <p:spPr>
          <a:xfrm>
            <a:off x="15776" y="575041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hy-AM" sz="14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r>
              <a:rPr lang="hy-AM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4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Համակարգի բնութագրերը. 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(a)</a:t>
            </a:r>
            <a:r>
              <a:rPr lang="hy-AM" sz="14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ցրման և կլանման կտրվածքները,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(b)</a:t>
            </a:r>
            <a:r>
              <a:rPr lang="hy-AM" sz="14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ԷՄ դաշտի էներգիան խոռոչում և տակդիրում,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(c)</a:t>
            </a:r>
            <a:r>
              <a:rPr lang="hy-AM" sz="14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շշնջացող մոդերը:</a:t>
            </a:r>
            <a:endParaRPr lang="en-US" sz="140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C4E7DD22-74C2-4AAE-3742-2832BBE33FBB}"/>
              </a:ext>
            </a:extLst>
          </p:cNvPr>
          <p:cNvSpPr txBox="1">
            <a:spLocks/>
          </p:cNvSpPr>
          <p:nvPr/>
        </p:nvSpPr>
        <p:spPr>
          <a:xfrm>
            <a:off x="177787" y="777506"/>
            <a:ext cx="545586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sz="2400" u="sng" cap="none" dirty="0">
                <a:solidFill>
                  <a:schemeClr val="tx1"/>
                </a:solidFill>
              </a:rPr>
              <a:t>Շշնջացող ճեղքային պլազմոնային մոդերը</a:t>
            </a:r>
            <a:endParaRPr lang="en-US" sz="2400" u="sng" cap="none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0EEDF6-FEFD-51F3-A4F9-58BD6C6F5F14}"/>
              </a:ext>
            </a:extLst>
          </p:cNvPr>
          <p:cNvSpPr txBox="1"/>
          <p:nvPr/>
        </p:nvSpPr>
        <p:spPr>
          <a:xfrm>
            <a:off x="7712598" y="5504721"/>
            <a:ext cx="4521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Նկ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hy-AM" sz="1600" b="1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r>
              <a:rPr lang="hy-AM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y-AM" sz="1600" dirty="0">
                <a:solidFill>
                  <a:srgbClr val="22222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Մետաղ–դիէլեկտրիկ–մետաղ համակարգի բնութագրերը: </a:t>
            </a:r>
            <a:endParaRPr lang="en-US" sz="1600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CBB0E1-5D7F-EC6A-0BD7-F3B553546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494" y="1432908"/>
            <a:ext cx="4133237" cy="39921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89483B-085D-3BB8-1C06-CE078C962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76" y="1470381"/>
            <a:ext cx="1722533" cy="144988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91BCC6-5A26-71C7-3FEE-C7EBE461163F}"/>
              </a:ext>
            </a:extLst>
          </p:cNvPr>
          <p:cNvCxnSpPr/>
          <p:nvPr/>
        </p:nvCxnSpPr>
        <p:spPr>
          <a:xfrm>
            <a:off x="7712598" y="1193518"/>
            <a:ext cx="0" cy="4818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6">
            <a:extLst>
              <a:ext uri="{FF2B5EF4-FFF2-40B4-BE49-F238E27FC236}">
                <a16:creationId xmlns:a16="http://schemas.microsoft.com/office/drawing/2014/main" id="{F9CA1189-9A05-448D-B3CF-1E1365B1C704}"/>
              </a:ext>
            </a:extLst>
          </p:cNvPr>
          <p:cNvSpPr txBox="1">
            <a:spLocks/>
          </p:cNvSpPr>
          <p:nvPr/>
        </p:nvSpPr>
        <p:spPr>
          <a:xfrm>
            <a:off x="224912" y="212435"/>
            <a:ext cx="7796672" cy="50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y-AM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Ներածություն</a:t>
            </a:r>
            <a:r>
              <a:rPr lang="en-US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hy-AM" cap="none" dirty="0">
                <a:solidFill>
                  <a:srgbClr val="132648"/>
                </a:solidFill>
              </a:rPr>
              <a:t>Արդյունքներ</a:t>
            </a:r>
            <a:endParaRPr lang="en-US" cap="none" dirty="0">
              <a:solidFill>
                <a:srgbClr val="13264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8662A0-8A71-E4FC-6783-ED0E52074C02}"/>
              </a:ext>
            </a:extLst>
          </p:cNvPr>
          <p:cNvSpPr/>
          <p:nvPr/>
        </p:nvSpPr>
        <p:spPr>
          <a:xfrm rot="5400000">
            <a:off x="3730019" y="-327158"/>
            <a:ext cx="64487" cy="2133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697AC5-13CD-500F-00DC-F9C0CE4C328D}"/>
              </a:ext>
            </a:extLst>
          </p:cNvPr>
          <p:cNvSpPr/>
          <p:nvPr/>
        </p:nvSpPr>
        <p:spPr>
          <a:xfrm rot="5400000">
            <a:off x="3008978" y="390078"/>
            <a:ext cx="65994" cy="697849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4857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4665</TotalTime>
  <Words>594</Words>
  <Application>Microsoft Office PowerPoint</Application>
  <PresentationFormat>Widescreen</PresentationFormat>
  <Paragraphs>136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</vt:lpstr>
      <vt:lpstr>Gill Sans MT</vt:lpstr>
      <vt:lpstr>Times New Roman</vt:lpstr>
      <vt:lpstr>Wingdings 2</vt:lpstr>
      <vt:lpstr>Dividend</vt:lpstr>
      <vt:lpstr>Equation</vt:lpstr>
      <vt:lpstr>ԲԱՐԴ ՊԼԱԶՄՈՆԱՅԻՆ ԿԱՌՈՒՑՎԱԾՔՆԵՐ ԼՈՒՅՍԻ ՂԵԿԱՎԱՐՄԱՆ ԵՒ ԿԵՆՍԱՉԱՓՈՒՄՆԵՐԻ ՀԱՄԱՐ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ՇՆՈՐՀԱԿԱԼՈՒԹՅՈՒՆ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Graphite Composites by their Nearest Microwave Electromagnetic Fields Visualization as Units for High-frequency Communication Systems</dc:title>
  <dc:creator>Henrik Parsamyan</dc:creator>
  <cp:lastModifiedBy>Comp</cp:lastModifiedBy>
  <cp:revision>211</cp:revision>
  <dcterms:created xsi:type="dcterms:W3CDTF">2022-10-07T15:51:55Z</dcterms:created>
  <dcterms:modified xsi:type="dcterms:W3CDTF">2025-10-07T06:05:02Z</dcterms:modified>
</cp:coreProperties>
</file>