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99" r:id="rId4"/>
    <p:sldId id="269" r:id="rId5"/>
    <p:sldId id="270" r:id="rId6"/>
    <p:sldId id="300" r:id="rId7"/>
    <p:sldId id="272" r:id="rId8"/>
    <p:sldId id="273" r:id="rId9"/>
    <p:sldId id="258" r:id="rId10"/>
    <p:sldId id="274" r:id="rId11"/>
    <p:sldId id="267" r:id="rId12"/>
    <p:sldId id="277" r:id="rId13"/>
    <p:sldId id="278" r:id="rId14"/>
    <p:sldId id="279" r:id="rId15"/>
    <p:sldId id="280" r:id="rId16"/>
    <p:sldId id="294" r:id="rId17"/>
    <p:sldId id="295" r:id="rId18"/>
    <p:sldId id="296" r:id="rId19"/>
    <p:sldId id="297" r:id="rId20"/>
    <p:sldId id="284" r:id="rId21"/>
    <p:sldId id="259" r:id="rId22"/>
    <p:sldId id="285" r:id="rId23"/>
    <p:sldId id="286" r:id="rId24"/>
    <p:sldId id="287" r:id="rId25"/>
    <p:sldId id="291" r:id="rId26"/>
    <p:sldId id="288" r:id="rId27"/>
    <p:sldId id="298" r:id="rId28"/>
    <p:sldId id="292"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Sylfaen" panose="010A0502050306030303"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1DB"/>
    <a:srgbClr val="D3F3E4"/>
    <a:srgbClr val="E4FEFF"/>
    <a:srgbClr val="E23223"/>
    <a:srgbClr val="343434"/>
    <a:srgbClr val="E9BB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235"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A461-A378-42F9-89FF-71204312580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566FF7C-58AE-4BEA-B521-9FE69F33A3F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1CDEF90-B066-4C78-AA33-2E96CBF4D3B7}"/>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5" name="Footer Placeholder 4">
            <a:extLst>
              <a:ext uri="{FF2B5EF4-FFF2-40B4-BE49-F238E27FC236}">
                <a16:creationId xmlns:a16="http://schemas.microsoft.com/office/drawing/2014/main" id="{22420969-D8BA-427B-858B-CCC286A01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E1A2A-62CB-4ED2-835D-16F41AFF2ED5}"/>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379793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27B9A-70FC-4C27-BD61-80A495C9B6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4EC79-EBED-402B-A5E8-FBA0935C6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DBDDA-601D-4949-B787-D8B32DBDFD86}"/>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5" name="Footer Placeholder 4">
            <a:extLst>
              <a:ext uri="{FF2B5EF4-FFF2-40B4-BE49-F238E27FC236}">
                <a16:creationId xmlns:a16="http://schemas.microsoft.com/office/drawing/2014/main" id="{648FFB4F-B0CD-437E-ADAC-5360B4579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984D5-3EDC-4396-80C4-F7CE298C0156}"/>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769099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8707-A333-40D8-86BD-D1B34012A75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C072C7F-6A27-4E03-99D4-2A6C42B193A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EC5CE-66D5-4745-8127-6A86CE581150}"/>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5" name="Footer Placeholder 4">
            <a:extLst>
              <a:ext uri="{FF2B5EF4-FFF2-40B4-BE49-F238E27FC236}">
                <a16:creationId xmlns:a16="http://schemas.microsoft.com/office/drawing/2014/main" id="{B416478C-2499-467A-A740-4EBE36B51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2FBFF-D6C2-4CE4-B8C3-32ADF1AD1277}"/>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2031268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DFD3-2452-47F8-8E66-8D4AC25B75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C1110-ED83-490A-B813-FE3D0891ED3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F5E117-B0A3-4F0F-A4F3-77E7D1FDAEF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40B7C4-88E9-4852-96C4-2DA1FF193FAD}"/>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6" name="Footer Placeholder 5">
            <a:extLst>
              <a:ext uri="{FF2B5EF4-FFF2-40B4-BE49-F238E27FC236}">
                <a16:creationId xmlns:a16="http://schemas.microsoft.com/office/drawing/2014/main" id="{19F49E69-547D-425A-903B-3FE41E630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BA8D4-4387-492E-B5F7-45071B97BAC0}"/>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1873967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EFA-0C97-4245-8A63-A692CBDB8F1C}"/>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C2641B-68DF-4FFE-AC0B-8359FDD2557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152B294-16D0-4DCB-AA4B-B63EA66FE70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3C209F-C059-4663-8140-7C97B5EBD0C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90BDF6D-B08A-4C6C-AD00-FDCD4A8F983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95DAD-C287-4618-9DBC-721340D0EEEA}"/>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8" name="Footer Placeholder 7">
            <a:extLst>
              <a:ext uri="{FF2B5EF4-FFF2-40B4-BE49-F238E27FC236}">
                <a16:creationId xmlns:a16="http://schemas.microsoft.com/office/drawing/2014/main" id="{3C39DA4C-6310-416D-B78B-79706EF14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72A710-9E84-4198-ACBA-36BEF90A9717}"/>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809827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0EB7-3218-414D-990B-0404BF64D8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5E9BF2-46DC-46A8-9D91-B4F6D3502299}"/>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4" name="Footer Placeholder 3">
            <a:extLst>
              <a:ext uri="{FF2B5EF4-FFF2-40B4-BE49-F238E27FC236}">
                <a16:creationId xmlns:a16="http://schemas.microsoft.com/office/drawing/2014/main" id="{EBF4FFDE-566B-4897-8F93-072600A1BF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E60B5-9657-4921-8BBD-7B212C20DC2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300249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29B08-96E3-4D12-A045-FD83FE2504AA}"/>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3" name="Footer Placeholder 2">
            <a:extLst>
              <a:ext uri="{FF2B5EF4-FFF2-40B4-BE49-F238E27FC236}">
                <a16:creationId xmlns:a16="http://schemas.microsoft.com/office/drawing/2014/main" id="{623ED893-2F1C-4353-8E90-E3257689AD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B6056-3A17-40BC-BE8D-FE0A9A8A45A0}"/>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438649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0AC2-1EED-4056-A8D8-B610CDD716B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A19C66C-5E51-494F-B52E-D02EA343306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2852F1-DAF4-4DD6-824C-A96B5C8BF30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B2A70DB-CECA-4094-A6AD-C9FEF2CD155B}"/>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6" name="Footer Placeholder 5">
            <a:extLst>
              <a:ext uri="{FF2B5EF4-FFF2-40B4-BE49-F238E27FC236}">
                <a16:creationId xmlns:a16="http://schemas.microsoft.com/office/drawing/2014/main" id="{8F3EAE64-F019-425F-A00A-010507C01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61850-BA4B-4829-A111-99786EDBD943}"/>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379762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D400-4014-4A88-8C4B-B337898BB7D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19DAB1D-B5A2-428A-B453-647D5D67027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3B935BB-8698-40BB-8971-E58D3BFA280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4BC36CC-FE90-4443-9CD5-584D1373D3D4}"/>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6" name="Footer Placeholder 5">
            <a:extLst>
              <a:ext uri="{FF2B5EF4-FFF2-40B4-BE49-F238E27FC236}">
                <a16:creationId xmlns:a16="http://schemas.microsoft.com/office/drawing/2014/main" id="{0AFE44F8-A5A2-453B-BE4B-95E696293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4019F-C947-4259-A163-7592EC1646D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1908332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7B6E-BF6D-4665-8321-0A3E0013A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B6B371-4E45-4769-B01B-865F7BEFDB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99033-9FBE-4E4A-B8C5-E2B0F6245DEE}"/>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5" name="Footer Placeholder 4">
            <a:extLst>
              <a:ext uri="{FF2B5EF4-FFF2-40B4-BE49-F238E27FC236}">
                <a16:creationId xmlns:a16="http://schemas.microsoft.com/office/drawing/2014/main" id="{643B9A99-6065-480A-8917-85297AF2E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643BD-ECA3-450C-B0A5-C5F37D582AD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285606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5B9EA-EADB-4B21-81F9-7DF16C6E45A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2720CA-90C7-47A2-8130-D21CFF5B428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EAAFB-31C1-4BC9-BBAF-D9B58E3CB8EC}"/>
              </a:ext>
            </a:extLst>
          </p:cNvPr>
          <p:cNvSpPr>
            <a:spLocks noGrp="1"/>
          </p:cNvSpPr>
          <p:nvPr>
            <p:ph type="dt" sz="half" idx="10"/>
          </p:nvPr>
        </p:nvSpPr>
        <p:spPr/>
        <p:txBody>
          <a:bodyPr/>
          <a:lstStyle/>
          <a:p>
            <a:fld id="{92CF6316-8BC0-4522-82F4-DE8D7FF1C3F3}" type="datetimeFigureOut">
              <a:rPr lang="en-US" smtClean="0"/>
              <a:t>10/6/2025</a:t>
            </a:fld>
            <a:endParaRPr lang="en-US"/>
          </a:p>
        </p:txBody>
      </p:sp>
      <p:sp>
        <p:nvSpPr>
          <p:cNvPr id="5" name="Footer Placeholder 4">
            <a:extLst>
              <a:ext uri="{FF2B5EF4-FFF2-40B4-BE49-F238E27FC236}">
                <a16:creationId xmlns:a16="http://schemas.microsoft.com/office/drawing/2014/main" id="{2A098C90-7B61-4CB7-9D61-AF3B5025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3B190-F882-4095-952B-5702B0D9A33F}"/>
              </a:ext>
            </a:extLst>
          </p:cNvPr>
          <p:cNvSpPr>
            <a:spLocks noGrp="1"/>
          </p:cNvSpPr>
          <p:nvPr>
            <p:ph type="sldNum" sz="quarter" idx="12"/>
          </p:nvPr>
        </p:nvSpPr>
        <p:spPr/>
        <p:txBody>
          <a:bodyPr/>
          <a:lstStyle/>
          <a:p>
            <a:fld id="{B1A432DF-2967-4E10-8CBD-442153792704}" type="slidenum">
              <a:rPr lang="en-US" smtClean="0"/>
              <a:t>‹#›</a:t>
            </a:fld>
            <a:endParaRPr lang="en-US"/>
          </a:p>
        </p:txBody>
      </p:sp>
    </p:spTree>
    <p:extLst>
      <p:ext uri="{BB962C8B-B14F-4D97-AF65-F5344CB8AC3E}">
        <p14:creationId xmlns:p14="http://schemas.microsoft.com/office/powerpoint/2010/main" val="1595680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FE895-0516-4F80-BCB7-C48F994299C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CD115-2025-4947-B398-E09E7E50759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B2B7D-796A-41E7-8BD8-9D6B63D9E9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2CF6316-8BC0-4522-82F4-DE8D7FF1C3F3}" type="datetimeFigureOut">
              <a:rPr lang="en-US" smtClean="0"/>
              <a:t>10/6/2025</a:t>
            </a:fld>
            <a:endParaRPr lang="en-US"/>
          </a:p>
        </p:txBody>
      </p:sp>
      <p:sp>
        <p:nvSpPr>
          <p:cNvPr id="5" name="Footer Placeholder 4">
            <a:extLst>
              <a:ext uri="{FF2B5EF4-FFF2-40B4-BE49-F238E27FC236}">
                <a16:creationId xmlns:a16="http://schemas.microsoft.com/office/drawing/2014/main" id="{8544002F-86E0-4C71-B2CA-CB325A9895F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F65659-6BB9-45EC-966E-0E00F5D8F1F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1A432DF-2967-4E10-8CBD-442153792704}" type="slidenum">
              <a:rPr lang="en-US" smtClean="0"/>
              <a:t>‹#›</a:t>
            </a:fld>
            <a:endParaRPr lang="en-US"/>
          </a:p>
        </p:txBody>
      </p:sp>
    </p:spTree>
    <p:extLst>
      <p:ext uri="{BB962C8B-B14F-4D97-AF65-F5344CB8AC3E}">
        <p14:creationId xmlns:p14="http://schemas.microsoft.com/office/powerpoint/2010/main" val="195437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15.pn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pn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png"/><Relationship Id="rId7"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pn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png"/><Relationship Id="rId7" Type="http://schemas.openxmlformats.org/officeDocument/2006/relationships/image" Target="../media/image75.jpe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9.jpeg"/><Relationship Id="rId12"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15.png"/><Relationship Id="rId7" Type="http://schemas.openxmlformats.org/officeDocument/2006/relationships/image" Target="../media/image90.JPG"/><Relationship Id="rId12" Type="http://schemas.openxmlformats.org/officeDocument/2006/relationships/image" Target="../media/image95.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9.jpg"/><Relationship Id="rId11" Type="http://schemas.openxmlformats.org/officeDocument/2006/relationships/image" Target="../media/image94.JPG"/><Relationship Id="rId5" Type="http://schemas.openxmlformats.org/officeDocument/2006/relationships/image" Target="../media/image88.jpg"/><Relationship Id="rId10" Type="http://schemas.openxmlformats.org/officeDocument/2006/relationships/image" Target="../media/image93.JPG"/><Relationship Id="rId4" Type="http://schemas.openxmlformats.org/officeDocument/2006/relationships/image" Target="../media/image87.jpeg"/><Relationship Id="rId9" Type="http://schemas.openxmlformats.org/officeDocument/2006/relationships/image" Target="../media/image92.JPG"/></Relationships>
</file>

<file path=ppt/slides/_rels/slide23.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15.png"/><Relationship Id="rId7" Type="http://schemas.openxmlformats.org/officeDocument/2006/relationships/image" Target="../media/image99.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8.JPG"/><Relationship Id="rId5" Type="http://schemas.openxmlformats.org/officeDocument/2006/relationships/image" Target="../media/image97.JPG"/><Relationship Id="rId10" Type="http://schemas.openxmlformats.org/officeDocument/2006/relationships/image" Target="../media/image102.JPG"/><Relationship Id="rId4" Type="http://schemas.openxmlformats.org/officeDocument/2006/relationships/image" Target="../media/image96.JPG"/><Relationship Id="rId9" Type="http://schemas.openxmlformats.org/officeDocument/2006/relationships/image" Target="../media/image101.JPG"/></Relationships>
</file>

<file path=ppt/slides/_rels/slide24.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3.jp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 Id="rId14" Type="http://schemas.openxmlformats.org/officeDocument/2006/relationships/image" Target="../media/image114.jpeg"/></Relationships>
</file>

<file path=ppt/slides/_rels/slide25.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5.png"/><Relationship Id="rId7" Type="http://schemas.openxmlformats.org/officeDocument/2006/relationships/image" Target="../media/image118.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2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5.png"/><Relationship Id="rId7" Type="http://schemas.openxmlformats.org/officeDocument/2006/relationships/image" Target="../media/image125.jp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grpSp>
        <p:nvGrpSpPr>
          <p:cNvPr id="3" name="Group 3"/>
          <p:cNvGrpSpPr/>
          <p:nvPr/>
        </p:nvGrpSpPr>
        <p:grpSpPr>
          <a:xfrm>
            <a:off x="-332478" y="7009521"/>
            <a:ext cx="9637365" cy="212578"/>
            <a:chOff x="0" y="0"/>
            <a:chExt cx="2538236" cy="55988"/>
          </a:xfrm>
        </p:grpSpPr>
        <p:sp>
          <p:nvSpPr>
            <p:cNvPr id="4" name="Freeform 4"/>
            <p:cNvSpPr/>
            <p:nvPr/>
          </p:nvSpPr>
          <p:spPr>
            <a:xfrm>
              <a:off x="0" y="0"/>
              <a:ext cx="2538236" cy="55988"/>
            </a:xfrm>
            <a:custGeom>
              <a:avLst/>
              <a:gdLst/>
              <a:ahLst/>
              <a:cxnLst/>
              <a:rect l="l" t="t" r="r" b="b"/>
              <a:pathLst>
                <a:path w="2538236" h="55988">
                  <a:moveTo>
                    <a:pt x="0" y="0"/>
                  </a:moveTo>
                  <a:lnTo>
                    <a:pt x="2538236" y="0"/>
                  </a:lnTo>
                  <a:lnTo>
                    <a:pt x="2538236" y="55988"/>
                  </a:lnTo>
                  <a:lnTo>
                    <a:pt x="0" y="559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2538236" cy="113138"/>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flipV="1">
            <a:off x="-641393" y="-1165054"/>
            <a:ext cx="6732105" cy="4030848"/>
          </a:xfrm>
          <a:custGeom>
            <a:avLst/>
            <a:gdLst/>
            <a:ahLst/>
            <a:cxnLst/>
            <a:rect l="l" t="t" r="r" b="b"/>
            <a:pathLst>
              <a:path w="6732105" h="4030848">
                <a:moveTo>
                  <a:pt x="0" y="4030848"/>
                </a:moveTo>
                <a:lnTo>
                  <a:pt x="6732105" y="4030848"/>
                </a:lnTo>
                <a:lnTo>
                  <a:pt x="6732105" y="0"/>
                </a:lnTo>
                <a:lnTo>
                  <a:pt x="0" y="0"/>
                </a:lnTo>
                <a:lnTo>
                  <a:pt x="0" y="4030848"/>
                </a:lnTo>
                <a:close/>
              </a:path>
            </a:pathLst>
          </a:custGeom>
          <a:blipFill>
            <a:blip r:embed="rId2"/>
            <a:stretch>
              <a:fillRect/>
            </a:stretch>
          </a:blipFill>
        </p:spPr>
      </p:sp>
      <p:sp>
        <p:nvSpPr>
          <p:cNvPr id="15" name="Freeform 15"/>
          <p:cNvSpPr/>
          <p:nvPr/>
        </p:nvSpPr>
        <p:spPr>
          <a:xfrm rot="5400000">
            <a:off x="14090588" y="-3860567"/>
            <a:ext cx="643045" cy="9621823"/>
          </a:xfrm>
          <a:custGeom>
            <a:avLst/>
            <a:gdLst/>
            <a:ahLst/>
            <a:cxnLst/>
            <a:rect l="l" t="t" r="r" b="b"/>
            <a:pathLst>
              <a:path w="169362" h="3336908">
                <a:moveTo>
                  <a:pt x="84681" y="0"/>
                </a:moveTo>
                <a:lnTo>
                  <a:pt x="84681" y="0"/>
                </a:lnTo>
                <a:cubicBezTo>
                  <a:pt x="107140" y="0"/>
                  <a:pt x="128678" y="8922"/>
                  <a:pt x="144559" y="24802"/>
                </a:cubicBezTo>
                <a:cubicBezTo>
                  <a:pt x="160440" y="40683"/>
                  <a:pt x="169362" y="62222"/>
                  <a:pt x="169362" y="84681"/>
                </a:cubicBezTo>
                <a:lnTo>
                  <a:pt x="169362" y="3252227"/>
                </a:lnTo>
                <a:cubicBezTo>
                  <a:pt x="169362" y="3274686"/>
                  <a:pt x="160440" y="3296225"/>
                  <a:pt x="144559" y="3312106"/>
                </a:cubicBezTo>
                <a:cubicBezTo>
                  <a:pt x="128678" y="3327986"/>
                  <a:pt x="107140" y="3336908"/>
                  <a:pt x="84681" y="3336908"/>
                </a:cubicBezTo>
                <a:lnTo>
                  <a:pt x="84681" y="3336908"/>
                </a:lnTo>
                <a:cubicBezTo>
                  <a:pt x="37913" y="3336908"/>
                  <a:pt x="0" y="3298995"/>
                  <a:pt x="0" y="325222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txBody>
          <a:bodyPr/>
          <a:lstStyle/>
          <a:p>
            <a:endParaRPr lang="en-US" dirty="0"/>
          </a:p>
        </p:txBody>
      </p:sp>
      <p:sp>
        <p:nvSpPr>
          <p:cNvPr id="16" name="TextBox 16"/>
          <p:cNvSpPr txBox="1"/>
          <p:nvPr/>
        </p:nvSpPr>
        <p:spPr>
          <a:xfrm rot="5400000">
            <a:off x="12850772" y="-5450480"/>
            <a:ext cx="643045" cy="12886814"/>
          </a:xfrm>
          <a:prstGeom prst="rect">
            <a:avLst/>
          </a:prstGeom>
        </p:spPr>
        <p:txBody>
          <a:bodyPr lIns="50800" tIns="50800" rIns="50800" bIns="50800" rtlCol="0" anchor="ctr"/>
          <a:lstStyle/>
          <a:p>
            <a:pPr algn="ctr">
              <a:lnSpc>
                <a:spcPts val="3639"/>
              </a:lnSpc>
            </a:pPr>
            <a:endParaRPr/>
          </a:p>
        </p:txBody>
      </p:sp>
      <p:sp>
        <p:nvSpPr>
          <p:cNvPr id="17" name="Rectangle 16">
            <a:extLst>
              <a:ext uri="{FF2B5EF4-FFF2-40B4-BE49-F238E27FC236}">
                <a16:creationId xmlns:a16="http://schemas.microsoft.com/office/drawing/2014/main" id="{DCD43DBA-BA60-4144-945F-4B08FB92F182}"/>
              </a:ext>
            </a:extLst>
          </p:cNvPr>
          <p:cNvSpPr/>
          <p:nvPr/>
        </p:nvSpPr>
        <p:spPr>
          <a:xfrm>
            <a:off x="10363200" y="714876"/>
            <a:ext cx="6787436" cy="523220"/>
          </a:xfrm>
          <a:prstGeom prst="rect">
            <a:avLst/>
          </a:prstGeom>
        </p:spPr>
        <p:txBody>
          <a:bodyPr wrap="none">
            <a:spAutoFit/>
          </a:bodyPr>
          <a:lstStyle/>
          <a:p>
            <a:pPr algn="r"/>
            <a:r>
              <a:rPr lang="hy-AM" sz="2800" b="1" dirty="0">
                <a:solidFill>
                  <a:srgbClr val="343434"/>
                </a:solidFill>
                <a:latin typeface="Sylfaen" panose="010A0502050306030303" pitchFamily="18" charset="0"/>
              </a:rPr>
              <a:t>Ամենամյա ամփոփիչ գիտաժողով</a:t>
            </a:r>
            <a:r>
              <a:rPr lang="en-US" sz="2800" b="1" dirty="0">
                <a:solidFill>
                  <a:srgbClr val="343434"/>
                </a:solidFill>
                <a:latin typeface="Sylfaen" panose="010A0502050306030303" pitchFamily="18" charset="0"/>
              </a:rPr>
              <a:t> - 2025</a:t>
            </a:r>
          </a:p>
        </p:txBody>
      </p:sp>
      <p:pic>
        <p:nvPicPr>
          <p:cNvPr id="18" name="Picture 17">
            <a:extLst>
              <a:ext uri="{FF2B5EF4-FFF2-40B4-BE49-F238E27FC236}">
                <a16:creationId xmlns:a16="http://schemas.microsoft.com/office/drawing/2014/main" id="{C485D104-5AE2-422A-ABA5-D5507F62399D}"/>
              </a:ext>
            </a:extLst>
          </p:cNvPr>
          <p:cNvPicPr>
            <a:picLocks noChangeAspect="1"/>
          </p:cNvPicPr>
          <p:nvPr/>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sharpenSoften amount="1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419080" y="159356"/>
            <a:ext cx="1293475" cy="1293475"/>
          </a:xfrm>
          <a:prstGeom prst="rect">
            <a:avLst/>
          </a:prstGeom>
        </p:spPr>
      </p:pic>
      <p:pic>
        <p:nvPicPr>
          <p:cNvPr id="19" name="Picture 18">
            <a:extLst>
              <a:ext uri="{FF2B5EF4-FFF2-40B4-BE49-F238E27FC236}">
                <a16:creationId xmlns:a16="http://schemas.microsoft.com/office/drawing/2014/main" id="{1DC4135B-2EF5-4349-A635-5A4B80EFE7FF}"/>
              </a:ext>
            </a:extLst>
          </p:cNvPr>
          <p:cNvPicPr>
            <a:picLocks noChangeAspect="1"/>
          </p:cNvPicPr>
          <p:nvPr/>
        </p:nvPicPr>
        <p:blipFill>
          <a:blip r:embed="rId5" cstate="hqprint">
            <a:duotone>
              <a:prstClr val="black"/>
              <a:schemeClr val="tx1">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14255" y="228546"/>
            <a:ext cx="2443218" cy="1155094"/>
          </a:xfrm>
          <a:prstGeom prst="rect">
            <a:avLst/>
          </a:prstGeom>
        </p:spPr>
      </p:pic>
      <p:sp>
        <p:nvSpPr>
          <p:cNvPr id="20" name="Rectangle 19">
            <a:extLst>
              <a:ext uri="{FF2B5EF4-FFF2-40B4-BE49-F238E27FC236}">
                <a16:creationId xmlns:a16="http://schemas.microsoft.com/office/drawing/2014/main" id="{76BF9DB4-F7B0-468D-819F-EF13902E17E5}"/>
              </a:ext>
            </a:extLst>
          </p:cNvPr>
          <p:cNvSpPr/>
          <p:nvPr/>
        </p:nvSpPr>
        <p:spPr>
          <a:xfrm>
            <a:off x="994972" y="3675979"/>
            <a:ext cx="14251850" cy="3139321"/>
          </a:xfrm>
          <a:prstGeom prst="rect">
            <a:avLst/>
          </a:prstGeom>
        </p:spPr>
        <p:txBody>
          <a:bodyPr wrap="none">
            <a:spAutoFit/>
          </a:bodyPr>
          <a:lstStyle/>
          <a:p>
            <a:r>
              <a:rPr lang="en-US" sz="6600" b="1" dirty="0">
                <a:solidFill>
                  <a:srgbClr val="343434"/>
                </a:solidFill>
              </a:rPr>
              <a:t>Design and fabrication of </a:t>
            </a:r>
          </a:p>
          <a:p>
            <a:r>
              <a:rPr lang="en-US" sz="6600" b="1" dirty="0">
                <a:solidFill>
                  <a:srgbClr val="343434"/>
                </a:solidFill>
              </a:rPr>
              <a:t>sensor systems based on </a:t>
            </a:r>
          </a:p>
          <a:p>
            <a:r>
              <a:rPr lang="en-US" sz="6600" b="1" dirty="0">
                <a:solidFill>
                  <a:srgbClr val="343434"/>
                </a:solidFill>
              </a:rPr>
              <a:t>nanostructured materials (24LCG-2J001)</a:t>
            </a:r>
          </a:p>
        </p:txBody>
      </p:sp>
      <p:sp>
        <p:nvSpPr>
          <p:cNvPr id="22" name="Freeform 15">
            <a:extLst>
              <a:ext uri="{FF2B5EF4-FFF2-40B4-BE49-F238E27FC236}">
                <a16:creationId xmlns:a16="http://schemas.microsoft.com/office/drawing/2014/main" id="{92AEDAEE-C045-483F-B46F-240399A45D79}"/>
              </a:ext>
            </a:extLst>
          </p:cNvPr>
          <p:cNvSpPr/>
          <p:nvPr/>
        </p:nvSpPr>
        <p:spPr>
          <a:xfrm rot="5400000">
            <a:off x="2203389" y="1720911"/>
            <a:ext cx="643045" cy="12669823"/>
          </a:xfrm>
          <a:custGeom>
            <a:avLst/>
            <a:gdLst/>
            <a:ahLst/>
            <a:cxnLst/>
            <a:rect l="l" t="t" r="r" b="b"/>
            <a:pathLst>
              <a:path w="169362" h="3336908">
                <a:moveTo>
                  <a:pt x="84681" y="0"/>
                </a:moveTo>
                <a:lnTo>
                  <a:pt x="84681" y="0"/>
                </a:lnTo>
                <a:cubicBezTo>
                  <a:pt x="107140" y="0"/>
                  <a:pt x="128678" y="8922"/>
                  <a:pt x="144559" y="24802"/>
                </a:cubicBezTo>
                <a:cubicBezTo>
                  <a:pt x="160440" y="40683"/>
                  <a:pt x="169362" y="62222"/>
                  <a:pt x="169362" y="84681"/>
                </a:cubicBezTo>
                <a:lnTo>
                  <a:pt x="169362" y="3252227"/>
                </a:lnTo>
                <a:cubicBezTo>
                  <a:pt x="169362" y="3274686"/>
                  <a:pt x="160440" y="3296225"/>
                  <a:pt x="144559" y="3312106"/>
                </a:cubicBezTo>
                <a:cubicBezTo>
                  <a:pt x="128678" y="3327986"/>
                  <a:pt x="107140" y="3336908"/>
                  <a:pt x="84681" y="3336908"/>
                </a:cubicBezTo>
                <a:lnTo>
                  <a:pt x="84681" y="3336908"/>
                </a:lnTo>
                <a:cubicBezTo>
                  <a:pt x="37913" y="3336908"/>
                  <a:pt x="0" y="3298995"/>
                  <a:pt x="0" y="325222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txBody>
          <a:bodyPr/>
          <a:lstStyle/>
          <a:p>
            <a:endParaRPr lang="en-US" dirty="0"/>
          </a:p>
        </p:txBody>
      </p:sp>
      <p:sp>
        <p:nvSpPr>
          <p:cNvPr id="23" name="Rectangle 22">
            <a:extLst>
              <a:ext uri="{FF2B5EF4-FFF2-40B4-BE49-F238E27FC236}">
                <a16:creationId xmlns:a16="http://schemas.microsoft.com/office/drawing/2014/main" id="{31862BAE-103B-4AE2-82F4-A7594F4914D6}"/>
              </a:ext>
            </a:extLst>
          </p:cNvPr>
          <p:cNvSpPr/>
          <p:nvPr/>
        </p:nvSpPr>
        <p:spPr>
          <a:xfrm>
            <a:off x="1065817" y="7794212"/>
            <a:ext cx="7522917" cy="523220"/>
          </a:xfrm>
          <a:prstGeom prst="rect">
            <a:avLst/>
          </a:prstGeom>
        </p:spPr>
        <p:txBody>
          <a:bodyPr wrap="square">
            <a:spAutoFit/>
          </a:bodyPr>
          <a:lstStyle/>
          <a:p>
            <a:r>
              <a:rPr lang="en-US" sz="2800" b="1" dirty="0" err="1">
                <a:solidFill>
                  <a:srgbClr val="343434"/>
                </a:solidFill>
              </a:rPr>
              <a:t>Mikayel</a:t>
            </a:r>
            <a:r>
              <a:rPr lang="en-US" sz="2800" b="1" dirty="0">
                <a:solidFill>
                  <a:srgbClr val="343434"/>
                </a:solidFill>
              </a:rPr>
              <a:t> S. </a:t>
            </a:r>
            <a:r>
              <a:rPr lang="en-US" sz="2800" b="1" dirty="0" err="1">
                <a:solidFill>
                  <a:srgbClr val="343434"/>
                </a:solidFill>
              </a:rPr>
              <a:t>Aleksanyan</a:t>
            </a:r>
            <a:r>
              <a:rPr lang="en-US" sz="2800" b="1" dirty="0">
                <a:solidFill>
                  <a:srgbClr val="343434"/>
                </a:solidFill>
              </a:rPr>
              <a:t>      maleksanyan@ysu.am</a:t>
            </a:r>
          </a:p>
        </p:txBody>
      </p:sp>
      <p:sp>
        <p:nvSpPr>
          <p:cNvPr id="24" name="Rectangle 23">
            <a:extLst>
              <a:ext uri="{FF2B5EF4-FFF2-40B4-BE49-F238E27FC236}">
                <a16:creationId xmlns:a16="http://schemas.microsoft.com/office/drawing/2014/main" id="{86FE9E8E-FD4D-41DA-BA60-1F51F3162568}"/>
              </a:ext>
            </a:extLst>
          </p:cNvPr>
          <p:cNvSpPr/>
          <p:nvPr/>
        </p:nvSpPr>
        <p:spPr>
          <a:xfrm>
            <a:off x="1067332" y="8623161"/>
            <a:ext cx="10134068" cy="1015663"/>
          </a:xfrm>
          <a:prstGeom prst="rect">
            <a:avLst/>
          </a:prstGeom>
        </p:spPr>
        <p:txBody>
          <a:bodyPr wrap="square">
            <a:spAutoFit/>
          </a:bodyPr>
          <a:lstStyle/>
          <a:p>
            <a:r>
              <a:rPr lang="en-US" sz="2000" b="1" dirty="0"/>
              <a:t>Head, Center/Department of Materials Science and Nanotechnologies, Institute of Physics</a:t>
            </a:r>
          </a:p>
          <a:p>
            <a:r>
              <a:rPr lang="en-US" sz="2000" b="1" dirty="0"/>
              <a:t>Doctor of Science (Engineering), Professor</a:t>
            </a:r>
          </a:p>
          <a:p>
            <a:r>
              <a:rPr lang="en-US" sz="2000" b="1" dirty="0"/>
              <a:t>Yerevan State University, 1 Alex </a:t>
            </a:r>
            <a:r>
              <a:rPr lang="en-US" sz="2000" b="1" dirty="0" err="1"/>
              <a:t>Manoukian</a:t>
            </a:r>
            <a:r>
              <a:rPr lang="en-US" sz="2000" b="1" dirty="0"/>
              <a:t> str. 0025 Yerevan, Armenia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5C1DD4D-87E2-42D5-9D3E-5CFBBC6FAF6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4037951" y="6896100"/>
            <a:ext cx="4018715" cy="3221731"/>
          </a:xfrm>
          <a:prstGeom prst="rect">
            <a:avLst/>
          </a:prstGeom>
          <a:noFill/>
          <a:ln>
            <a:noFill/>
          </a:ln>
        </p:spPr>
      </p:pic>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sp>
        <p:nvSpPr>
          <p:cNvPr id="3" name="Freeform 3"/>
          <p:cNvSpPr/>
          <p:nvPr/>
        </p:nvSpPr>
        <p:spPr>
          <a:xfrm>
            <a:off x="12068557" y="-4377388"/>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4"/>
            <a:stretch>
              <a:fillRect/>
            </a:stretch>
          </a:blipFill>
        </p:spPr>
      </p:sp>
      <p:grpSp>
        <p:nvGrpSpPr>
          <p:cNvPr id="10" name="Group 10"/>
          <p:cNvGrpSpPr/>
          <p:nvPr/>
        </p:nvGrpSpPr>
        <p:grpSpPr>
          <a:xfrm rot="5400000">
            <a:off x="5081908" y="-5203419"/>
            <a:ext cx="643045" cy="11380588"/>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0" y="19448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pic>
        <p:nvPicPr>
          <p:cNvPr id="14" name="Picture 13">
            <a:extLst>
              <a:ext uri="{FF2B5EF4-FFF2-40B4-BE49-F238E27FC236}">
                <a16:creationId xmlns:a16="http://schemas.microsoft.com/office/drawing/2014/main" id="{5B518BE2-B365-41AC-B7C5-EE5E085E89EA}"/>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382670" y="1866900"/>
            <a:ext cx="5041466" cy="3772503"/>
          </a:xfrm>
          <a:prstGeom prst="rect">
            <a:avLst/>
          </a:prstGeom>
          <a:noFill/>
          <a:ln>
            <a:noFill/>
          </a:ln>
        </p:spPr>
      </p:pic>
      <p:pic>
        <p:nvPicPr>
          <p:cNvPr id="15" name="Picture 14">
            <a:extLst>
              <a:ext uri="{FF2B5EF4-FFF2-40B4-BE49-F238E27FC236}">
                <a16:creationId xmlns:a16="http://schemas.microsoft.com/office/drawing/2014/main" id="{3DA7EFB2-B359-44DC-B5A8-8AA3F3A7B0AB}"/>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6041877" y="1761240"/>
            <a:ext cx="4923636" cy="2920176"/>
          </a:xfrm>
          <a:prstGeom prst="rect">
            <a:avLst/>
          </a:prstGeom>
          <a:noFill/>
          <a:ln>
            <a:noFill/>
          </a:ln>
        </p:spPr>
      </p:pic>
      <p:pic>
        <p:nvPicPr>
          <p:cNvPr id="16" name="Picture 15">
            <a:extLst>
              <a:ext uri="{FF2B5EF4-FFF2-40B4-BE49-F238E27FC236}">
                <a16:creationId xmlns:a16="http://schemas.microsoft.com/office/drawing/2014/main" id="{FEFCF193-86FD-49F1-9A41-50AFABC8B2F1}"/>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11532737" y="194998"/>
            <a:ext cx="6374263" cy="3195902"/>
          </a:xfrm>
          <a:prstGeom prst="rect">
            <a:avLst/>
          </a:prstGeom>
          <a:noFill/>
          <a:ln>
            <a:noFill/>
          </a:ln>
        </p:spPr>
      </p:pic>
      <p:pic>
        <p:nvPicPr>
          <p:cNvPr id="17" name="Picture 16">
            <a:extLst>
              <a:ext uri="{FF2B5EF4-FFF2-40B4-BE49-F238E27FC236}">
                <a16:creationId xmlns:a16="http://schemas.microsoft.com/office/drawing/2014/main" id="{22E515F0-79B7-4BCD-8E13-4B8BEF3D62D1}"/>
              </a:ext>
            </a:extLst>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322024" y="6311578"/>
            <a:ext cx="6154976" cy="3085956"/>
          </a:xfrm>
          <a:prstGeom prst="rect">
            <a:avLst/>
          </a:prstGeom>
          <a:noFill/>
          <a:ln>
            <a:noFill/>
          </a:ln>
        </p:spPr>
      </p:pic>
      <p:pic>
        <p:nvPicPr>
          <p:cNvPr id="19" name="Picture 18">
            <a:extLst>
              <a:ext uri="{FF2B5EF4-FFF2-40B4-BE49-F238E27FC236}">
                <a16:creationId xmlns:a16="http://schemas.microsoft.com/office/drawing/2014/main" id="{09500D83-53CA-45B1-9024-77277B46EFE5}"/>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7108079" y="5056293"/>
            <a:ext cx="4597903" cy="4235588"/>
          </a:xfrm>
          <a:prstGeom prst="rect">
            <a:avLst/>
          </a:prstGeom>
          <a:noFill/>
          <a:ln>
            <a:noFill/>
          </a:ln>
        </p:spPr>
      </p:pic>
      <p:pic>
        <p:nvPicPr>
          <p:cNvPr id="21" name="Picture 20">
            <a:extLst>
              <a:ext uri="{FF2B5EF4-FFF2-40B4-BE49-F238E27FC236}">
                <a16:creationId xmlns:a16="http://schemas.microsoft.com/office/drawing/2014/main" id="{D2CBEF19-AC86-42AF-97F5-F470C69AAF52}"/>
              </a:ext>
            </a:extLst>
          </p:cNvPr>
          <p:cNvPicPr/>
          <p:nvPr/>
        </p:nvPicPr>
        <p:blipFill>
          <a:blip r:embed="rId10" cstate="print">
            <a:extLst>
              <a:ext uri="{28A0092B-C50C-407E-A947-70E740481C1C}">
                <a14:useLocalDpi xmlns:a14="http://schemas.microsoft.com/office/drawing/2010/main" val="0"/>
              </a:ext>
            </a:extLst>
          </a:blip>
          <a:stretch>
            <a:fillRect/>
          </a:stretch>
        </p:blipFill>
        <p:spPr bwMode="auto">
          <a:xfrm>
            <a:off x="11795121" y="3848100"/>
            <a:ext cx="3985688" cy="3221731"/>
          </a:xfrm>
          <a:prstGeom prst="rect">
            <a:avLst/>
          </a:prstGeom>
          <a:noFill/>
          <a:ln>
            <a:noFill/>
          </a:ln>
        </p:spPr>
      </p:pic>
      <p:sp>
        <p:nvSpPr>
          <p:cNvPr id="20" name="Rectangle 19">
            <a:extLst>
              <a:ext uri="{FF2B5EF4-FFF2-40B4-BE49-F238E27FC236}">
                <a16:creationId xmlns:a16="http://schemas.microsoft.com/office/drawing/2014/main" id="{3155226C-1EEF-4FC7-BD0E-9EBAAF8CA292}"/>
              </a:ext>
            </a:extLst>
          </p:cNvPr>
          <p:cNvSpPr/>
          <p:nvPr/>
        </p:nvSpPr>
        <p:spPr>
          <a:xfrm>
            <a:off x="331617" y="5683345"/>
            <a:ext cx="5126132" cy="584775"/>
          </a:xfrm>
          <a:prstGeom prst="rect">
            <a:avLst/>
          </a:prstGeom>
        </p:spPr>
        <p:txBody>
          <a:bodyPr wrap="square">
            <a:spAutoFit/>
          </a:bodyPr>
          <a:lstStyle/>
          <a:p>
            <a:r>
              <a:rPr lang="en-US" sz="1600" b="1" dirty="0">
                <a:solidFill>
                  <a:srgbClr val="343434"/>
                </a:solidFill>
                <a:latin typeface="+mj-lt"/>
              </a:rPr>
              <a:t>Figure 1. Schematic illustration of the </a:t>
            </a:r>
            <a:r>
              <a:rPr lang="en-US" sz="1600" b="1" dirty="0" err="1">
                <a:solidFill>
                  <a:srgbClr val="343434"/>
                </a:solidFill>
                <a:latin typeface="+mj-lt"/>
              </a:rPr>
              <a:t>chemoresistive</a:t>
            </a:r>
            <a:r>
              <a:rPr lang="en-US" sz="1600" b="1" dirty="0">
                <a:solidFill>
                  <a:srgbClr val="343434"/>
                </a:solidFill>
                <a:latin typeface="+mj-lt"/>
              </a:rPr>
              <a:t> gas sensor structure.</a:t>
            </a:r>
            <a:endParaRPr lang="en-US" sz="1600" b="1" dirty="0">
              <a:solidFill>
                <a:srgbClr val="E23223"/>
              </a:solidFill>
              <a:latin typeface="+mj-lt"/>
            </a:endParaRPr>
          </a:p>
        </p:txBody>
      </p:sp>
      <p:sp>
        <p:nvSpPr>
          <p:cNvPr id="24" name="Rectangle 23">
            <a:extLst>
              <a:ext uri="{FF2B5EF4-FFF2-40B4-BE49-F238E27FC236}">
                <a16:creationId xmlns:a16="http://schemas.microsoft.com/office/drawing/2014/main" id="{2C1C8185-E2D5-4B2C-A725-4E165467C3C7}"/>
              </a:ext>
            </a:extLst>
          </p:cNvPr>
          <p:cNvSpPr/>
          <p:nvPr/>
        </p:nvSpPr>
        <p:spPr>
          <a:xfrm>
            <a:off x="5967591" y="4706979"/>
            <a:ext cx="5126132" cy="584775"/>
          </a:xfrm>
          <a:prstGeom prst="rect">
            <a:avLst/>
          </a:prstGeom>
        </p:spPr>
        <p:txBody>
          <a:bodyPr wrap="square">
            <a:spAutoFit/>
          </a:bodyPr>
          <a:lstStyle/>
          <a:p>
            <a:r>
              <a:rPr lang="en-US" sz="1600" b="1" dirty="0">
                <a:solidFill>
                  <a:srgbClr val="343434"/>
                </a:solidFill>
                <a:latin typeface="+mj-lt"/>
              </a:rPr>
              <a:t>Figure 2. The technological flow of SnO</a:t>
            </a:r>
            <a:r>
              <a:rPr lang="en-US" sz="1200" b="1" dirty="0">
                <a:solidFill>
                  <a:srgbClr val="343434"/>
                </a:solidFill>
                <a:latin typeface="+mj-lt"/>
              </a:rPr>
              <a:t>2</a:t>
            </a:r>
            <a:r>
              <a:rPr lang="en-US" sz="1600" b="1" dirty="0">
                <a:solidFill>
                  <a:srgbClr val="343434"/>
                </a:solidFill>
                <a:latin typeface="+mj-lt"/>
              </a:rPr>
              <a:t>/MWCNT sensor production.</a:t>
            </a:r>
          </a:p>
        </p:txBody>
      </p:sp>
      <p:sp>
        <p:nvSpPr>
          <p:cNvPr id="25" name="Rectangle 24">
            <a:extLst>
              <a:ext uri="{FF2B5EF4-FFF2-40B4-BE49-F238E27FC236}">
                <a16:creationId xmlns:a16="http://schemas.microsoft.com/office/drawing/2014/main" id="{48518B5C-CA21-400E-9FF1-C9D07C0BC7A0}"/>
              </a:ext>
            </a:extLst>
          </p:cNvPr>
          <p:cNvSpPr/>
          <p:nvPr/>
        </p:nvSpPr>
        <p:spPr>
          <a:xfrm>
            <a:off x="11552473" y="3467100"/>
            <a:ext cx="5126132" cy="338554"/>
          </a:xfrm>
          <a:prstGeom prst="rect">
            <a:avLst/>
          </a:prstGeom>
        </p:spPr>
        <p:txBody>
          <a:bodyPr wrap="square">
            <a:spAutoFit/>
          </a:bodyPr>
          <a:lstStyle/>
          <a:p>
            <a:r>
              <a:rPr lang="en-US" sz="1600" b="1" dirty="0">
                <a:solidFill>
                  <a:srgbClr val="343434"/>
                </a:solidFill>
                <a:latin typeface="+mj-lt"/>
              </a:rPr>
              <a:t>Figure 3. SEM images of the pristine SnO</a:t>
            </a:r>
            <a:r>
              <a:rPr lang="en-US" sz="1200" b="1" dirty="0">
                <a:solidFill>
                  <a:srgbClr val="343434"/>
                </a:solidFill>
                <a:latin typeface="+mj-lt"/>
              </a:rPr>
              <a:t>2</a:t>
            </a:r>
            <a:r>
              <a:rPr lang="en-US" sz="1600" b="1" dirty="0">
                <a:solidFill>
                  <a:srgbClr val="343434"/>
                </a:solidFill>
                <a:latin typeface="+mj-lt"/>
              </a:rPr>
              <a:t> powder </a:t>
            </a:r>
          </a:p>
        </p:txBody>
      </p:sp>
      <p:sp>
        <p:nvSpPr>
          <p:cNvPr id="26" name="Rectangle 25">
            <a:extLst>
              <a:ext uri="{FF2B5EF4-FFF2-40B4-BE49-F238E27FC236}">
                <a16:creationId xmlns:a16="http://schemas.microsoft.com/office/drawing/2014/main" id="{A9D34A1B-1523-4D59-A588-DB08C5AA14AF}"/>
              </a:ext>
            </a:extLst>
          </p:cNvPr>
          <p:cNvSpPr/>
          <p:nvPr/>
        </p:nvSpPr>
        <p:spPr>
          <a:xfrm>
            <a:off x="322024" y="9440992"/>
            <a:ext cx="6154976" cy="584775"/>
          </a:xfrm>
          <a:prstGeom prst="rect">
            <a:avLst/>
          </a:prstGeom>
        </p:spPr>
        <p:txBody>
          <a:bodyPr wrap="square">
            <a:spAutoFit/>
          </a:bodyPr>
          <a:lstStyle/>
          <a:p>
            <a:r>
              <a:rPr lang="en-US" sz="1600" b="1" dirty="0">
                <a:solidFill>
                  <a:srgbClr val="343434"/>
                </a:solidFill>
                <a:latin typeface="+mj-lt"/>
              </a:rPr>
              <a:t>Figure 4. SEM image of the MWCNTs material with a scalebar of 100 </a:t>
            </a:r>
            <a:r>
              <a:rPr lang="en-US" sz="1600" b="1" dirty="0" err="1">
                <a:solidFill>
                  <a:srgbClr val="343434"/>
                </a:solidFill>
                <a:latin typeface="+mj-lt"/>
              </a:rPr>
              <a:t>μm</a:t>
            </a:r>
            <a:r>
              <a:rPr lang="en-US" sz="1600" b="1" dirty="0">
                <a:solidFill>
                  <a:srgbClr val="343434"/>
                </a:solidFill>
                <a:latin typeface="+mj-lt"/>
              </a:rPr>
              <a:t> (a) and 50 </a:t>
            </a:r>
            <a:r>
              <a:rPr lang="en-US" sz="1600" b="1" dirty="0" err="1">
                <a:solidFill>
                  <a:srgbClr val="343434"/>
                </a:solidFill>
                <a:latin typeface="+mj-lt"/>
              </a:rPr>
              <a:t>μm</a:t>
            </a:r>
            <a:r>
              <a:rPr lang="en-US" sz="1600" b="1" dirty="0">
                <a:solidFill>
                  <a:srgbClr val="343434"/>
                </a:solidFill>
                <a:latin typeface="+mj-lt"/>
              </a:rPr>
              <a:t> (b)</a:t>
            </a:r>
          </a:p>
        </p:txBody>
      </p:sp>
      <p:sp>
        <p:nvSpPr>
          <p:cNvPr id="27" name="Rectangle 26">
            <a:extLst>
              <a:ext uri="{FF2B5EF4-FFF2-40B4-BE49-F238E27FC236}">
                <a16:creationId xmlns:a16="http://schemas.microsoft.com/office/drawing/2014/main" id="{BAFCBA38-0430-443E-B1EA-E9621EE1ED37}"/>
              </a:ext>
            </a:extLst>
          </p:cNvPr>
          <p:cNvSpPr/>
          <p:nvPr/>
        </p:nvSpPr>
        <p:spPr>
          <a:xfrm>
            <a:off x="7010400" y="9371909"/>
            <a:ext cx="4954415" cy="830997"/>
          </a:xfrm>
          <a:prstGeom prst="rect">
            <a:avLst/>
          </a:prstGeom>
        </p:spPr>
        <p:txBody>
          <a:bodyPr wrap="square">
            <a:spAutoFit/>
          </a:bodyPr>
          <a:lstStyle/>
          <a:p>
            <a:r>
              <a:rPr lang="en-US" sz="1600" b="1" dirty="0">
                <a:solidFill>
                  <a:srgbClr val="343434"/>
                </a:solidFill>
                <a:latin typeface="+mj-lt"/>
              </a:rPr>
              <a:t>Figure 5. Low (a, b) and high (c) resolution TEM images (with scalebar of 2 </a:t>
            </a:r>
            <a:r>
              <a:rPr lang="en-US" sz="1600" b="1" dirty="0" err="1">
                <a:solidFill>
                  <a:srgbClr val="343434"/>
                </a:solidFill>
                <a:latin typeface="+mj-lt"/>
              </a:rPr>
              <a:t>μm</a:t>
            </a:r>
            <a:r>
              <a:rPr lang="en-US" sz="1600" b="1" dirty="0">
                <a:solidFill>
                  <a:srgbClr val="343434"/>
                </a:solidFill>
                <a:latin typeface="+mj-lt"/>
              </a:rPr>
              <a:t>, 500 nm, and 70 nm, respectively) and SAED pattern (d) for the CNTs.</a:t>
            </a:r>
          </a:p>
        </p:txBody>
      </p:sp>
      <p:sp>
        <p:nvSpPr>
          <p:cNvPr id="28" name="Rectangle 27">
            <a:extLst>
              <a:ext uri="{FF2B5EF4-FFF2-40B4-BE49-F238E27FC236}">
                <a16:creationId xmlns:a16="http://schemas.microsoft.com/office/drawing/2014/main" id="{4061112B-D2BA-46DE-A575-F9A6B3A270C4}"/>
              </a:ext>
            </a:extLst>
          </p:cNvPr>
          <p:cNvSpPr/>
          <p:nvPr/>
        </p:nvSpPr>
        <p:spPr>
          <a:xfrm>
            <a:off x="15780809" y="3888299"/>
            <a:ext cx="1708998" cy="1077218"/>
          </a:xfrm>
          <a:prstGeom prst="rect">
            <a:avLst/>
          </a:prstGeom>
        </p:spPr>
        <p:txBody>
          <a:bodyPr wrap="square">
            <a:spAutoFit/>
          </a:bodyPr>
          <a:lstStyle/>
          <a:p>
            <a:r>
              <a:rPr lang="en-US" sz="1600" b="1" dirty="0">
                <a:solidFill>
                  <a:srgbClr val="343434"/>
                </a:solidFill>
                <a:latin typeface="+mj-lt"/>
              </a:rPr>
              <a:t>Figure 6. EDX spectrum of the SnO</a:t>
            </a:r>
            <a:r>
              <a:rPr lang="en-US" sz="1600" b="1" baseline="-25000" dirty="0">
                <a:solidFill>
                  <a:srgbClr val="343434"/>
                </a:solidFill>
                <a:latin typeface="+mj-lt"/>
              </a:rPr>
              <a:t>2</a:t>
            </a:r>
            <a:r>
              <a:rPr lang="en-US" sz="1600" b="1" dirty="0">
                <a:solidFill>
                  <a:srgbClr val="343434"/>
                </a:solidFill>
                <a:latin typeface="+mj-lt"/>
              </a:rPr>
              <a:t>/MWCNTs material</a:t>
            </a:r>
          </a:p>
        </p:txBody>
      </p:sp>
      <p:sp>
        <p:nvSpPr>
          <p:cNvPr id="29" name="Rectangle 28">
            <a:extLst>
              <a:ext uri="{FF2B5EF4-FFF2-40B4-BE49-F238E27FC236}">
                <a16:creationId xmlns:a16="http://schemas.microsoft.com/office/drawing/2014/main" id="{660165A2-4D27-4F8F-AC4F-3DFD67B1B673}"/>
              </a:ext>
            </a:extLst>
          </p:cNvPr>
          <p:cNvSpPr/>
          <p:nvPr/>
        </p:nvSpPr>
        <p:spPr>
          <a:xfrm>
            <a:off x="12369338" y="9060675"/>
            <a:ext cx="1708998" cy="1077218"/>
          </a:xfrm>
          <a:prstGeom prst="rect">
            <a:avLst/>
          </a:prstGeom>
        </p:spPr>
        <p:txBody>
          <a:bodyPr wrap="square">
            <a:spAutoFit/>
          </a:bodyPr>
          <a:lstStyle/>
          <a:p>
            <a:pPr algn="r"/>
            <a:r>
              <a:rPr lang="en-US" sz="1600" b="1" dirty="0">
                <a:solidFill>
                  <a:srgbClr val="343434"/>
                </a:solidFill>
                <a:latin typeface="+mj-lt"/>
              </a:rPr>
              <a:t>Figure 7. XRD pattern of the SnO</a:t>
            </a:r>
            <a:r>
              <a:rPr lang="en-US" sz="1200" b="1" dirty="0">
                <a:solidFill>
                  <a:srgbClr val="343434"/>
                </a:solidFill>
                <a:latin typeface="+mj-lt"/>
              </a:rPr>
              <a:t>2</a:t>
            </a:r>
            <a:r>
              <a:rPr lang="en-US" sz="1600" b="1" dirty="0">
                <a:solidFill>
                  <a:srgbClr val="343434"/>
                </a:solidFill>
                <a:latin typeface="+mj-lt"/>
              </a:rPr>
              <a:t>/MWCNTs material</a:t>
            </a:r>
          </a:p>
        </p:txBody>
      </p:sp>
      <p:sp>
        <p:nvSpPr>
          <p:cNvPr id="30" name="Rectangle 29">
            <a:extLst>
              <a:ext uri="{FF2B5EF4-FFF2-40B4-BE49-F238E27FC236}">
                <a16:creationId xmlns:a16="http://schemas.microsoft.com/office/drawing/2014/main" id="{5A19DCB8-EFBF-4BAA-92B9-7EA1EFB9B83E}"/>
              </a:ext>
            </a:extLst>
          </p:cNvPr>
          <p:cNvSpPr/>
          <p:nvPr/>
        </p:nvSpPr>
        <p:spPr>
          <a:xfrm>
            <a:off x="329369" y="869320"/>
            <a:ext cx="10764354" cy="830997"/>
          </a:xfrm>
          <a:prstGeom prst="rect">
            <a:avLst/>
          </a:prstGeom>
          <a:solidFill>
            <a:schemeClr val="accent1">
              <a:lumMod val="20000"/>
              <a:lumOff val="80000"/>
            </a:schemeClr>
          </a:solidFill>
        </p:spPr>
        <p:txBody>
          <a:bodyPr wrap="square">
            <a:spAutoFit/>
          </a:bodyPr>
          <a:lstStyle/>
          <a:p>
            <a:r>
              <a:rPr lang="en-US" sz="2400" b="1" dirty="0">
                <a:solidFill>
                  <a:srgbClr val="343434"/>
                </a:solidFill>
                <a:latin typeface="+mj-lt"/>
              </a:rPr>
              <a:t>SnO</a:t>
            </a:r>
            <a:r>
              <a:rPr lang="en-US" sz="2000" b="1" dirty="0">
                <a:solidFill>
                  <a:srgbClr val="343434"/>
                </a:solidFill>
                <a:latin typeface="+mj-lt"/>
              </a:rPr>
              <a:t>2</a:t>
            </a:r>
            <a:r>
              <a:rPr lang="en-US" sz="2400" b="1" dirty="0">
                <a:solidFill>
                  <a:srgbClr val="343434"/>
                </a:solidFill>
                <a:latin typeface="+mj-lt"/>
              </a:rPr>
              <a:t>/MWCNTs nanostructured material for high-performance acetone and ethanol gas sensors </a:t>
            </a:r>
            <a:r>
              <a:rPr lang="en-US" sz="2400" b="1" dirty="0">
                <a:solidFill>
                  <a:srgbClr val="E23223"/>
                </a:solidFill>
                <a:latin typeface="+mj-lt"/>
              </a:rPr>
              <a:t>(Fabrication and characterization)</a:t>
            </a:r>
          </a:p>
        </p:txBody>
      </p:sp>
    </p:spTree>
    <p:extLst>
      <p:ext uri="{BB962C8B-B14F-4D97-AF65-F5344CB8AC3E}">
        <p14:creationId xmlns:p14="http://schemas.microsoft.com/office/powerpoint/2010/main" val="230263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3" name="Freeform 3"/>
          <p:cNvSpPr/>
          <p:nvPr/>
        </p:nvSpPr>
        <p:spPr>
          <a:xfrm>
            <a:off x="12068557" y="-4377388"/>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pic>
        <p:nvPicPr>
          <p:cNvPr id="34" name="Picture 33">
            <a:extLst>
              <a:ext uri="{FF2B5EF4-FFF2-40B4-BE49-F238E27FC236}">
                <a16:creationId xmlns:a16="http://schemas.microsoft.com/office/drawing/2014/main" id="{641850ED-5259-4C1F-985F-091EC1923BC1}"/>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9438134" y="1504676"/>
            <a:ext cx="4801321" cy="4281749"/>
          </a:xfrm>
          <a:prstGeom prst="rect">
            <a:avLst/>
          </a:prstGeom>
          <a:noFill/>
          <a:ln>
            <a:noFill/>
          </a:ln>
        </p:spPr>
      </p:pic>
      <p:pic>
        <p:nvPicPr>
          <p:cNvPr id="31" name="Picture 30">
            <a:extLst>
              <a:ext uri="{FF2B5EF4-FFF2-40B4-BE49-F238E27FC236}">
                <a16:creationId xmlns:a16="http://schemas.microsoft.com/office/drawing/2014/main" id="{A0B8ACC8-2DE2-426A-AFAA-A55C154BFA1F}"/>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4583160" y="5781976"/>
            <a:ext cx="4518330" cy="4262742"/>
          </a:xfrm>
          <a:prstGeom prst="rect">
            <a:avLst/>
          </a:prstGeom>
          <a:noFill/>
          <a:ln>
            <a:noFill/>
          </a:ln>
        </p:spPr>
      </p:pic>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5"/>
            <a:stretch>
              <a:fillRect/>
            </a:stretch>
          </a:blipFill>
        </p:spPr>
      </p:sp>
      <p:grpSp>
        <p:nvGrpSpPr>
          <p:cNvPr id="10" name="Group 10"/>
          <p:cNvGrpSpPr/>
          <p:nvPr/>
        </p:nvGrpSpPr>
        <p:grpSpPr>
          <a:xfrm rot="5400000">
            <a:off x="5081908" y="-5203419"/>
            <a:ext cx="643045" cy="11380588"/>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0" y="19448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sp>
        <p:nvSpPr>
          <p:cNvPr id="20" name="Rectangle 19">
            <a:extLst>
              <a:ext uri="{FF2B5EF4-FFF2-40B4-BE49-F238E27FC236}">
                <a16:creationId xmlns:a16="http://schemas.microsoft.com/office/drawing/2014/main" id="{3155226C-1EEF-4FC7-BD0E-9EBAAF8CA292}"/>
              </a:ext>
            </a:extLst>
          </p:cNvPr>
          <p:cNvSpPr/>
          <p:nvPr/>
        </p:nvSpPr>
        <p:spPr>
          <a:xfrm>
            <a:off x="4800959" y="1496556"/>
            <a:ext cx="4218503" cy="2308324"/>
          </a:xfrm>
          <a:prstGeom prst="rect">
            <a:avLst/>
          </a:prstGeom>
        </p:spPr>
        <p:txBody>
          <a:bodyPr wrap="square">
            <a:spAutoFit/>
          </a:bodyPr>
          <a:lstStyle/>
          <a:p>
            <a:r>
              <a:rPr lang="en-US" sz="1600" b="1" dirty="0">
                <a:solidFill>
                  <a:srgbClr val="343434"/>
                </a:solidFill>
                <a:latin typeface="+mj-lt"/>
              </a:rPr>
              <a:t>Figure 8. Dependence of the acetone response on the operating temperature in the range of 25-300 °C at 40 ppm acetone concentration (a), acetone responses toward different concentrations at 275 °C (b), dependence of the sensor's response on acetone vapor concentration at 275 °C (c), and response repeatability of the sensor to 100 ppm acetone vapor expressed in 6 cycles at 275 °C (d)</a:t>
            </a:r>
            <a:endParaRPr lang="en-US" sz="1600" b="1" dirty="0">
              <a:solidFill>
                <a:srgbClr val="E23223"/>
              </a:solidFill>
              <a:latin typeface="+mj-lt"/>
            </a:endParaRPr>
          </a:p>
        </p:txBody>
      </p:sp>
      <p:sp>
        <p:nvSpPr>
          <p:cNvPr id="30" name="Rectangle 29">
            <a:extLst>
              <a:ext uri="{FF2B5EF4-FFF2-40B4-BE49-F238E27FC236}">
                <a16:creationId xmlns:a16="http://schemas.microsoft.com/office/drawing/2014/main" id="{5A19DCB8-EFBF-4BAA-92B9-7EA1EFB9B83E}"/>
              </a:ext>
            </a:extLst>
          </p:cNvPr>
          <p:cNvSpPr/>
          <p:nvPr/>
        </p:nvSpPr>
        <p:spPr>
          <a:xfrm>
            <a:off x="329368" y="869320"/>
            <a:ext cx="17272831" cy="461665"/>
          </a:xfrm>
          <a:prstGeom prst="rect">
            <a:avLst/>
          </a:prstGeom>
          <a:solidFill>
            <a:schemeClr val="accent1">
              <a:lumMod val="20000"/>
              <a:lumOff val="80000"/>
            </a:schemeClr>
          </a:solidFill>
        </p:spPr>
        <p:txBody>
          <a:bodyPr wrap="square">
            <a:spAutoFit/>
          </a:bodyPr>
          <a:lstStyle/>
          <a:p>
            <a:r>
              <a:rPr lang="en-US" sz="2400" b="1" dirty="0">
                <a:solidFill>
                  <a:srgbClr val="343434"/>
                </a:solidFill>
                <a:latin typeface="+mj-lt"/>
              </a:rPr>
              <a:t>SnO</a:t>
            </a:r>
            <a:r>
              <a:rPr lang="en-US" sz="2000" b="1" dirty="0">
                <a:solidFill>
                  <a:srgbClr val="343434"/>
                </a:solidFill>
                <a:latin typeface="+mj-lt"/>
              </a:rPr>
              <a:t>2</a:t>
            </a:r>
            <a:r>
              <a:rPr lang="en-US" sz="2400" b="1" dirty="0">
                <a:solidFill>
                  <a:srgbClr val="343434"/>
                </a:solidFill>
                <a:latin typeface="+mj-lt"/>
              </a:rPr>
              <a:t>/MWCNTs nanostructured material for high-performance acetone and ethanol gas sensors </a:t>
            </a:r>
            <a:r>
              <a:rPr lang="en-US" sz="2400" b="1" dirty="0">
                <a:solidFill>
                  <a:srgbClr val="E23223"/>
                </a:solidFill>
                <a:latin typeface="+mj-lt"/>
              </a:rPr>
              <a:t>(acetone and ethanol sensing results)</a:t>
            </a:r>
          </a:p>
        </p:txBody>
      </p:sp>
      <p:pic>
        <p:nvPicPr>
          <p:cNvPr id="23" name="Picture 22">
            <a:extLst>
              <a:ext uri="{FF2B5EF4-FFF2-40B4-BE49-F238E27FC236}">
                <a16:creationId xmlns:a16="http://schemas.microsoft.com/office/drawing/2014/main" id="{CD63321A-B018-4832-8D37-293C9979C5A5}"/>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220983" y="1440330"/>
            <a:ext cx="4518330" cy="4482219"/>
          </a:xfrm>
          <a:prstGeom prst="rect">
            <a:avLst/>
          </a:prstGeom>
          <a:noFill/>
          <a:ln>
            <a:noFill/>
          </a:ln>
        </p:spPr>
      </p:pic>
      <p:sp>
        <p:nvSpPr>
          <p:cNvPr id="32" name="Rectangle 31">
            <a:extLst>
              <a:ext uri="{FF2B5EF4-FFF2-40B4-BE49-F238E27FC236}">
                <a16:creationId xmlns:a16="http://schemas.microsoft.com/office/drawing/2014/main" id="{253C88FE-3924-485F-BAA4-ED16C7FE7535}"/>
              </a:ext>
            </a:extLst>
          </p:cNvPr>
          <p:cNvSpPr/>
          <p:nvPr/>
        </p:nvSpPr>
        <p:spPr>
          <a:xfrm>
            <a:off x="533400" y="7625621"/>
            <a:ext cx="4033604" cy="2308324"/>
          </a:xfrm>
          <a:prstGeom prst="rect">
            <a:avLst/>
          </a:prstGeom>
        </p:spPr>
        <p:txBody>
          <a:bodyPr wrap="square">
            <a:spAutoFit/>
          </a:bodyPr>
          <a:lstStyle/>
          <a:p>
            <a:pPr algn="r"/>
            <a:r>
              <a:rPr lang="en-US" sz="1600" b="1" dirty="0">
                <a:solidFill>
                  <a:srgbClr val="343434"/>
                </a:solidFill>
                <a:latin typeface="+mj-lt"/>
              </a:rPr>
              <a:t>Figure 9. Change in the dynamic response of the sensor reflecting the response and recovery times at 40 ppm acetone (a), acetone selectivity of the sensor to different environmental gases (b), comparison of sensor responses to 40 ppm of ethanol and acetone vapors at 275 °C (c), stability and baseline resistance of the sensor in 400 ppm acetone vapor (d)</a:t>
            </a:r>
            <a:endParaRPr lang="en-US" sz="1600" b="1" dirty="0">
              <a:solidFill>
                <a:srgbClr val="E23223"/>
              </a:solidFill>
              <a:latin typeface="+mj-lt"/>
            </a:endParaRPr>
          </a:p>
        </p:txBody>
      </p:sp>
      <p:sp>
        <p:nvSpPr>
          <p:cNvPr id="33" name="Rectangle 32">
            <a:extLst>
              <a:ext uri="{FF2B5EF4-FFF2-40B4-BE49-F238E27FC236}">
                <a16:creationId xmlns:a16="http://schemas.microsoft.com/office/drawing/2014/main" id="{1711EA3C-F85F-4D77-B644-B548C7537438}"/>
              </a:ext>
            </a:extLst>
          </p:cNvPr>
          <p:cNvSpPr/>
          <p:nvPr/>
        </p:nvSpPr>
        <p:spPr>
          <a:xfrm>
            <a:off x="14239455" y="1496556"/>
            <a:ext cx="3625033" cy="2800767"/>
          </a:xfrm>
          <a:prstGeom prst="rect">
            <a:avLst/>
          </a:prstGeom>
        </p:spPr>
        <p:txBody>
          <a:bodyPr wrap="square">
            <a:spAutoFit/>
          </a:bodyPr>
          <a:lstStyle/>
          <a:p>
            <a:r>
              <a:rPr lang="en-US" sz="1600" b="1" dirty="0">
                <a:solidFill>
                  <a:srgbClr val="343434"/>
                </a:solidFill>
                <a:latin typeface="+mj-lt"/>
              </a:rPr>
              <a:t>Figure 10. Dependence of the ethanol response on the operating temperature in the range of 25-300 °C at 40 ppm ethanol concentration (a), gas responses of ethanol toward different concentrations at 200 °C (b), dependence of the sensor's response on ethanol vapor concentration at 200 °C (c), response repeatability of the sensor to 40 ppm ethanol vapor expressed in seven cycles at 200 °C (d).</a:t>
            </a:r>
            <a:endParaRPr lang="en-US" sz="1600" b="1" dirty="0">
              <a:solidFill>
                <a:srgbClr val="E23223"/>
              </a:solidFill>
              <a:latin typeface="+mj-lt"/>
            </a:endParaRPr>
          </a:p>
        </p:txBody>
      </p:sp>
      <p:pic>
        <p:nvPicPr>
          <p:cNvPr id="35" name="Picture 34">
            <a:extLst>
              <a:ext uri="{FF2B5EF4-FFF2-40B4-BE49-F238E27FC236}">
                <a16:creationId xmlns:a16="http://schemas.microsoft.com/office/drawing/2014/main" id="{370C45ED-D5D9-40AF-8B57-5FA5090DC46B}"/>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13262866" y="5817578"/>
            <a:ext cx="4801321" cy="4276857"/>
          </a:xfrm>
          <a:prstGeom prst="rect">
            <a:avLst/>
          </a:prstGeom>
          <a:noFill/>
          <a:ln>
            <a:noFill/>
          </a:ln>
        </p:spPr>
      </p:pic>
      <p:sp>
        <p:nvSpPr>
          <p:cNvPr id="36" name="Rectangle 35">
            <a:extLst>
              <a:ext uri="{FF2B5EF4-FFF2-40B4-BE49-F238E27FC236}">
                <a16:creationId xmlns:a16="http://schemas.microsoft.com/office/drawing/2014/main" id="{8CA8A477-3FF9-407D-995F-91C0E1E26658}"/>
              </a:ext>
            </a:extLst>
          </p:cNvPr>
          <p:cNvSpPr/>
          <p:nvPr/>
        </p:nvSpPr>
        <p:spPr>
          <a:xfrm>
            <a:off x="9525000" y="7490173"/>
            <a:ext cx="3737866" cy="2554545"/>
          </a:xfrm>
          <a:prstGeom prst="rect">
            <a:avLst/>
          </a:prstGeom>
        </p:spPr>
        <p:txBody>
          <a:bodyPr wrap="square">
            <a:spAutoFit/>
          </a:bodyPr>
          <a:lstStyle/>
          <a:p>
            <a:pPr algn="r"/>
            <a:r>
              <a:rPr lang="en-US" sz="1600" b="1" dirty="0">
                <a:solidFill>
                  <a:srgbClr val="343434"/>
                </a:solidFill>
                <a:latin typeface="+mj-lt"/>
              </a:rPr>
              <a:t>Figure 11. Change in the dynamic response of the sensor reflecting the response and recovery times at 40 ppm ethanol (a), ethanol selectivity of the sensor to different environmental gases (b), comparison of sensor responses to 40 ppm of ethanol and acetone vapors at 200 °C (c), stability and baseline resistance of the sensor in 40 ppm ethanol vapor (d).</a:t>
            </a:r>
            <a:endParaRPr lang="en-US" sz="1600" b="1" dirty="0">
              <a:solidFill>
                <a:srgbClr val="E23223"/>
              </a:solidFill>
              <a:latin typeface="+mj-lt"/>
            </a:endParaRPr>
          </a:p>
        </p:txBody>
      </p:sp>
    </p:spTree>
    <p:extLst>
      <p:ext uri="{BB962C8B-B14F-4D97-AF65-F5344CB8AC3E}">
        <p14:creationId xmlns:p14="http://schemas.microsoft.com/office/powerpoint/2010/main" val="384719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3" name="Freeform 3"/>
          <p:cNvSpPr/>
          <p:nvPr/>
        </p:nvSpPr>
        <p:spPr>
          <a:xfrm>
            <a:off x="12068557" y="-4377388"/>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8" y="-5203419"/>
            <a:ext cx="643045" cy="11380588"/>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0" y="19448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sp>
        <p:nvSpPr>
          <p:cNvPr id="20" name="Rectangle 19">
            <a:extLst>
              <a:ext uri="{FF2B5EF4-FFF2-40B4-BE49-F238E27FC236}">
                <a16:creationId xmlns:a16="http://schemas.microsoft.com/office/drawing/2014/main" id="{3155226C-1EEF-4FC7-BD0E-9EBAAF8CA292}"/>
              </a:ext>
            </a:extLst>
          </p:cNvPr>
          <p:cNvSpPr/>
          <p:nvPr/>
        </p:nvSpPr>
        <p:spPr>
          <a:xfrm>
            <a:off x="329369" y="5680670"/>
            <a:ext cx="4218503" cy="830997"/>
          </a:xfrm>
          <a:prstGeom prst="rect">
            <a:avLst/>
          </a:prstGeom>
        </p:spPr>
        <p:txBody>
          <a:bodyPr wrap="square">
            <a:spAutoFit/>
          </a:bodyPr>
          <a:lstStyle/>
          <a:p>
            <a:r>
              <a:rPr lang="en-US" sz="1600" b="1" dirty="0">
                <a:solidFill>
                  <a:srgbClr val="343434"/>
                </a:solidFill>
                <a:latin typeface="+mj-lt"/>
              </a:rPr>
              <a:t>Figure 12. The process of the CNTs growing process and subsequent preparation of the gas sensing layer. </a:t>
            </a:r>
          </a:p>
        </p:txBody>
      </p:sp>
      <p:sp>
        <p:nvSpPr>
          <p:cNvPr id="30" name="Rectangle 29">
            <a:extLst>
              <a:ext uri="{FF2B5EF4-FFF2-40B4-BE49-F238E27FC236}">
                <a16:creationId xmlns:a16="http://schemas.microsoft.com/office/drawing/2014/main" id="{5A19DCB8-EFBF-4BAA-92B9-7EA1EFB9B83E}"/>
              </a:ext>
            </a:extLst>
          </p:cNvPr>
          <p:cNvSpPr/>
          <p:nvPr/>
        </p:nvSpPr>
        <p:spPr>
          <a:xfrm>
            <a:off x="329369" y="869320"/>
            <a:ext cx="15444032" cy="830997"/>
          </a:xfrm>
          <a:prstGeom prst="rect">
            <a:avLst/>
          </a:prstGeom>
          <a:solidFill>
            <a:schemeClr val="accent2">
              <a:lumMod val="20000"/>
              <a:lumOff val="80000"/>
            </a:schemeClr>
          </a:solidFill>
        </p:spPr>
        <p:txBody>
          <a:bodyPr wrap="square">
            <a:spAutoFit/>
          </a:bodyPr>
          <a:lstStyle/>
          <a:p>
            <a:r>
              <a:rPr lang="en-US" sz="2400" b="1" dirty="0">
                <a:solidFill>
                  <a:srgbClr val="343434"/>
                </a:solidFill>
                <a:latin typeface="+mj-lt"/>
              </a:rPr>
              <a:t>The influence of the growth parameters on RF-sputtered CNTs and their temperature-selective application in gas sensors </a:t>
            </a:r>
            <a:r>
              <a:rPr lang="en-US" sz="2400" b="1" dirty="0">
                <a:solidFill>
                  <a:srgbClr val="E23223"/>
                </a:solidFill>
                <a:latin typeface="+mj-lt"/>
              </a:rPr>
              <a:t>(Fabrication and characterization)</a:t>
            </a:r>
          </a:p>
        </p:txBody>
      </p:sp>
      <p:pic>
        <p:nvPicPr>
          <p:cNvPr id="17" name="Picture 16">
            <a:extLst>
              <a:ext uri="{FF2B5EF4-FFF2-40B4-BE49-F238E27FC236}">
                <a16:creationId xmlns:a16="http://schemas.microsoft.com/office/drawing/2014/main" id="{C7F8758A-3596-4DF6-A658-3B38FF020E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99268" y="1839201"/>
            <a:ext cx="4020331" cy="3841469"/>
          </a:xfrm>
          <a:prstGeom prst="rect">
            <a:avLst/>
          </a:prstGeom>
        </p:spPr>
      </p:pic>
      <p:pic>
        <p:nvPicPr>
          <p:cNvPr id="19" name="Picture 18">
            <a:extLst>
              <a:ext uri="{FF2B5EF4-FFF2-40B4-BE49-F238E27FC236}">
                <a16:creationId xmlns:a16="http://schemas.microsoft.com/office/drawing/2014/main" id="{DAEA741E-251B-46BD-8308-CD64DF8CB94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547872" y="1786760"/>
            <a:ext cx="5953277" cy="4044386"/>
          </a:xfrm>
          <a:prstGeom prst="rect">
            <a:avLst/>
          </a:prstGeom>
        </p:spPr>
      </p:pic>
      <p:sp>
        <p:nvSpPr>
          <p:cNvPr id="21" name="Rectangle 20">
            <a:extLst>
              <a:ext uri="{FF2B5EF4-FFF2-40B4-BE49-F238E27FC236}">
                <a16:creationId xmlns:a16="http://schemas.microsoft.com/office/drawing/2014/main" id="{ACF38E7E-B1ED-47A4-A0F1-630C32296D49}"/>
              </a:ext>
            </a:extLst>
          </p:cNvPr>
          <p:cNvSpPr/>
          <p:nvPr/>
        </p:nvSpPr>
        <p:spPr>
          <a:xfrm>
            <a:off x="4537879" y="5803780"/>
            <a:ext cx="5963270" cy="584775"/>
          </a:xfrm>
          <a:prstGeom prst="rect">
            <a:avLst/>
          </a:prstGeom>
        </p:spPr>
        <p:txBody>
          <a:bodyPr wrap="square">
            <a:spAutoFit/>
          </a:bodyPr>
          <a:lstStyle/>
          <a:p>
            <a:r>
              <a:rPr lang="en-US" sz="1600" b="1" dirty="0">
                <a:solidFill>
                  <a:srgbClr val="343434"/>
                </a:solidFill>
                <a:latin typeface="+mj-lt"/>
              </a:rPr>
              <a:t>Figure 13. Actual photographs and schematic representation of the flexible Fe</a:t>
            </a:r>
            <a:r>
              <a:rPr lang="en-US" sz="1200" b="1" dirty="0">
                <a:solidFill>
                  <a:srgbClr val="343434"/>
                </a:solidFill>
                <a:latin typeface="+mj-lt"/>
              </a:rPr>
              <a:t>2</a:t>
            </a:r>
            <a:r>
              <a:rPr lang="en-US" sz="1600" b="1" dirty="0">
                <a:solidFill>
                  <a:srgbClr val="343434"/>
                </a:solidFill>
                <a:latin typeface="+mj-lt"/>
              </a:rPr>
              <a:t>O</a:t>
            </a:r>
            <a:r>
              <a:rPr lang="en-US" sz="1200" b="1" dirty="0">
                <a:solidFill>
                  <a:srgbClr val="343434"/>
                </a:solidFill>
                <a:latin typeface="+mj-lt"/>
              </a:rPr>
              <a:t>3</a:t>
            </a:r>
            <a:r>
              <a:rPr lang="en-US" sz="1600" b="1" dirty="0">
                <a:solidFill>
                  <a:srgbClr val="343434"/>
                </a:solidFill>
                <a:latin typeface="+mj-lt"/>
              </a:rPr>
              <a:t>:ZnO/CNTs sensor.</a:t>
            </a:r>
          </a:p>
        </p:txBody>
      </p:sp>
      <p:pic>
        <p:nvPicPr>
          <p:cNvPr id="22" name="Picture 21">
            <a:extLst>
              <a:ext uri="{FF2B5EF4-FFF2-40B4-BE49-F238E27FC236}">
                <a16:creationId xmlns:a16="http://schemas.microsoft.com/office/drawing/2014/main" id="{AA8F3F38-D8A7-442E-AF62-0E7BECA5D8C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9268" y="6650584"/>
            <a:ext cx="8198218" cy="3288301"/>
          </a:xfrm>
          <a:prstGeom prst="rect">
            <a:avLst/>
          </a:prstGeom>
        </p:spPr>
      </p:pic>
      <p:sp>
        <p:nvSpPr>
          <p:cNvPr id="24" name="Rectangle 23">
            <a:extLst>
              <a:ext uri="{FF2B5EF4-FFF2-40B4-BE49-F238E27FC236}">
                <a16:creationId xmlns:a16="http://schemas.microsoft.com/office/drawing/2014/main" id="{F738158A-78B2-4F3C-A071-7BDA0ADB05F2}"/>
              </a:ext>
            </a:extLst>
          </p:cNvPr>
          <p:cNvSpPr/>
          <p:nvPr/>
        </p:nvSpPr>
        <p:spPr>
          <a:xfrm>
            <a:off x="8597486" y="6650584"/>
            <a:ext cx="1626641" cy="3046988"/>
          </a:xfrm>
          <a:prstGeom prst="rect">
            <a:avLst/>
          </a:prstGeom>
        </p:spPr>
        <p:txBody>
          <a:bodyPr wrap="square">
            <a:spAutoFit/>
          </a:bodyPr>
          <a:lstStyle/>
          <a:p>
            <a:r>
              <a:rPr lang="en-US" sz="1600" b="1" dirty="0">
                <a:solidFill>
                  <a:srgbClr val="343434"/>
                </a:solidFill>
                <a:latin typeface="+mj-lt"/>
              </a:rPr>
              <a:t>Figure 14. SEM image (a), low (b) and high (c) resolution TEM images, Raman spectra (d), SAED pattern (e), and EDX elemental mapping analysis of C and N elements (f) of the SP1 sample. </a:t>
            </a:r>
          </a:p>
        </p:txBody>
      </p:sp>
      <p:graphicFrame>
        <p:nvGraphicFramePr>
          <p:cNvPr id="25" name="Table 24">
            <a:extLst>
              <a:ext uri="{FF2B5EF4-FFF2-40B4-BE49-F238E27FC236}">
                <a16:creationId xmlns:a16="http://schemas.microsoft.com/office/drawing/2014/main" id="{A17D9EAE-D012-4136-8B8B-99BFA38D05E3}"/>
              </a:ext>
            </a:extLst>
          </p:cNvPr>
          <p:cNvGraphicFramePr>
            <a:graphicFrameLocks noGrp="1"/>
          </p:cNvGraphicFramePr>
          <p:nvPr>
            <p:extLst>
              <p:ext uri="{D42A27DB-BD31-4B8C-83A1-F6EECF244321}">
                <p14:modId xmlns:p14="http://schemas.microsoft.com/office/powerpoint/2010/main" val="2916113794"/>
              </p:ext>
            </p:extLst>
          </p:nvPr>
        </p:nvGraphicFramePr>
        <p:xfrm>
          <a:off x="10438072" y="2229076"/>
          <a:ext cx="7663476" cy="7858370"/>
        </p:xfrm>
        <a:graphic>
          <a:graphicData uri="http://schemas.openxmlformats.org/drawingml/2006/table">
            <a:tbl>
              <a:tblPr firstRow="1" firstCol="1" bandRow="1">
                <a:tableStyleId>{0E3FDE45-AF77-4B5C-9715-49D594BDF05E}</a:tableStyleId>
              </a:tblPr>
              <a:tblGrid>
                <a:gridCol w="915506">
                  <a:extLst>
                    <a:ext uri="{9D8B030D-6E8A-4147-A177-3AD203B41FA5}">
                      <a16:colId xmlns:a16="http://schemas.microsoft.com/office/drawing/2014/main" val="778766896"/>
                    </a:ext>
                  </a:extLst>
                </a:gridCol>
                <a:gridCol w="915506">
                  <a:extLst>
                    <a:ext uri="{9D8B030D-6E8A-4147-A177-3AD203B41FA5}">
                      <a16:colId xmlns:a16="http://schemas.microsoft.com/office/drawing/2014/main" val="3095310875"/>
                    </a:ext>
                  </a:extLst>
                </a:gridCol>
                <a:gridCol w="790947">
                  <a:extLst>
                    <a:ext uri="{9D8B030D-6E8A-4147-A177-3AD203B41FA5}">
                      <a16:colId xmlns:a16="http://schemas.microsoft.com/office/drawing/2014/main" val="1966492213"/>
                    </a:ext>
                  </a:extLst>
                </a:gridCol>
                <a:gridCol w="843885">
                  <a:extLst>
                    <a:ext uri="{9D8B030D-6E8A-4147-A177-3AD203B41FA5}">
                      <a16:colId xmlns:a16="http://schemas.microsoft.com/office/drawing/2014/main" val="1146202778"/>
                    </a:ext>
                  </a:extLst>
                </a:gridCol>
                <a:gridCol w="946648">
                  <a:extLst>
                    <a:ext uri="{9D8B030D-6E8A-4147-A177-3AD203B41FA5}">
                      <a16:colId xmlns:a16="http://schemas.microsoft.com/office/drawing/2014/main" val="3239847918"/>
                    </a:ext>
                  </a:extLst>
                </a:gridCol>
                <a:gridCol w="946648">
                  <a:extLst>
                    <a:ext uri="{9D8B030D-6E8A-4147-A177-3AD203B41FA5}">
                      <a16:colId xmlns:a16="http://schemas.microsoft.com/office/drawing/2014/main" val="2724184225"/>
                    </a:ext>
                  </a:extLst>
                </a:gridCol>
                <a:gridCol w="864126">
                  <a:extLst>
                    <a:ext uri="{9D8B030D-6E8A-4147-A177-3AD203B41FA5}">
                      <a16:colId xmlns:a16="http://schemas.microsoft.com/office/drawing/2014/main" val="3535367175"/>
                    </a:ext>
                  </a:extLst>
                </a:gridCol>
                <a:gridCol w="790947">
                  <a:extLst>
                    <a:ext uri="{9D8B030D-6E8A-4147-A177-3AD203B41FA5}">
                      <a16:colId xmlns:a16="http://schemas.microsoft.com/office/drawing/2014/main" val="3068172964"/>
                    </a:ext>
                  </a:extLst>
                </a:gridCol>
                <a:gridCol w="649263">
                  <a:extLst>
                    <a:ext uri="{9D8B030D-6E8A-4147-A177-3AD203B41FA5}">
                      <a16:colId xmlns:a16="http://schemas.microsoft.com/office/drawing/2014/main" val="1668408684"/>
                    </a:ext>
                  </a:extLst>
                </a:gridCol>
              </a:tblGrid>
              <a:tr h="519085">
                <a:tc>
                  <a:txBody>
                    <a:bodyPr/>
                    <a:lstStyle/>
                    <a:p>
                      <a:pPr marL="0" marR="0" algn="ctr">
                        <a:spcBef>
                          <a:spcPts val="300"/>
                        </a:spcBef>
                        <a:spcAft>
                          <a:spcPts val="300"/>
                        </a:spcAft>
                      </a:pPr>
                      <a:r>
                        <a:rPr lang="en-US" sz="1100">
                          <a:effectLst/>
                        </a:rPr>
                        <a:t>Sample №</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Process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Sputter-ing duration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Gene-rator power</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Working pressure</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Sputtering</a:t>
                      </a:r>
                      <a:endParaRPr lang="en-US" sz="1200">
                        <a:effectLst/>
                      </a:endParaRPr>
                    </a:p>
                    <a:p>
                      <a:pPr marL="0" marR="0" algn="ctr">
                        <a:spcBef>
                          <a:spcPts val="300"/>
                        </a:spcBef>
                        <a:spcAft>
                          <a:spcPts val="300"/>
                        </a:spcAft>
                      </a:pPr>
                      <a:r>
                        <a:rPr lang="en-US" sz="1100">
                          <a:effectLst/>
                        </a:rPr>
                        <a:t>gas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Substrate tempe-rature</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Cathode current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Base pressure</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4184324072"/>
                  </a:ext>
                </a:extLst>
              </a:tr>
              <a:tr h="519085">
                <a:tc rowSpan="2">
                  <a:txBody>
                    <a:bodyPr/>
                    <a:lstStyle/>
                    <a:p>
                      <a:pPr marL="0" marR="0" algn="ctr">
                        <a:spcBef>
                          <a:spcPts val="300"/>
                        </a:spcBef>
                        <a:spcAft>
                          <a:spcPts val="300"/>
                        </a:spcAft>
                      </a:pPr>
                      <a:r>
                        <a:rPr lang="en-US" sz="1100">
                          <a:effectLst/>
                        </a:rPr>
                        <a:t>SP1</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 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20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4.8×10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8.3×10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639563555"/>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120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3.3×10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8.1×10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546727543"/>
                  </a:ext>
                </a:extLst>
              </a:tr>
              <a:tr h="519085">
                <a:tc rowSpan="2">
                  <a:txBody>
                    <a:bodyPr/>
                    <a:lstStyle/>
                    <a:p>
                      <a:pPr marL="0" marR="0" algn="ctr">
                        <a:spcBef>
                          <a:spcPts val="300"/>
                        </a:spcBef>
                        <a:spcAft>
                          <a:spcPts val="300"/>
                        </a:spcAft>
                      </a:pPr>
                      <a:r>
                        <a:rPr lang="en-US" sz="1100">
                          <a:effectLst/>
                        </a:rPr>
                        <a:t>SP2</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 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20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4.7×10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Argon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8.1×10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252290519"/>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120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3.1×10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Argon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8.2×10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170803868"/>
                  </a:ext>
                </a:extLst>
              </a:tr>
              <a:tr h="519085">
                <a:tc rowSpan="2">
                  <a:txBody>
                    <a:bodyPr/>
                    <a:lstStyle/>
                    <a:p>
                      <a:pPr marL="0" marR="0" algn="ctr">
                        <a:spcBef>
                          <a:spcPts val="300"/>
                        </a:spcBef>
                        <a:spcAft>
                          <a:spcPts val="300"/>
                        </a:spcAft>
                      </a:pPr>
                      <a:r>
                        <a:rPr lang="en-US" sz="1100">
                          <a:effectLst/>
                        </a:rPr>
                        <a:t>SP3</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 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20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4.6 ×10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Oxygen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8.4×10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2213857859"/>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120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3.3×10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Oxygen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8.3×10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485220861"/>
                  </a:ext>
                </a:extLst>
              </a:tr>
              <a:tr h="519085">
                <a:tc rowSpan="2">
                  <a:txBody>
                    <a:bodyPr/>
                    <a:lstStyle/>
                    <a:p>
                      <a:pPr marL="0" marR="0" algn="ctr">
                        <a:spcBef>
                          <a:spcPts val="300"/>
                        </a:spcBef>
                        <a:spcAft>
                          <a:spcPts val="300"/>
                        </a:spcAft>
                      </a:pPr>
                      <a:r>
                        <a:rPr lang="en-US" sz="1100">
                          <a:effectLst/>
                        </a:rPr>
                        <a:t>SP4</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 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20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4.8×10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8.53×10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484912487"/>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140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3.5×10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8.1×10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092419595"/>
                  </a:ext>
                </a:extLst>
              </a:tr>
              <a:tr h="519085">
                <a:tc rowSpan="2">
                  <a:txBody>
                    <a:bodyPr/>
                    <a:lstStyle/>
                    <a:p>
                      <a:pPr marL="0" marR="0" algn="ctr">
                        <a:spcBef>
                          <a:spcPts val="300"/>
                        </a:spcBef>
                        <a:spcAft>
                          <a:spcPts val="300"/>
                        </a:spcAft>
                      </a:pPr>
                      <a:r>
                        <a:rPr lang="en-US" sz="1100">
                          <a:effectLst/>
                        </a:rPr>
                        <a:t>SP5</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 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4.4×10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8.6×10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090541340"/>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120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 ×10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8.2×10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3973275945"/>
                  </a:ext>
                </a:extLst>
              </a:tr>
              <a:tr h="519085">
                <a:tc rowSpan="2">
                  <a:txBody>
                    <a:bodyPr/>
                    <a:lstStyle/>
                    <a:p>
                      <a:pPr marL="0" marR="0" algn="ctr">
                        <a:spcBef>
                          <a:spcPts val="300"/>
                        </a:spcBef>
                        <a:spcAft>
                          <a:spcPts val="300"/>
                        </a:spcAft>
                      </a:pPr>
                      <a:r>
                        <a:rPr lang="en-US" sz="1100">
                          <a:effectLst/>
                        </a:rPr>
                        <a:t>SP6</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 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4.7×10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 ×10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2495691707"/>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120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3.6 ×10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8.4×10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432359194"/>
                  </a:ext>
                </a:extLst>
              </a:tr>
              <a:tr h="591180">
                <a:tc rowSpan="2">
                  <a:txBody>
                    <a:bodyPr/>
                    <a:lstStyle/>
                    <a:p>
                      <a:pPr marL="0" marR="0" algn="ctr">
                        <a:spcBef>
                          <a:spcPts val="300"/>
                        </a:spcBef>
                        <a:spcAft>
                          <a:spcPts val="300"/>
                        </a:spcAft>
                      </a:pPr>
                      <a:r>
                        <a:rPr lang="en-US" sz="1100">
                          <a:effectLst/>
                        </a:rPr>
                        <a:t>SP7</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Cr</a:t>
                      </a:r>
                      <a:endParaRPr lang="en-US" sz="1200">
                        <a:effectLst/>
                      </a:endParaRPr>
                    </a:p>
                    <a:p>
                      <a:pPr marL="0" marR="0" algn="ctr">
                        <a:spcBef>
                          <a:spcPts val="300"/>
                        </a:spcBef>
                        <a:spcAft>
                          <a:spcPts val="300"/>
                        </a:spcAft>
                      </a:pPr>
                      <a:r>
                        <a:rPr lang="en-US" sz="1100">
                          <a:effectLst/>
                        </a:rPr>
                        <a:t>sputtering (DC)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20 s</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4.1×10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300 mA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7.9×10</a:t>
                      </a:r>
                      <a:r>
                        <a:rPr lang="en-US" sz="1100" baseline="30000">
                          <a:effectLst/>
                        </a:rPr>
                        <a:t>-4</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220195430"/>
                  </a:ext>
                </a:extLst>
              </a:tr>
              <a:tr h="519085">
                <a:tc vMerge="1">
                  <a:txBody>
                    <a:bodyPr/>
                    <a:lstStyle/>
                    <a:p>
                      <a:endParaRPr lang="en-US"/>
                    </a:p>
                  </a:txBody>
                  <a:tcPr/>
                </a:tc>
                <a:tc>
                  <a:txBody>
                    <a:bodyPr/>
                    <a:lstStyle/>
                    <a:p>
                      <a:pPr marL="0" marR="0" algn="ctr">
                        <a:spcBef>
                          <a:spcPts val="300"/>
                        </a:spcBef>
                        <a:spcAft>
                          <a:spcPts val="300"/>
                        </a:spcAft>
                      </a:pPr>
                      <a:r>
                        <a:rPr lang="en-US" sz="1100">
                          <a:effectLst/>
                        </a:rPr>
                        <a:t>Graphite sputtering (RF)</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 h</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120 W</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3.2 ×10</a:t>
                      </a:r>
                      <a:r>
                        <a:rPr lang="en-US" sz="1100" baseline="30000">
                          <a:effectLst/>
                        </a:rPr>
                        <a:t>-2</a:t>
                      </a:r>
                      <a:r>
                        <a:rPr lang="en-US" sz="1100">
                          <a:effectLst/>
                        </a:rPr>
                        <a:t> Pa</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Nitrogen</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400 °C</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a:effectLst/>
                        </a:rPr>
                        <a:t>-</a:t>
                      </a:r>
                      <a:endParaRPr lang="en-US" sz="1200" b="1">
                        <a:effectLst/>
                        <a:latin typeface="+mn-lt"/>
                        <a:ea typeface="Times New Roman" panose="02020603050405020304" pitchFamily="18" charset="0"/>
                        <a:cs typeface="Times New Roman" panose="02020603050405020304" pitchFamily="18" charset="0"/>
                      </a:endParaRPr>
                    </a:p>
                  </a:txBody>
                  <a:tcPr marL="39162" marR="39162" marT="0" marB="0" anchor="ctr"/>
                </a:tc>
                <a:tc>
                  <a:txBody>
                    <a:bodyPr/>
                    <a:lstStyle/>
                    <a:p>
                      <a:pPr marL="0" marR="0" algn="ctr">
                        <a:spcBef>
                          <a:spcPts val="300"/>
                        </a:spcBef>
                        <a:spcAft>
                          <a:spcPts val="300"/>
                        </a:spcAft>
                      </a:pPr>
                      <a:r>
                        <a:rPr lang="en-US" sz="1100" dirty="0">
                          <a:effectLst/>
                        </a:rPr>
                        <a:t>8.1×10</a:t>
                      </a:r>
                      <a:r>
                        <a:rPr lang="en-US" sz="1100" baseline="30000" dirty="0">
                          <a:effectLst/>
                        </a:rPr>
                        <a:t>-4</a:t>
                      </a:r>
                      <a:r>
                        <a:rPr lang="en-US" sz="1100" dirty="0">
                          <a:effectLst/>
                        </a:rPr>
                        <a:t> Pa</a:t>
                      </a:r>
                      <a:endParaRPr lang="en-US" sz="1200" b="1" dirty="0">
                        <a:effectLst/>
                        <a:latin typeface="+mn-lt"/>
                        <a:ea typeface="Times New Roman" panose="02020603050405020304" pitchFamily="18" charset="0"/>
                        <a:cs typeface="Times New Roman" panose="02020603050405020304" pitchFamily="18" charset="0"/>
                      </a:endParaRPr>
                    </a:p>
                  </a:txBody>
                  <a:tcPr marL="39162" marR="39162" marT="0" marB="0" anchor="ctr"/>
                </a:tc>
                <a:extLst>
                  <a:ext uri="{0D108BD9-81ED-4DB2-BD59-A6C34878D82A}">
                    <a16:rowId xmlns:a16="http://schemas.microsoft.com/office/drawing/2014/main" val="1301914089"/>
                  </a:ext>
                </a:extLst>
              </a:tr>
            </a:tbl>
          </a:graphicData>
        </a:graphic>
      </p:graphicFrame>
      <p:sp>
        <p:nvSpPr>
          <p:cNvPr id="26" name="Rectangle 25">
            <a:extLst>
              <a:ext uri="{FF2B5EF4-FFF2-40B4-BE49-F238E27FC236}">
                <a16:creationId xmlns:a16="http://schemas.microsoft.com/office/drawing/2014/main" id="{942CFDCF-E5D6-48F4-840D-BFAFD0A0C642}"/>
              </a:ext>
            </a:extLst>
          </p:cNvPr>
          <p:cNvSpPr/>
          <p:nvPr/>
        </p:nvSpPr>
        <p:spPr>
          <a:xfrm>
            <a:off x="10443813" y="1838641"/>
            <a:ext cx="5963270" cy="338554"/>
          </a:xfrm>
          <a:prstGeom prst="rect">
            <a:avLst/>
          </a:prstGeom>
        </p:spPr>
        <p:txBody>
          <a:bodyPr wrap="square">
            <a:spAutoFit/>
          </a:bodyPr>
          <a:lstStyle/>
          <a:p>
            <a:r>
              <a:rPr lang="en-US" sz="1600" b="1" dirty="0">
                <a:solidFill>
                  <a:srgbClr val="343434"/>
                </a:solidFill>
                <a:latin typeface="+mj-lt"/>
              </a:rPr>
              <a:t>Table 1. The experimental regimes for growing nanostructures </a:t>
            </a:r>
          </a:p>
        </p:txBody>
      </p:sp>
    </p:spTree>
    <p:extLst>
      <p:ext uri="{BB962C8B-B14F-4D97-AF65-F5344CB8AC3E}">
        <p14:creationId xmlns:p14="http://schemas.microsoft.com/office/powerpoint/2010/main" val="946180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3" name="Freeform 3"/>
          <p:cNvSpPr/>
          <p:nvPr/>
        </p:nvSpPr>
        <p:spPr>
          <a:xfrm>
            <a:off x="12068557" y="-4377388"/>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8" y="-5203419"/>
            <a:ext cx="643045" cy="11380588"/>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0" y="19448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sp>
        <p:nvSpPr>
          <p:cNvPr id="20" name="Rectangle 19">
            <a:extLst>
              <a:ext uri="{FF2B5EF4-FFF2-40B4-BE49-F238E27FC236}">
                <a16:creationId xmlns:a16="http://schemas.microsoft.com/office/drawing/2014/main" id="{3155226C-1EEF-4FC7-BD0E-9EBAAF8CA292}"/>
              </a:ext>
            </a:extLst>
          </p:cNvPr>
          <p:cNvSpPr/>
          <p:nvPr/>
        </p:nvSpPr>
        <p:spPr>
          <a:xfrm>
            <a:off x="279401" y="4627420"/>
            <a:ext cx="8064943" cy="523220"/>
          </a:xfrm>
          <a:prstGeom prst="rect">
            <a:avLst/>
          </a:prstGeom>
        </p:spPr>
        <p:txBody>
          <a:bodyPr wrap="square">
            <a:spAutoFit/>
          </a:bodyPr>
          <a:lstStyle/>
          <a:p>
            <a:r>
              <a:rPr lang="en-US" sz="1400" b="1" dirty="0">
                <a:solidFill>
                  <a:srgbClr val="343434"/>
                </a:solidFill>
                <a:latin typeface="+mj-lt"/>
              </a:rPr>
              <a:t>Figure 15. SEM (a) image, EDX elemental mapping analysis of Si (b), C (c), N (d), O (e), and Ni (f) elements and EDX spectrum (g) of the SP2 sample</a:t>
            </a:r>
          </a:p>
        </p:txBody>
      </p:sp>
      <p:sp>
        <p:nvSpPr>
          <p:cNvPr id="30" name="Rectangle 29">
            <a:extLst>
              <a:ext uri="{FF2B5EF4-FFF2-40B4-BE49-F238E27FC236}">
                <a16:creationId xmlns:a16="http://schemas.microsoft.com/office/drawing/2014/main" id="{5A19DCB8-EFBF-4BAA-92B9-7EA1EFB9B83E}"/>
              </a:ext>
            </a:extLst>
          </p:cNvPr>
          <p:cNvSpPr/>
          <p:nvPr/>
        </p:nvSpPr>
        <p:spPr>
          <a:xfrm>
            <a:off x="329369" y="869320"/>
            <a:ext cx="15444032" cy="830997"/>
          </a:xfrm>
          <a:prstGeom prst="rect">
            <a:avLst/>
          </a:prstGeom>
          <a:solidFill>
            <a:schemeClr val="accent2">
              <a:lumMod val="20000"/>
              <a:lumOff val="80000"/>
            </a:schemeClr>
          </a:solidFill>
        </p:spPr>
        <p:txBody>
          <a:bodyPr wrap="square">
            <a:spAutoFit/>
          </a:bodyPr>
          <a:lstStyle/>
          <a:p>
            <a:r>
              <a:rPr lang="en-US" sz="2400" b="1" dirty="0">
                <a:solidFill>
                  <a:srgbClr val="343434"/>
                </a:solidFill>
                <a:latin typeface="+mj-lt"/>
              </a:rPr>
              <a:t>The influence of the growth parameters on RF-sputtered CNTs and their temperature-selective application in gas sensors </a:t>
            </a:r>
            <a:r>
              <a:rPr lang="en-US" sz="2400" b="1" dirty="0">
                <a:solidFill>
                  <a:srgbClr val="E23223"/>
                </a:solidFill>
                <a:latin typeface="+mj-lt"/>
              </a:rPr>
              <a:t>(Fabrication and characterization)</a:t>
            </a:r>
          </a:p>
        </p:txBody>
      </p:sp>
      <p:pic>
        <p:nvPicPr>
          <p:cNvPr id="23" name="Picture 22">
            <a:extLst>
              <a:ext uri="{FF2B5EF4-FFF2-40B4-BE49-F238E27FC236}">
                <a16:creationId xmlns:a16="http://schemas.microsoft.com/office/drawing/2014/main" id="{263F9A86-BC5C-43EF-951A-83491B98BDA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15627" y="1856936"/>
            <a:ext cx="7785135" cy="2749394"/>
          </a:xfrm>
          <a:prstGeom prst="rect">
            <a:avLst/>
          </a:prstGeom>
        </p:spPr>
      </p:pic>
      <p:pic>
        <p:nvPicPr>
          <p:cNvPr id="27" name="Picture 26">
            <a:extLst>
              <a:ext uri="{FF2B5EF4-FFF2-40B4-BE49-F238E27FC236}">
                <a16:creationId xmlns:a16="http://schemas.microsoft.com/office/drawing/2014/main" id="{650A1F56-F8B8-4F43-B51D-EF7A4B2613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344344" y="1856936"/>
            <a:ext cx="3480631" cy="4304269"/>
          </a:xfrm>
          <a:prstGeom prst="rect">
            <a:avLst/>
          </a:prstGeom>
        </p:spPr>
      </p:pic>
      <p:sp>
        <p:nvSpPr>
          <p:cNvPr id="28" name="Rectangle 27">
            <a:extLst>
              <a:ext uri="{FF2B5EF4-FFF2-40B4-BE49-F238E27FC236}">
                <a16:creationId xmlns:a16="http://schemas.microsoft.com/office/drawing/2014/main" id="{3E62830C-B513-4FA4-91B1-63B4442B4086}"/>
              </a:ext>
            </a:extLst>
          </p:cNvPr>
          <p:cNvSpPr/>
          <p:nvPr/>
        </p:nvSpPr>
        <p:spPr>
          <a:xfrm>
            <a:off x="8344343" y="6161205"/>
            <a:ext cx="3480631" cy="954107"/>
          </a:xfrm>
          <a:prstGeom prst="rect">
            <a:avLst/>
          </a:prstGeom>
        </p:spPr>
        <p:txBody>
          <a:bodyPr wrap="square">
            <a:spAutoFit/>
          </a:bodyPr>
          <a:lstStyle/>
          <a:p>
            <a:r>
              <a:rPr lang="en-US" sz="1400" b="1" dirty="0">
                <a:solidFill>
                  <a:srgbClr val="343434"/>
                </a:solidFill>
                <a:latin typeface="+mj-lt"/>
              </a:rPr>
              <a:t>Figure 16. SEM (a) image, EDX elemental mapping analysis of Si (b), C (c), N (d), and O (e), elements and EDX spectrum (f) of the SP3 sample</a:t>
            </a:r>
          </a:p>
        </p:txBody>
      </p:sp>
      <p:pic>
        <p:nvPicPr>
          <p:cNvPr id="29" name="Picture 28">
            <a:extLst>
              <a:ext uri="{FF2B5EF4-FFF2-40B4-BE49-F238E27FC236}">
                <a16:creationId xmlns:a16="http://schemas.microsoft.com/office/drawing/2014/main" id="{8C8C87DF-0D5C-4626-9EE4-2B2C5CC74C8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2104783" y="1856936"/>
            <a:ext cx="5511245" cy="4301325"/>
          </a:xfrm>
          <a:prstGeom prst="rect">
            <a:avLst/>
          </a:prstGeom>
        </p:spPr>
      </p:pic>
      <p:sp>
        <p:nvSpPr>
          <p:cNvPr id="31" name="Rectangle 30">
            <a:extLst>
              <a:ext uri="{FF2B5EF4-FFF2-40B4-BE49-F238E27FC236}">
                <a16:creationId xmlns:a16="http://schemas.microsoft.com/office/drawing/2014/main" id="{48B01500-E7DB-48CD-8451-9881B3B3C8C2}"/>
              </a:ext>
            </a:extLst>
          </p:cNvPr>
          <p:cNvSpPr/>
          <p:nvPr/>
        </p:nvSpPr>
        <p:spPr>
          <a:xfrm>
            <a:off x="12059812" y="6173499"/>
            <a:ext cx="5770987" cy="738664"/>
          </a:xfrm>
          <a:prstGeom prst="rect">
            <a:avLst/>
          </a:prstGeom>
        </p:spPr>
        <p:txBody>
          <a:bodyPr wrap="square">
            <a:spAutoFit/>
          </a:bodyPr>
          <a:lstStyle/>
          <a:p>
            <a:r>
              <a:rPr lang="en-US" sz="1400" b="1" dirty="0">
                <a:solidFill>
                  <a:srgbClr val="343434"/>
                </a:solidFill>
                <a:latin typeface="+mj-lt"/>
              </a:rPr>
              <a:t>Figure 17. SEM (a) image, EDX elemental mapping analysis of Si (b), C (c), N (d), and O (e) elements, EDX spectrum (f), low (g) and high (h) resolution TEM images of the SP4 sample</a:t>
            </a:r>
          </a:p>
        </p:txBody>
      </p:sp>
      <p:pic>
        <p:nvPicPr>
          <p:cNvPr id="32" name="Picture 31">
            <a:extLst>
              <a:ext uri="{FF2B5EF4-FFF2-40B4-BE49-F238E27FC236}">
                <a16:creationId xmlns:a16="http://schemas.microsoft.com/office/drawing/2014/main" id="{D125E37D-FE1C-4F55-9250-F70798A8F33B}"/>
              </a:ext>
            </a:extLst>
          </p:cNvPr>
          <p:cNvPicPr/>
          <p:nvPr/>
        </p:nvPicPr>
        <p:blipFill>
          <a:blip r:embed="rId7" cstate="hqprint">
            <a:extLst>
              <a:ext uri="{28A0092B-C50C-407E-A947-70E740481C1C}">
                <a14:useLocalDpi xmlns:a14="http://schemas.microsoft.com/office/drawing/2010/main" val="0"/>
              </a:ext>
            </a:extLst>
          </a:blip>
          <a:stretch>
            <a:fillRect/>
          </a:stretch>
        </p:blipFill>
        <p:spPr>
          <a:xfrm>
            <a:off x="329369" y="5233286"/>
            <a:ext cx="3269663" cy="3868274"/>
          </a:xfrm>
          <a:prstGeom prst="rect">
            <a:avLst/>
          </a:prstGeom>
        </p:spPr>
      </p:pic>
      <p:sp>
        <p:nvSpPr>
          <p:cNvPr id="33" name="Rectangle 32">
            <a:extLst>
              <a:ext uri="{FF2B5EF4-FFF2-40B4-BE49-F238E27FC236}">
                <a16:creationId xmlns:a16="http://schemas.microsoft.com/office/drawing/2014/main" id="{AA3E3388-9EE3-4C7E-BDEA-7D980F54A923}"/>
              </a:ext>
            </a:extLst>
          </p:cNvPr>
          <p:cNvSpPr/>
          <p:nvPr/>
        </p:nvSpPr>
        <p:spPr>
          <a:xfrm>
            <a:off x="244424" y="9101560"/>
            <a:ext cx="3248257" cy="954107"/>
          </a:xfrm>
          <a:prstGeom prst="rect">
            <a:avLst/>
          </a:prstGeom>
        </p:spPr>
        <p:txBody>
          <a:bodyPr wrap="square">
            <a:spAutoFit/>
          </a:bodyPr>
          <a:lstStyle/>
          <a:p>
            <a:r>
              <a:rPr lang="en-US" sz="1400" b="1" dirty="0">
                <a:solidFill>
                  <a:srgbClr val="343434"/>
                </a:solidFill>
                <a:latin typeface="+mj-lt"/>
              </a:rPr>
              <a:t>Figure 18. SEM (a) image, EDX elemental mapping analysis of Si (b), C (c), N (d), and O (e) elements, and EDX spectrum (f) of the SP5 sample</a:t>
            </a:r>
          </a:p>
        </p:txBody>
      </p:sp>
      <p:pic>
        <p:nvPicPr>
          <p:cNvPr id="34" name="Picture 33">
            <a:extLst>
              <a:ext uri="{FF2B5EF4-FFF2-40B4-BE49-F238E27FC236}">
                <a16:creationId xmlns:a16="http://schemas.microsoft.com/office/drawing/2014/main" id="{2EC04909-AD93-4EBC-BE48-0E35707D726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719813" y="5240302"/>
            <a:ext cx="3926604" cy="3868273"/>
          </a:xfrm>
          <a:prstGeom prst="rect">
            <a:avLst/>
          </a:prstGeom>
        </p:spPr>
      </p:pic>
      <p:sp>
        <p:nvSpPr>
          <p:cNvPr id="35" name="Rectangle 34">
            <a:extLst>
              <a:ext uri="{FF2B5EF4-FFF2-40B4-BE49-F238E27FC236}">
                <a16:creationId xmlns:a16="http://schemas.microsoft.com/office/drawing/2014/main" id="{78EB5911-0907-4627-8C3A-F19233955727}"/>
              </a:ext>
            </a:extLst>
          </p:cNvPr>
          <p:cNvSpPr/>
          <p:nvPr/>
        </p:nvSpPr>
        <p:spPr>
          <a:xfrm>
            <a:off x="3679394" y="9108579"/>
            <a:ext cx="3967024" cy="954107"/>
          </a:xfrm>
          <a:prstGeom prst="rect">
            <a:avLst/>
          </a:prstGeom>
        </p:spPr>
        <p:txBody>
          <a:bodyPr wrap="square">
            <a:spAutoFit/>
          </a:bodyPr>
          <a:lstStyle/>
          <a:p>
            <a:r>
              <a:rPr lang="en-US" sz="1400" b="1" dirty="0">
                <a:solidFill>
                  <a:srgbClr val="343434"/>
                </a:solidFill>
                <a:latin typeface="+mj-lt"/>
              </a:rPr>
              <a:t>Figure 19. SEM image (a), EDX elemental mapping analysis of Si (b), C (c), N (d), O (e), and Ni (f) elements, EDX spectrum (g), low (h) and high (</a:t>
            </a:r>
            <a:r>
              <a:rPr lang="en-US" sz="1400" b="1" dirty="0" err="1">
                <a:solidFill>
                  <a:srgbClr val="343434"/>
                </a:solidFill>
                <a:latin typeface="+mj-lt"/>
              </a:rPr>
              <a:t>i</a:t>
            </a:r>
            <a:r>
              <a:rPr lang="en-US" sz="1400" b="1" dirty="0">
                <a:solidFill>
                  <a:srgbClr val="343434"/>
                </a:solidFill>
                <a:latin typeface="+mj-lt"/>
              </a:rPr>
              <a:t>) resolution TEM images of the SP6 sample</a:t>
            </a:r>
          </a:p>
        </p:txBody>
      </p:sp>
      <p:sp>
        <p:nvSpPr>
          <p:cNvPr id="37" name="Rectangle 36">
            <a:extLst>
              <a:ext uri="{FF2B5EF4-FFF2-40B4-BE49-F238E27FC236}">
                <a16:creationId xmlns:a16="http://schemas.microsoft.com/office/drawing/2014/main" id="{D015EDDF-439E-493A-AF45-0164CB504EB6}"/>
              </a:ext>
            </a:extLst>
          </p:cNvPr>
          <p:cNvSpPr/>
          <p:nvPr/>
        </p:nvSpPr>
        <p:spPr>
          <a:xfrm>
            <a:off x="7801901" y="9477911"/>
            <a:ext cx="10333698" cy="523220"/>
          </a:xfrm>
          <a:prstGeom prst="rect">
            <a:avLst/>
          </a:prstGeom>
        </p:spPr>
        <p:txBody>
          <a:bodyPr wrap="square">
            <a:spAutoFit/>
          </a:bodyPr>
          <a:lstStyle/>
          <a:p>
            <a:r>
              <a:rPr lang="en-US" sz="1400" b="1" dirty="0">
                <a:solidFill>
                  <a:srgbClr val="343434"/>
                </a:solidFill>
                <a:latin typeface="+mj-lt"/>
              </a:rPr>
              <a:t>Figure 20. SEM image (a), EDX elemental mapping analysis of Si (b), C (c), N (d), and O (e) elements, EDX spectrum (f), low (g) and high (h) resolution TEM images of the SP7 sample</a:t>
            </a:r>
          </a:p>
        </p:txBody>
      </p:sp>
      <p:grpSp>
        <p:nvGrpSpPr>
          <p:cNvPr id="4" name="Group 3">
            <a:extLst>
              <a:ext uri="{FF2B5EF4-FFF2-40B4-BE49-F238E27FC236}">
                <a16:creationId xmlns:a16="http://schemas.microsoft.com/office/drawing/2014/main" id="{902283A3-B8DA-4D19-9099-B7B0DCA02215}"/>
              </a:ext>
            </a:extLst>
          </p:cNvPr>
          <p:cNvGrpSpPr/>
          <p:nvPr/>
        </p:nvGrpSpPr>
        <p:grpSpPr>
          <a:xfrm>
            <a:off x="7888728" y="7073191"/>
            <a:ext cx="10246871" cy="2344489"/>
            <a:chOff x="7888728" y="7073191"/>
            <a:chExt cx="10246871" cy="2344489"/>
          </a:xfrm>
        </p:grpSpPr>
        <p:pic>
          <p:nvPicPr>
            <p:cNvPr id="36" name="Picture 35">
              <a:extLst>
                <a:ext uri="{FF2B5EF4-FFF2-40B4-BE49-F238E27FC236}">
                  <a16:creationId xmlns:a16="http://schemas.microsoft.com/office/drawing/2014/main" id="{B8426CB3-BF85-47F1-9743-61C77482088B}"/>
                </a:ext>
              </a:extLst>
            </p:cNvPr>
            <p:cNvPicPr/>
            <p:nvPr/>
          </p:nvPicPr>
          <p:blipFill rotWithShape="1">
            <a:blip r:embed="rId9" cstate="print">
              <a:extLst>
                <a:ext uri="{28A0092B-C50C-407E-A947-70E740481C1C}">
                  <a14:useLocalDpi xmlns:a14="http://schemas.microsoft.com/office/drawing/2010/main" val="0"/>
                </a:ext>
              </a:extLst>
            </a:blip>
            <a:srcRect b="63154"/>
            <a:stretch/>
          </p:blipFill>
          <p:spPr>
            <a:xfrm>
              <a:off x="7888728" y="7073191"/>
              <a:ext cx="6665472" cy="2344489"/>
            </a:xfrm>
            <a:prstGeom prst="rect">
              <a:avLst/>
            </a:prstGeom>
          </p:spPr>
        </p:pic>
        <p:pic>
          <p:nvPicPr>
            <p:cNvPr id="38" name="Picture 37">
              <a:extLst>
                <a:ext uri="{FF2B5EF4-FFF2-40B4-BE49-F238E27FC236}">
                  <a16:creationId xmlns:a16="http://schemas.microsoft.com/office/drawing/2014/main" id="{EEEEE133-3AD6-4459-BB6A-548FEB5084D1}"/>
                </a:ext>
              </a:extLst>
            </p:cNvPr>
            <p:cNvPicPr/>
            <p:nvPr/>
          </p:nvPicPr>
          <p:blipFill rotWithShape="1">
            <a:blip r:embed="rId9" cstate="print">
              <a:extLst>
                <a:ext uri="{28A0092B-C50C-407E-A947-70E740481C1C}">
                  <a14:useLocalDpi xmlns:a14="http://schemas.microsoft.com/office/drawing/2010/main" val="0"/>
                </a:ext>
              </a:extLst>
            </a:blip>
            <a:srcRect l="-268" t="37903" r="49335" b="-348"/>
            <a:stretch/>
          </p:blipFill>
          <p:spPr>
            <a:xfrm>
              <a:off x="14539021" y="7141858"/>
              <a:ext cx="1996598" cy="2275822"/>
            </a:xfrm>
            <a:prstGeom prst="rect">
              <a:avLst/>
            </a:prstGeom>
          </p:spPr>
        </p:pic>
        <p:pic>
          <p:nvPicPr>
            <p:cNvPr id="39" name="Picture 38">
              <a:extLst>
                <a:ext uri="{FF2B5EF4-FFF2-40B4-BE49-F238E27FC236}">
                  <a16:creationId xmlns:a16="http://schemas.microsoft.com/office/drawing/2014/main" id="{54E9BEAC-4BDB-4921-A99C-B3AB94FCE3C0}"/>
                </a:ext>
              </a:extLst>
            </p:cNvPr>
            <p:cNvPicPr/>
            <p:nvPr/>
          </p:nvPicPr>
          <p:blipFill rotWithShape="1">
            <a:blip r:embed="rId9" cstate="print">
              <a:extLst>
                <a:ext uri="{28A0092B-C50C-407E-A947-70E740481C1C}">
                  <a14:useLocalDpi xmlns:a14="http://schemas.microsoft.com/office/drawing/2010/main" val="0"/>
                </a:ext>
              </a:extLst>
            </a:blip>
            <a:srcRect l="49067" t="38628" b="-1073"/>
            <a:stretch/>
          </p:blipFill>
          <p:spPr>
            <a:xfrm>
              <a:off x="16139001" y="7141857"/>
              <a:ext cx="1996598" cy="2275822"/>
            </a:xfrm>
            <a:prstGeom prst="rect">
              <a:avLst/>
            </a:prstGeom>
          </p:spPr>
        </p:pic>
      </p:grpSp>
    </p:spTree>
    <p:extLst>
      <p:ext uri="{BB962C8B-B14F-4D97-AF65-F5344CB8AC3E}">
        <p14:creationId xmlns:p14="http://schemas.microsoft.com/office/powerpoint/2010/main" val="3500246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3" name="Freeform 3"/>
          <p:cNvSpPr/>
          <p:nvPr/>
        </p:nvSpPr>
        <p:spPr>
          <a:xfrm>
            <a:off x="12068557" y="-4377388"/>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8" y="-5203419"/>
            <a:ext cx="643045" cy="11380588"/>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0" y="19448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sp>
        <p:nvSpPr>
          <p:cNvPr id="30" name="Rectangle 29">
            <a:extLst>
              <a:ext uri="{FF2B5EF4-FFF2-40B4-BE49-F238E27FC236}">
                <a16:creationId xmlns:a16="http://schemas.microsoft.com/office/drawing/2014/main" id="{5A19DCB8-EFBF-4BAA-92B9-7EA1EFB9B83E}"/>
              </a:ext>
            </a:extLst>
          </p:cNvPr>
          <p:cNvSpPr/>
          <p:nvPr/>
        </p:nvSpPr>
        <p:spPr>
          <a:xfrm>
            <a:off x="329369" y="869320"/>
            <a:ext cx="15444032" cy="830997"/>
          </a:xfrm>
          <a:prstGeom prst="rect">
            <a:avLst/>
          </a:prstGeom>
          <a:solidFill>
            <a:schemeClr val="accent2">
              <a:lumMod val="20000"/>
              <a:lumOff val="80000"/>
            </a:schemeClr>
          </a:solidFill>
        </p:spPr>
        <p:txBody>
          <a:bodyPr wrap="square">
            <a:spAutoFit/>
          </a:bodyPr>
          <a:lstStyle/>
          <a:p>
            <a:r>
              <a:rPr lang="en-US" sz="2400" b="1" dirty="0">
                <a:solidFill>
                  <a:srgbClr val="343434"/>
                </a:solidFill>
                <a:latin typeface="+mj-lt"/>
              </a:rPr>
              <a:t>The influence of the growth parameters on RF-sputtered CNTs and their temperature-selective application in gas sensors </a:t>
            </a:r>
            <a:r>
              <a:rPr lang="en-US" sz="2400" b="1" dirty="0">
                <a:solidFill>
                  <a:srgbClr val="E23223"/>
                </a:solidFill>
                <a:latin typeface="+mj-lt"/>
              </a:rPr>
              <a:t>(HPV and PGV sensing results)</a:t>
            </a:r>
          </a:p>
        </p:txBody>
      </p:sp>
      <p:pic>
        <p:nvPicPr>
          <p:cNvPr id="24" name="Picture 23">
            <a:extLst>
              <a:ext uri="{FF2B5EF4-FFF2-40B4-BE49-F238E27FC236}">
                <a16:creationId xmlns:a16="http://schemas.microsoft.com/office/drawing/2014/main" id="{CB5F95BB-38A2-4971-9E79-F0D639AFDE2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29369" y="1794980"/>
            <a:ext cx="5334157" cy="4081774"/>
          </a:xfrm>
          <a:prstGeom prst="rect">
            <a:avLst/>
          </a:prstGeom>
        </p:spPr>
      </p:pic>
      <p:sp>
        <p:nvSpPr>
          <p:cNvPr id="25" name="Rectangle 24">
            <a:extLst>
              <a:ext uri="{FF2B5EF4-FFF2-40B4-BE49-F238E27FC236}">
                <a16:creationId xmlns:a16="http://schemas.microsoft.com/office/drawing/2014/main" id="{1A79E7F0-BCDE-4F4A-AE9A-218E1D4C8F10}"/>
              </a:ext>
            </a:extLst>
          </p:cNvPr>
          <p:cNvSpPr/>
          <p:nvPr/>
        </p:nvSpPr>
        <p:spPr>
          <a:xfrm>
            <a:off x="643553" y="5876754"/>
            <a:ext cx="4724400" cy="1323439"/>
          </a:xfrm>
          <a:prstGeom prst="rect">
            <a:avLst/>
          </a:prstGeom>
        </p:spPr>
        <p:txBody>
          <a:bodyPr wrap="square">
            <a:spAutoFit/>
          </a:bodyPr>
          <a:lstStyle/>
          <a:p>
            <a:pPr algn="ctr"/>
            <a:r>
              <a:rPr lang="en-US" sz="1600" b="1" dirty="0">
                <a:solidFill>
                  <a:srgbClr val="343434"/>
                </a:solidFill>
                <a:latin typeface="+mj-lt"/>
              </a:rPr>
              <a:t>Figure </a:t>
            </a:r>
            <a:r>
              <a:rPr lang="hy-AM" sz="1600" b="1" dirty="0">
                <a:solidFill>
                  <a:srgbClr val="343434"/>
                </a:solidFill>
                <a:latin typeface="+mj-lt"/>
              </a:rPr>
              <a:t>21․ </a:t>
            </a:r>
            <a:r>
              <a:rPr lang="en-US" sz="1600" b="1" dirty="0">
                <a:solidFill>
                  <a:srgbClr val="343434"/>
                </a:solidFill>
                <a:latin typeface="+mj-lt"/>
              </a:rPr>
              <a:t>The real-time response curves of the sensor at different operating temperatures with UV irradiation at 60 ppm PGV and PGV response vs. concentration at 150 °C</a:t>
            </a:r>
          </a:p>
          <a:p>
            <a:pPr algn="ctr"/>
            <a:endParaRPr lang="en-US" sz="1600" b="1" dirty="0">
              <a:solidFill>
                <a:srgbClr val="343434"/>
              </a:solidFill>
              <a:latin typeface="+mj-lt"/>
            </a:endParaRPr>
          </a:p>
        </p:txBody>
      </p:sp>
      <p:pic>
        <p:nvPicPr>
          <p:cNvPr id="42" name="Picture 41">
            <a:extLst>
              <a:ext uri="{FF2B5EF4-FFF2-40B4-BE49-F238E27FC236}">
                <a16:creationId xmlns:a16="http://schemas.microsoft.com/office/drawing/2014/main" id="{898E8915-0497-47EA-9764-2A1FAA14D9FC}"/>
              </a:ext>
            </a:extLst>
          </p:cNvPr>
          <p:cNvPicPr/>
          <p:nvPr/>
        </p:nvPicPr>
        <p:blipFill>
          <a:blip r:embed="rId5" cstate="hqprint">
            <a:extLst>
              <a:ext uri="{28A0092B-C50C-407E-A947-70E740481C1C}">
                <a14:useLocalDpi xmlns:a14="http://schemas.microsoft.com/office/drawing/2010/main" val="0"/>
              </a:ext>
            </a:extLst>
          </a:blip>
          <a:stretch>
            <a:fillRect/>
          </a:stretch>
        </p:blipFill>
        <p:spPr bwMode="auto">
          <a:xfrm>
            <a:off x="5841655" y="2443023"/>
            <a:ext cx="6081038" cy="4502773"/>
          </a:xfrm>
          <a:prstGeom prst="rect">
            <a:avLst/>
          </a:prstGeom>
          <a:noFill/>
          <a:ln>
            <a:noFill/>
          </a:ln>
        </p:spPr>
      </p:pic>
      <p:sp>
        <p:nvSpPr>
          <p:cNvPr id="43" name="Rectangle 42">
            <a:extLst>
              <a:ext uri="{FF2B5EF4-FFF2-40B4-BE49-F238E27FC236}">
                <a16:creationId xmlns:a16="http://schemas.microsoft.com/office/drawing/2014/main" id="{4B70B9E3-CD37-4EA1-ACF2-D8FAA446B3BC}"/>
              </a:ext>
            </a:extLst>
          </p:cNvPr>
          <p:cNvSpPr/>
          <p:nvPr/>
        </p:nvSpPr>
        <p:spPr>
          <a:xfrm>
            <a:off x="6067243" y="6972300"/>
            <a:ext cx="5855450" cy="1323439"/>
          </a:xfrm>
          <a:prstGeom prst="rect">
            <a:avLst/>
          </a:prstGeom>
        </p:spPr>
        <p:txBody>
          <a:bodyPr wrap="square">
            <a:spAutoFit/>
          </a:bodyPr>
          <a:lstStyle/>
          <a:p>
            <a:pPr algn="ctr"/>
            <a:r>
              <a:rPr lang="en-US" sz="1600" b="1" dirty="0">
                <a:solidFill>
                  <a:srgbClr val="343434"/>
                </a:solidFill>
                <a:latin typeface="+mj-lt"/>
              </a:rPr>
              <a:t>Figure </a:t>
            </a:r>
            <a:r>
              <a:rPr lang="hy-AM" sz="1600" b="1" dirty="0">
                <a:solidFill>
                  <a:srgbClr val="343434"/>
                </a:solidFill>
                <a:latin typeface="+mj-lt"/>
              </a:rPr>
              <a:t>23</a:t>
            </a:r>
            <a:r>
              <a:rPr lang="en-US" sz="1600" b="1" dirty="0">
                <a:solidFill>
                  <a:srgbClr val="343434"/>
                </a:solidFill>
                <a:latin typeface="+mj-lt"/>
              </a:rPr>
              <a:t>. Dependence of the HPV response on the operating temperature in the range of 25–150 °C at 6 ppm HPV concentration (a), selectivity of the sensor for HPV at 50 °C (b), HPV responses toward different concentrations at 50 °C (c), dependence of the sensor’s response on HPV vapor concentration at 50 °C (d)</a:t>
            </a:r>
          </a:p>
        </p:txBody>
      </p:sp>
      <p:pic>
        <p:nvPicPr>
          <p:cNvPr id="44" name="Picture 43">
            <a:extLst>
              <a:ext uri="{FF2B5EF4-FFF2-40B4-BE49-F238E27FC236}">
                <a16:creationId xmlns:a16="http://schemas.microsoft.com/office/drawing/2014/main" id="{E8553AB6-1F26-4A58-B3F6-87A7676A3DED}"/>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11947274" y="2519579"/>
            <a:ext cx="6296874" cy="4426663"/>
          </a:xfrm>
          <a:prstGeom prst="rect">
            <a:avLst/>
          </a:prstGeom>
          <a:noFill/>
          <a:ln>
            <a:noFill/>
          </a:ln>
        </p:spPr>
      </p:pic>
      <p:sp>
        <p:nvSpPr>
          <p:cNvPr id="45" name="Rectangle 44">
            <a:extLst>
              <a:ext uri="{FF2B5EF4-FFF2-40B4-BE49-F238E27FC236}">
                <a16:creationId xmlns:a16="http://schemas.microsoft.com/office/drawing/2014/main" id="{B4B23584-5EA9-4672-BC62-2486369E4176}"/>
              </a:ext>
            </a:extLst>
          </p:cNvPr>
          <p:cNvSpPr/>
          <p:nvPr/>
        </p:nvSpPr>
        <p:spPr>
          <a:xfrm>
            <a:off x="12413279" y="6945796"/>
            <a:ext cx="5855449" cy="1323439"/>
          </a:xfrm>
          <a:prstGeom prst="rect">
            <a:avLst/>
          </a:prstGeom>
        </p:spPr>
        <p:txBody>
          <a:bodyPr wrap="square">
            <a:spAutoFit/>
          </a:bodyPr>
          <a:lstStyle/>
          <a:p>
            <a:pPr algn="ctr"/>
            <a:r>
              <a:rPr lang="en-US" sz="1600" b="1" dirty="0">
                <a:solidFill>
                  <a:srgbClr val="343434"/>
                </a:solidFill>
                <a:latin typeface="+mj-lt"/>
              </a:rPr>
              <a:t>Figure </a:t>
            </a:r>
            <a:r>
              <a:rPr lang="hy-AM" sz="1600" b="1" dirty="0">
                <a:solidFill>
                  <a:srgbClr val="343434"/>
                </a:solidFill>
                <a:latin typeface="+mj-lt"/>
              </a:rPr>
              <a:t>24</a:t>
            </a:r>
            <a:r>
              <a:rPr lang="en-US" sz="1600" b="1" dirty="0">
                <a:solidFill>
                  <a:srgbClr val="343434"/>
                </a:solidFill>
                <a:latin typeface="+mj-lt"/>
              </a:rPr>
              <a:t>. Change in the dynamic response of the sensor reflecting the response and recovery times at 0.5 ppm of HPV (a), repeatability tests of the sensor to 0.5 ppm HPV at 50 °C (b), long-term stability of the sensor (c), stability of the response to multiple bending of the flexible sensor for 0.5 ppm HPV (d)</a:t>
            </a:r>
          </a:p>
        </p:txBody>
      </p:sp>
    </p:spTree>
    <p:extLst>
      <p:ext uri="{BB962C8B-B14F-4D97-AF65-F5344CB8AC3E}">
        <p14:creationId xmlns:p14="http://schemas.microsoft.com/office/powerpoint/2010/main" val="240631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068558" y="-437738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1"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9" y="-5203419"/>
            <a:ext cx="643046" cy="11380589"/>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1" y="194488"/>
            <a:ext cx="8736559" cy="584775"/>
          </a:xfrm>
          <a:prstGeom prst="rect">
            <a:avLst/>
          </a:prstGeom>
        </p:spPr>
        <p:txBody>
          <a:bodyPr wrap="none">
            <a:spAutoFit/>
          </a:bodyPr>
          <a:lstStyle/>
          <a:p>
            <a:pPr defTabSz="1371600"/>
            <a:r>
              <a:rPr lang="en-US" sz="3200" b="1" dirty="0">
                <a:solidFill>
                  <a:srgbClr val="343434"/>
                </a:solidFill>
                <a:latin typeface="Calibri" panose="020F0502020204030204"/>
              </a:rPr>
              <a:t>Center of Materials Science and Nanotechnologies</a:t>
            </a:r>
          </a:p>
        </p:txBody>
      </p:sp>
      <p:sp>
        <p:nvSpPr>
          <p:cNvPr id="20" name="Rectangle 19">
            <a:extLst>
              <a:ext uri="{FF2B5EF4-FFF2-40B4-BE49-F238E27FC236}">
                <a16:creationId xmlns:a16="http://schemas.microsoft.com/office/drawing/2014/main" id="{3155226C-1EEF-4FC7-BD0E-9EBAAF8CA292}"/>
              </a:ext>
            </a:extLst>
          </p:cNvPr>
          <p:cNvSpPr/>
          <p:nvPr/>
        </p:nvSpPr>
        <p:spPr>
          <a:xfrm>
            <a:off x="701049" y="6238988"/>
            <a:ext cx="4764441"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Schematic representation and b) actual photographs of the CO</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 sensor</a:t>
            </a:r>
          </a:p>
        </p:txBody>
      </p:sp>
      <p:sp>
        <p:nvSpPr>
          <p:cNvPr id="30" name="Rectangle 29">
            <a:extLst>
              <a:ext uri="{FF2B5EF4-FFF2-40B4-BE49-F238E27FC236}">
                <a16:creationId xmlns:a16="http://schemas.microsoft.com/office/drawing/2014/main" id="{5A19DCB8-EFBF-4BAA-92B9-7EA1EFB9B83E}"/>
              </a:ext>
            </a:extLst>
          </p:cNvPr>
          <p:cNvSpPr/>
          <p:nvPr/>
        </p:nvSpPr>
        <p:spPr>
          <a:xfrm>
            <a:off x="329370" y="869321"/>
            <a:ext cx="16935822" cy="830997"/>
          </a:xfrm>
          <a:prstGeom prst="rect">
            <a:avLst/>
          </a:prstGeom>
          <a:solidFill>
            <a:schemeClr val="accent2">
              <a:lumMod val="20000"/>
              <a:lumOff val="80000"/>
            </a:schemeClr>
          </a:solidFill>
        </p:spPr>
        <p:txBody>
          <a:bodyPr wrap="square">
            <a:spAutoFit/>
          </a:bodyPr>
          <a:lstStyle/>
          <a:p>
            <a:pPr defTabSz="1371600"/>
            <a:r>
              <a:rPr lang="en-US" sz="2400" b="1" dirty="0">
                <a:solidFill>
                  <a:srgbClr val="343434"/>
                </a:solidFill>
                <a:latin typeface="Calibri Light" panose="020F0302020204030204"/>
              </a:rPr>
              <a:t>Fabrication and Characterization of MWCNTs Decorated </a:t>
            </a:r>
            <a:r>
              <a:rPr lang="en-US" sz="2400" b="1" dirty="0" err="1">
                <a:solidFill>
                  <a:srgbClr val="343434"/>
                </a:solidFill>
                <a:latin typeface="Calibri Light" panose="020F0302020204030204"/>
              </a:rPr>
              <a:t>ZnO</a:t>
            </a:r>
            <a:r>
              <a:rPr lang="en-US" sz="2400" b="1" dirty="0">
                <a:solidFill>
                  <a:srgbClr val="343434"/>
                </a:solidFill>
                <a:latin typeface="Calibri Light" panose="020F0302020204030204"/>
              </a:rPr>
              <a:t> Nanograins Based Sensor for Enhanced Performance Toward CO</a:t>
            </a:r>
            <a:r>
              <a:rPr lang="en-US" b="1" dirty="0">
                <a:solidFill>
                  <a:srgbClr val="343434"/>
                </a:solidFill>
                <a:latin typeface="Calibri Light" panose="020F0302020204030204"/>
              </a:rPr>
              <a:t>2</a:t>
            </a:r>
            <a:r>
              <a:rPr lang="en-US" sz="2400" b="1" dirty="0">
                <a:solidFill>
                  <a:srgbClr val="343434"/>
                </a:solidFill>
                <a:latin typeface="Calibri Light" panose="020F0302020204030204"/>
              </a:rPr>
              <a:t> Gas </a:t>
            </a:r>
            <a:r>
              <a:rPr lang="en-US" sz="2400" b="1" dirty="0">
                <a:solidFill>
                  <a:srgbClr val="E23223"/>
                </a:solidFill>
                <a:latin typeface="Calibri Light" panose="020F0302020204030204"/>
              </a:rPr>
              <a:t>(Fabrication and characterization)</a:t>
            </a:r>
          </a:p>
        </p:txBody>
      </p:sp>
      <p:pic>
        <p:nvPicPr>
          <p:cNvPr id="6" name="Picture 5">
            <a:extLst>
              <a:ext uri="{FF2B5EF4-FFF2-40B4-BE49-F238E27FC236}">
                <a16:creationId xmlns:a16="http://schemas.microsoft.com/office/drawing/2014/main" id="{68593D2F-357A-4C6A-8BFD-7454D63C4B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152" y="1857512"/>
            <a:ext cx="5625432" cy="4456721"/>
          </a:xfrm>
          <a:prstGeom prst="rect">
            <a:avLst/>
          </a:prstGeom>
        </p:spPr>
      </p:pic>
      <p:sp>
        <p:nvSpPr>
          <p:cNvPr id="40" name="Rectangle 39">
            <a:extLst>
              <a:ext uri="{FF2B5EF4-FFF2-40B4-BE49-F238E27FC236}">
                <a16:creationId xmlns:a16="http://schemas.microsoft.com/office/drawing/2014/main" id="{BC47EE89-FC53-4351-AEB5-571D11C38C85}"/>
              </a:ext>
            </a:extLst>
          </p:cNvPr>
          <p:cNvSpPr/>
          <p:nvPr/>
        </p:nvSpPr>
        <p:spPr>
          <a:xfrm>
            <a:off x="14291369" y="5440229"/>
            <a:ext cx="3596928"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FTIR spectrum of the MWCNTs/</a:t>
            </a:r>
            <a:r>
              <a:rPr lang="en-US" sz="1400" b="1" dirty="0" err="1">
                <a:solidFill>
                  <a:srgbClr val="343434"/>
                </a:solidFill>
                <a:latin typeface="Calibri Light" panose="020F0302020204030204"/>
              </a:rPr>
              <a:t>ZnO</a:t>
            </a:r>
            <a:r>
              <a:rPr lang="en-US" sz="1400" b="1" dirty="0">
                <a:solidFill>
                  <a:srgbClr val="343434"/>
                </a:solidFill>
                <a:latin typeface="Calibri Light" panose="020F0302020204030204"/>
              </a:rPr>
              <a:t> and </a:t>
            </a:r>
            <a:r>
              <a:rPr lang="en-US" sz="1400" b="1" dirty="0" err="1">
                <a:solidFill>
                  <a:srgbClr val="343434"/>
                </a:solidFill>
                <a:latin typeface="Calibri Light" panose="020F0302020204030204"/>
              </a:rPr>
              <a:t>ZnO</a:t>
            </a:r>
            <a:r>
              <a:rPr lang="en-US" sz="1400" b="1" dirty="0">
                <a:solidFill>
                  <a:srgbClr val="343434"/>
                </a:solidFill>
                <a:latin typeface="Calibri Light" panose="020F0302020204030204"/>
              </a:rPr>
              <a:t> materials</a:t>
            </a:r>
          </a:p>
        </p:txBody>
      </p:sp>
      <p:sp>
        <p:nvSpPr>
          <p:cNvPr id="42" name="Rectangle 41">
            <a:extLst>
              <a:ext uri="{FF2B5EF4-FFF2-40B4-BE49-F238E27FC236}">
                <a16:creationId xmlns:a16="http://schemas.microsoft.com/office/drawing/2014/main" id="{747E287F-1251-424C-AD79-852DAC7EB549}"/>
              </a:ext>
            </a:extLst>
          </p:cNvPr>
          <p:cNvSpPr/>
          <p:nvPr/>
        </p:nvSpPr>
        <p:spPr>
          <a:xfrm>
            <a:off x="5711192" y="5931137"/>
            <a:ext cx="4217435" cy="307777"/>
          </a:xfrm>
          <a:prstGeom prst="rect">
            <a:avLst/>
          </a:prstGeom>
        </p:spPr>
        <p:txBody>
          <a:bodyPr wrap="square">
            <a:spAutoFit/>
          </a:bodyPr>
          <a:lstStyle/>
          <a:p>
            <a:pPr algn="ctr"/>
            <a:r>
              <a:rPr lang="en-US" sz="1400" b="1" dirty="0">
                <a:solidFill>
                  <a:srgbClr val="343434"/>
                </a:solidFill>
              </a:rPr>
              <a:t>Block representation of the CO</a:t>
            </a:r>
            <a:r>
              <a:rPr lang="en-US" sz="1100" b="1" dirty="0">
                <a:solidFill>
                  <a:srgbClr val="343434"/>
                </a:solidFill>
              </a:rPr>
              <a:t>2</a:t>
            </a:r>
            <a:r>
              <a:rPr lang="en-US" sz="1400" b="1" dirty="0">
                <a:solidFill>
                  <a:srgbClr val="343434"/>
                </a:solidFill>
              </a:rPr>
              <a:t> sensor fabrication</a:t>
            </a:r>
          </a:p>
        </p:txBody>
      </p:sp>
      <p:pic>
        <p:nvPicPr>
          <p:cNvPr id="15" name="Picture 14">
            <a:extLst>
              <a:ext uri="{FF2B5EF4-FFF2-40B4-BE49-F238E27FC236}">
                <a16:creationId xmlns:a16="http://schemas.microsoft.com/office/drawing/2014/main" id="{BA8873E5-338D-40C6-A08D-15FCAE2AE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4347" y="1886186"/>
            <a:ext cx="4011128" cy="3987708"/>
          </a:xfrm>
          <a:prstGeom prst="rect">
            <a:avLst/>
          </a:prstGeom>
        </p:spPr>
      </p:pic>
      <p:sp>
        <p:nvSpPr>
          <p:cNvPr id="43" name="Rectangle 42">
            <a:extLst>
              <a:ext uri="{FF2B5EF4-FFF2-40B4-BE49-F238E27FC236}">
                <a16:creationId xmlns:a16="http://schemas.microsoft.com/office/drawing/2014/main" id="{5EE32408-DD97-48DB-BF61-B220C560997A}"/>
              </a:ext>
            </a:extLst>
          </p:cNvPr>
          <p:cNvSpPr/>
          <p:nvPr/>
        </p:nvSpPr>
        <p:spPr>
          <a:xfrm>
            <a:off x="10126326" y="5913568"/>
            <a:ext cx="3737946"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Low </a:t>
            </a:r>
            <a:r>
              <a:rPr lang="en-US" sz="1400" b="1" dirty="0" err="1">
                <a:solidFill>
                  <a:srgbClr val="343434"/>
                </a:solidFill>
                <a:latin typeface="Calibri Light" panose="020F0302020204030204"/>
              </a:rPr>
              <a:t>a,b</a:t>
            </a:r>
            <a:r>
              <a:rPr lang="en-US" sz="1400" b="1" dirty="0">
                <a:solidFill>
                  <a:srgbClr val="343434"/>
                </a:solidFill>
                <a:latin typeface="Calibri Light" panose="020F0302020204030204"/>
              </a:rPr>
              <a:t>) and high c) resolution TEM images and d) SAED pattern for the </a:t>
            </a:r>
            <a:r>
              <a:rPr lang="en-US" sz="1400" b="1" dirty="0" err="1">
                <a:solidFill>
                  <a:srgbClr val="343434"/>
                </a:solidFill>
                <a:latin typeface="Calibri Light" panose="020F0302020204030204"/>
              </a:rPr>
              <a:t>ZnO</a:t>
            </a:r>
            <a:r>
              <a:rPr lang="en-US" sz="1400" b="1" dirty="0">
                <a:solidFill>
                  <a:srgbClr val="343434"/>
                </a:solidFill>
                <a:latin typeface="Calibri Light" panose="020F0302020204030204"/>
              </a:rPr>
              <a:t> material</a:t>
            </a:r>
          </a:p>
        </p:txBody>
      </p:sp>
      <p:pic>
        <p:nvPicPr>
          <p:cNvPr id="17" name="Picture 16">
            <a:extLst>
              <a:ext uri="{FF2B5EF4-FFF2-40B4-BE49-F238E27FC236}">
                <a16:creationId xmlns:a16="http://schemas.microsoft.com/office/drawing/2014/main" id="{88A28681-709E-492C-B28C-8EC5B3B3A9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6875" y="1943733"/>
            <a:ext cx="3916848" cy="3916848"/>
          </a:xfrm>
          <a:prstGeom prst="rect">
            <a:avLst/>
          </a:prstGeom>
        </p:spPr>
      </p:pic>
      <p:sp>
        <p:nvSpPr>
          <p:cNvPr id="44" name="Rectangle 43">
            <a:extLst>
              <a:ext uri="{FF2B5EF4-FFF2-40B4-BE49-F238E27FC236}">
                <a16:creationId xmlns:a16="http://schemas.microsoft.com/office/drawing/2014/main" id="{31920774-068F-4501-AB28-F2FC154F8E48}"/>
              </a:ext>
            </a:extLst>
          </p:cNvPr>
          <p:cNvSpPr/>
          <p:nvPr/>
        </p:nvSpPr>
        <p:spPr>
          <a:xfrm>
            <a:off x="874434" y="9642248"/>
            <a:ext cx="4012827"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SEM images of the MWCNT/</a:t>
            </a:r>
            <a:r>
              <a:rPr lang="en-US" sz="1400" b="1" dirty="0" err="1">
                <a:solidFill>
                  <a:srgbClr val="343434"/>
                </a:solidFill>
                <a:latin typeface="Calibri Light" panose="020F0302020204030204"/>
              </a:rPr>
              <a:t>ZnO</a:t>
            </a:r>
            <a:r>
              <a:rPr lang="en-US" sz="1400" b="1" dirty="0">
                <a:solidFill>
                  <a:srgbClr val="343434"/>
                </a:solidFill>
                <a:latin typeface="Calibri Light" panose="020F0302020204030204"/>
              </a:rPr>
              <a:t> material with the scalebar of 2 µm a) and 1 µm b)</a:t>
            </a:r>
          </a:p>
        </p:txBody>
      </p:sp>
      <p:pic>
        <p:nvPicPr>
          <p:cNvPr id="21" name="Picture 20">
            <a:extLst>
              <a:ext uri="{FF2B5EF4-FFF2-40B4-BE49-F238E27FC236}">
                <a16:creationId xmlns:a16="http://schemas.microsoft.com/office/drawing/2014/main" id="{631C8E22-A092-4794-B5FC-709FF60883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911" y="6885076"/>
            <a:ext cx="5325579" cy="2658440"/>
          </a:xfrm>
          <a:prstGeom prst="rect">
            <a:avLst/>
          </a:prstGeom>
        </p:spPr>
      </p:pic>
      <p:pic>
        <p:nvPicPr>
          <p:cNvPr id="24" name="Picture 23">
            <a:extLst>
              <a:ext uri="{FF2B5EF4-FFF2-40B4-BE49-F238E27FC236}">
                <a16:creationId xmlns:a16="http://schemas.microsoft.com/office/drawing/2014/main" id="{6DE3601A-AC24-4654-9842-7410E48E5A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0398" y="6602855"/>
            <a:ext cx="3434630" cy="3093186"/>
          </a:xfrm>
          <a:prstGeom prst="rect">
            <a:avLst/>
          </a:prstGeom>
        </p:spPr>
      </p:pic>
      <p:sp>
        <p:nvSpPr>
          <p:cNvPr id="45" name="Rectangle 44">
            <a:extLst>
              <a:ext uri="{FF2B5EF4-FFF2-40B4-BE49-F238E27FC236}">
                <a16:creationId xmlns:a16="http://schemas.microsoft.com/office/drawing/2014/main" id="{BF4378FD-98DB-4E17-AA2E-A1BC3C0375BA}"/>
              </a:ext>
            </a:extLst>
          </p:cNvPr>
          <p:cNvSpPr/>
          <p:nvPr/>
        </p:nvSpPr>
        <p:spPr>
          <a:xfrm>
            <a:off x="5358308" y="9717806"/>
            <a:ext cx="4012827" cy="307777"/>
          </a:xfrm>
          <a:prstGeom prst="rect">
            <a:avLst/>
          </a:prstGeom>
        </p:spPr>
        <p:txBody>
          <a:bodyPr wrap="square">
            <a:spAutoFit/>
          </a:bodyPr>
          <a:lstStyle/>
          <a:p>
            <a:pPr algn="ctr" defTabSz="1371600"/>
            <a:r>
              <a:rPr lang="en-US" sz="1400" b="1" dirty="0">
                <a:solidFill>
                  <a:srgbClr val="343434"/>
                </a:solidFill>
                <a:latin typeface="Calibri Light" panose="020F0302020204030204"/>
              </a:rPr>
              <a:t>EDX spectrum of the MWCNTs/</a:t>
            </a:r>
            <a:r>
              <a:rPr lang="en-US" sz="1400" b="1" dirty="0" err="1">
                <a:solidFill>
                  <a:srgbClr val="343434"/>
                </a:solidFill>
                <a:latin typeface="Calibri Light" panose="020F0302020204030204"/>
              </a:rPr>
              <a:t>ZnO</a:t>
            </a:r>
            <a:r>
              <a:rPr lang="en-US" sz="1400" b="1" dirty="0">
                <a:solidFill>
                  <a:srgbClr val="343434"/>
                </a:solidFill>
                <a:latin typeface="Calibri Light" panose="020F0302020204030204"/>
              </a:rPr>
              <a:t> material</a:t>
            </a:r>
          </a:p>
        </p:txBody>
      </p:sp>
      <p:pic>
        <p:nvPicPr>
          <p:cNvPr id="26" name="Picture 25">
            <a:extLst>
              <a:ext uri="{FF2B5EF4-FFF2-40B4-BE49-F238E27FC236}">
                <a16:creationId xmlns:a16="http://schemas.microsoft.com/office/drawing/2014/main" id="{EE06B0CA-352C-4D72-8C08-B089489DE8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1006" y="6535748"/>
            <a:ext cx="4330653" cy="2874207"/>
          </a:xfrm>
          <a:prstGeom prst="rect">
            <a:avLst/>
          </a:prstGeom>
        </p:spPr>
      </p:pic>
      <p:sp>
        <p:nvSpPr>
          <p:cNvPr id="46" name="Rectangle 45">
            <a:extLst>
              <a:ext uri="{FF2B5EF4-FFF2-40B4-BE49-F238E27FC236}">
                <a16:creationId xmlns:a16="http://schemas.microsoft.com/office/drawing/2014/main" id="{AC7B9A45-9181-48DC-916A-6C3922086AE1}"/>
              </a:ext>
            </a:extLst>
          </p:cNvPr>
          <p:cNvSpPr/>
          <p:nvPr/>
        </p:nvSpPr>
        <p:spPr>
          <a:xfrm>
            <a:off x="9289934" y="9461567"/>
            <a:ext cx="4217435" cy="738664"/>
          </a:xfrm>
          <a:prstGeom prst="rect">
            <a:avLst/>
          </a:prstGeom>
        </p:spPr>
        <p:txBody>
          <a:bodyPr wrap="square">
            <a:spAutoFit/>
          </a:bodyPr>
          <a:lstStyle/>
          <a:p>
            <a:pPr algn="ctr" defTabSz="1371600"/>
            <a:r>
              <a:rPr lang="en-US" sz="1400" b="1" dirty="0">
                <a:solidFill>
                  <a:srgbClr val="343434"/>
                </a:solidFill>
                <a:latin typeface="Calibri Light" panose="020F0302020204030204"/>
              </a:rPr>
              <a:t>TEM images (a – bright field, b – dark field) and EDX elemental mapping analysis of Si c), Zn d), O e) and C f) elements</a:t>
            </a:r>
          </a:p>
        </p:txBody>
      </p:sp>
      <p:pic>
        <p:nvPicPr>
          <p:cNvPr id="48" name="Picture 47">
            <a:extLst>
              <a:ext uri="{FF2B5EF4-FFF2-40B4-BE49-F238E27FC236}">
                <a16:creationId xmlns:a16="http://schemas.microsoft.com/office/drawing/2014/main" id="{47C664D5-E882-4F7D-8156-3B33B1F5C0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29555" y="2000831"/>
            <a:ext cx="4120295" cy="3516723"/>
          </a:xfrm>
          <a:prstGeom prst="rect">
            <a:avLst/>
          </a:prstGeom>
        </p:spPr>
      </p:pic>
      <p:pic>
        <p:nvPicPr>
          <p:cNvPr id="50" name="Picture 49">
            <a:extLst>
              <a:ext uri="{FF2B5EF4-FFF2-40B4-BE49-F238E27FC236}">
                <a16:creationId xmlns:a16="http://schemas.microsoft.com/office/drawing/2014/main" id="{A088F6FA-0C11-4853-88AC-C5AD1AA23C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17638" y="6158263"/>
            <a:ext cx="4192625" cy="3208349"/>
          </a:xfrm>
          <a:prstGeom prst="rect">
            <a:avLst/>
          </a:prstGeom>
        </p:spPr>
      </p:pic>
      <p:sp>
        <p:nvSpPr>
          <p:cNvPr id="51" name="Rectangle 50">
            <a:extLst>
              <a:ext uri="{FF2B5EF4-FFF2-40B4-BE49-F238E27FC236}">
                <a16:creationId xmlns:a16="http://schemas.microsoft.com/office/drawing/2014/main" id="{9DD23CB6-8C46-4C51-B5FE-C0BBEBE033F3}"/>
              </a:ext>
            </a:extLst>
          </p:cNvPr>
          <p:cNvSpPr/>
          <p:nvPr/>
        </p:nvSpPr>
        <p:spPr>
          <a:xfrm>
            <a:off x="13930655" y="9366611"/>
            <a:ext cx="4217435" cy="738664"/>
          </a:xfrm>
          <a:prstGeom prst="rect">
            <a:avLst/>
          </a:prstGeom>
        </p:spPr>
        <p:txBody>
          <a:bodyPr wrap="square">
            <a:spAutoFit/>
          </a:bodyPr>
          <a:lstStyle/>
          <a:p>
            <a:pPr algn="ctr" defTabSz="1371600"/>
            <a:r>
              <a:rPr lang="en-US" sz="1400" b="1" dirty="0">
                <a:solidFill>
                  <a:srgbClr val="343434"/>
                </a:solidFill>
                <a:latin typeface="Calibri Light" panose="020F0302020204030204"/>
              </a:rPr>
              <a:t>XPS survey spectrum a), high-resolution XPS spectrum of Zn2p b), C1s c), and O1s d) for the MWCNTs/</a:t>
            </a:r>
            <a:r>
              <a:rPr lang="en-US" sz="1400" b="1" dirty="0" err="1">
                <a:solidFill>
                  <a:srgbClr val="343434"/>
                </a:solidFill>
                <a:latin typeface="Calibri Light" panose="020F0302020204030204"/>
              </a:rPr>
              <a:t>ZnO</a:t>
            </a:r>
            <a:r>
              <a:rPr lang="en-US" sz="1400" b="1" dirty="0">
                <a:solidFill>
                  <a:srgbClr val="343434"/>
                </a:solidFill>
                <a:latin typeface="Calibri Light" panose="020F0302020204030204"/>
              </a:rPr>
              <a:t> material</a:t>
            </a:r>
          </a:p>
        </p:txBody>
      </p:sp>
      <p:pic>
        <p:nvPicPr>
          <p:cNvPr id="25" name="Picture 24">
            <a:extLst>
              <a:ext uri="{FF2B5EF4-FFF2-40B4-BE49-F238E27FC236}">
                <a16:creationId xmlns:a16="http://schemas.microsoft.com/office/drawing/2014/main" id="{54F82379-76CB-4998-A126-9262C9FE475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63584" y="1753194"/>
            <a:ext cx="4124830" cy="4124830"/>
          </a:xfrm>
          <a:prstGeom prst="rect">
            <a:avLst/>
          </a:prstGeom>
        </p:spPr>
      </p:pic>
    </p:spTree>
    <p:extLst>
      <p:ext uri="{BB962C8B-B14F-4D97-AF65-F5344CB8AC3E}">
        <p14:creationId xmlns:p14="http://schemas.microsoft.com/office/powerpoint/2010/main" val="622358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068558" y="-437738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1"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9" y="-5203419"/>
            <a:ext cx="643046" cy="11380589"/>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1" y="194488"/>
            <a:ext cx="8736559" cy="584775"/>
          </a:xfrm>
          <a:prstGeom prst="rect">
            <a:avLst/>
          </a:prstGeom>
        </p:spPr>
        <p:txBody>
          <a:bodyPr wrap="none">
            <a:spAutoFit/>
          </a:bodyPr>
          <a:lstStyle/>
          <a:p>
            <a:pPr defTabSz="1371600"/>
            <a:r>
              <a:rPr lang="en-US" sz="3200" b="1" dirty="0">
                <a:solidFill>
                  <a:srgbClr val="343434"/>
                </a:solidFill>
                <a:latin typeface="Calibri" panose="020F0502020204030204"/>
              </a:rPr>
              <a:t>Center of Materials Science and Nanotechnologies</a:t>
            </a:r>
          </a:p>
        </p:txBody>
      </p:sp>
      <p:sp>
        <p:nvSpPr>
          <p:cNvPr id="20" name="Rectangle 19">
            <a:extLst>
              <a:ext uri="{FF2B5EF4-FFF2-40B4-BE49-F238E27FC236}">
                <a16:creationId xmlns:a16="http://schemas.microsoft.com/office/drawing/2014/main" id="{3155226C-1EEF-4FC7-BD0E-9EBAAF8CA292}"/>
              </a:ext>
            </a:extLst>
          </p:cNvPr>
          <p:cNvSpPr/>
          <p:nvPr/>
        </p:nvSpPr>
        <p:spPr>
          <a:xfrm>
            <a:off x="0" y="7745782"/>
            <a:ext cx="6704685" cy="1304203"/>
          </a:xfrm>
          <a:prstGeom prst="rect">
            <a:avLst/>
          </a:prstGeom>
        </p:spPr>
        <p:txBody>
          <a:bodyPr wrap="square">
            <a:spAutoFit/>
          </a:bodyPr>
          <a:lstStyle/>
          <a:p>
            <a:pPr marL="342900" indent="-342900" algn="ctr" defTabSz="1371600">
              <a:buAutoNum type="alphaLcParenR"/>
            </a:pPr>
            <a:r>
              <a:rPr lang="en-US" sz="1575" b="1" dirty="0">
                <a:solidFill>
                  <a:srgbClr val="343434"/>
                </a:solidFill>
                <a:latin typeface="Calibri Light" panose="020F0302020204030204"/>
              </a:rPr>
              <a:t>sensor resistance versus operating temperature with and without UV irradiation, b) sensor UV response at 150 °C, c) sensor response versus operating temperature with and without UV irradiation at 5000 ppm CO</a:t>
            </a:r>
            <a:r>
              <a:rPr lang="en-US" sz="1350" b="1" dirty="0">
                <a:solidFill>
                  <a:srgbClr val="343434"/>
                </a:solidFill>
                <a:latin typeface="Calibri Light" panose="020F0302020204030204"/>
              </a:rPr>
              <a:t>2</a:t>
            </a:r>
            <a:r>
              <a:rPr lang="en-US" sz="1575" b="1" dirty="0">
                <a:solidFill>
                  <a:srgbClr val="343434"/>
                </a:solidFill>
                <a:latin typeface="Calibri Light" panose="020F0302020204030204"/>
              </a:rPr>
              <a:t>, </a:t>
            </a:r>
          </a:p>
          <a:p>
            <a:pPr algn="ctr" defTabSz="1371600"/>
            <a:r>
              <a:rPr lang="en-US" sz="1575" b="1" dirty="0">
                <a:solidFill>
                  <a:srgbClr val="343434"/>
                </a:solidFill>
                <a:latin typeface="Calibri Light" panose="020F0302020204030204"/>
              </a:rPr>
              <a:t>d) dynamic response curves of the sensor to different concentrations of CO</a:t>
            </a:r>
            <a:r>
              <a:rPr lang="en-US" sz="1350" b="1" dirty="0">
                <a:solidFill>
                  <a:srgbClr val="343434"/>
                </a:solidFill>
                <a:latin typeface="Calibri Light" panose="020F0302020204030204"/>
              </a:rPr>
              <a:t>2</a:t>
            </a:r>
            <a:r>
              <a:rPr lang="en-US" sz="1575" b="1" dirty="0">
                <a:solidFill>
                  <a:srgbClr val="343434"/>
                </a:solidFill>
                <a:latin typeface="Calibri Light" panose="020F0302020204030204"/>
              </a:rPr>
              <a:t> at 150 °C</a:t>
            </a:r>
          </a:p>
        </p:txBody>
      </p:sp>
      <p:sp>
        <p:nvSpPr>
          <p:cNvPr id="30" name="Rectangle 29">
            <a:extLst>
              <a:ext uri="{FF2B5EF4-FFF2-40B4-BE49-F238E27FC236}">
                <a16:creationId xmlns:a16="http://schemas.microsoft.com/office/drawing/2014/main" id="{5A19DCB8-EFBF-4BAA-92B9-7EA1EFB9B83E}"/>
              </a:ext>
            </a:extLst>
          </p:cNvPr>
          <p:cNvSpPr/>
          <p:nvPr/>
        </p:nvSpPr>
        <p:spPr>
          <a:xfrm>
            <a:off x="329371" y="869321"/>
            <a:ext cx="16115690" cy="830997"/>
          </a:xfrm>
          <a:prstGeom prst="rect">
            <a:avLst/>
          </a:prstGeom>
          <a:solidFill>
            <a:schemeClr val="accent2">
              <a:lumMod val="20000"/>
              <a:lumOff val="80000"/>
            </a:schemeClr>
          </a:solidFill>
        </p:spPr>
        <p:txBody>
          <a:bodyPr wrap="square">
            <a:spAutoFit/>
          </a:bodyPr>
          <a:lstStyle/>
          <a:p>
            <a:pPr defTabSz="1371600"/>
            <a:r>
              <a:rPr lang="en-US" sz="2400" b="1" dirty="0">
                <a:solidFill>
                  <a:srgbClr val="343434"/>
                </a:solidFill>
                <a:latin typeface="Calibri Light" panose="020F0302020204030204"/>
              </a:rPr>
              <a:t>Fabrication and Characterization of MWCNTs Decorated </a:t>
            </a:r>
            <a:r>
              <a:rPr lang="en-US" sz="2400" b="1" dirty="0" err="1">
                <a:solidFill>
                  <a:srgbClr val="343434"/>
                </a:solidFill>
                <a:latin typeface="Calibri Light" panose="020F0302020204030204"/>
              </a:rPr>
              <a:t>ZnO</a:t>
            </a:r>
            <a:r>
              <a:rPr lang="en-US" sz="2400" b="1" dirty="0">
                <a:solidFill>
                  <a:srgbClr val="343434"/>
                </a:solidFill>
                <a:latin typeface="Calibri Light" panose="020F0302020204030204"/>
              </a:rPr>
              <a:t> Nanograins Based Sensor for Enhanced Performance Toward CO</a:t>
            </a:r>
            <a:r>
              <a:rPr lang="en-US" b="1" dirty="0">
                <a:solidFill>
                  <a:srgbClr val="343434"/>
                </a:solidFill>
                <a:latin typeface="Calibri Light" panose="020F0302020204030204"/>
              </a:rPr>
              <a:t>2</a:t>
            </a:r>
            <a:r>
              <a:rPr lang="en-US" sz="2400" b="1" dirty="0">
                <a:solidFill>
                  <a:srgbClr val="343434"/>
                </a:solidFill>
                <a:latin typeface="Calibri Light" panose="020F0302020204030204"/>
              </a:rPr>
              <a:t> Gas </a:t>
            </a:r>
            <a:r>
              <a:rPr lang="en-US" sz="2400" b="1" dirty="0">
                <a:solidFill>
                  <a:srgbClr val="E23223"/>
                </a:solidFill>
                <a:latin typeface="Calibri Light" panose="020F0302020204030204"/>
              </a:rPr>
              <a:t>(</a:t>
            </a:r>
            <a:r>
              <a:rPr lang="en-US" sz="2400" b="1" dirty="0">
                <a:solidFill>
                  <a:srgbClr val="E23223"/>
                </a:solidFill>
                <a:latin typeface="Calibri" panose="020F0502020204030204"/>
              </a:rPr>
              <a:t>CO</a:t>
            </a:r>
            <a:r>
              <a:rPr lang="en-US" b="1" dirty="0">
                <a:solidFill>
                  <a:srgbClr val="E23223"/>
                </a:solidFill>
                <a:latin typeface="Calibri" panose="020F0502020204030204"/>
              </a:rPr>
              <a:t>2</a:t>
            </a:r>
            <a:r>
              <a:rPr lang="en-US" sz="2400" b="1" dirty="0">
                <a:solidFill>
                  <a:srgbClr val="E23223"/>
                </a:solidFill>
                <a:latin typeface="Calibri" panose="020F0502020204030204"/>
              </a:rPr>
              <a:t> sensing results</a:t>
            </a:r>
            <a:r>
              <a:rPr lang="en-US" sz="2400" b="1" dirty="0">
                <a:solidFill>
                  <a:srgbClr val="E23223"/>
                </a:solidFill>
                <a:latin typeface="Calibri Light" panose="020F0302020204030204"/>
              </a:rPr>
              <a:t>)</a:t>
            </a:r>
          </a:p>
        </p:txBody>
      </p:sp>
      <p:pic>
        <p:nvPicPr>
          <p:cNvPr id="5" name="Picture 4">
            <a:extLst>
              <a:ext uri="{FF2B5EF4-FFF2-40B4-BE49-F238E27FC236}">
                <a16:creationId xmlns:a16="http://schemas.microsoft.com/office/drawing/2014/main" id="{046CD6A2-A25F-4ACA-95F2-9D5D15ACCA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30" y="2248295"/>
            <a:ext cx="6340686" cy="5109189"/>
          </a:xfrm>
          <a:prstGeom prst="rect">
            <a:avLst/>
          </a:prstGeom>
        </p:spPr>
      </p:pic>
      <p:pic>
        <p:nvPicPr>
          <p:cNvPr id="8" name="Picture 7">
            <a:extLst>
              <a:ext uri="{FF2B5EF4-FFF2-40B4-BE49-F238E27FC236}">
                <a16:creationId xmlns:a16="http://schemas.microsoft.com/office/drawing/2014/main" id="{A305AFC7-F8F5-432A-9C08-C16C099103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0330" y="2247469"/>
            <a:ext cx="6190932" cy="5185505"/>
          </a:xfrm>
          <a:prstGeom prst="rect">
            <a:avLst/>
          </a:prstGeom>
        </p:spPr>
      </p:pic>
      <p:sp>
        <p:nvSpPr>
          <p:cNvPr id="33" name="Rectangle 32">
            <a:extLst>
              <a:ext uri="{FF2B5EF4-FFF2-40B4-BE49-F238E27FC236}">
                <a16:creationId xmlns:a16="http://schemas.microsoft.com/office/drawing/2014/main" id="{E82FB027-61B8-4278-85A1-5FA7A40D467B}"/>
              </a:ext>
            </a:extLst>
          </p:cNvPr>
          <p:cNvSpPr/>
          <p:nvPr/>
        </p:nvSpPr>
        <p:spPr>
          <a:xfrm>
            <a:off x="7033577" y="7745782"/>
            <a:ext cx="5339427" cy="1061829"/>
          </a:xfrm>
          <a:prstGeom prst="rect">
            <a:avLst/>
          </a:prstGeom>
        </p:spPr>
        <p:txBody>
          <a:bodyPr wrap="square">
            <a:spAutoFit/>
          </a:bodyPr>
          <a:lstStyle/>
          <a:p>
            <a:pPr algn="ctr" defTabSz="1371600"/>
            <a:r>
              <a:rPr lang="en-US" sz="1575" b="1" dirty="0">
                <a:solidFill>
                  <a:srgbClr val="343434"/>
                </a:solidFill>
                <a:latin typeface="Calibri Light" panose="020F0302020204030204"/>
              </a:rPr>
              <a:t>a) CO</a:t>
            </a:r>
            <a:r>
              <a:rPr lang="en-US" sz="1350" b="1" baseline="-25000" dirty="0">
                <a:solidFill>
                  <a:srgbClr val="343434"/>
                </a:solidFill>
                <a:latin typeface="Calibri Light" panose="020F0302020204030204"/>
              </a:rPr>
              <a:t>2</a:t>
            </a:r>
            <a:r>
              <a:rPr lang="en-US" sz="1575" b="1" dirty="0">
                <a:solidFill>
                  <a:srgbClr val="343434"/>
                </a:solidFill>
                <a:latin typeface="Calibri Light" panose="020F0302020204030204"/>
              </a:rPr>
              <a:t> response versus concentration at 150 °C, b) repeatability tests of the sensor to 100 ppm CO</a:t>
            </a:r>
            <a:r>
              <a:rPr lang="en-US" sz="1350" b="1" dirty="0">
                <a:solidFill>
                  <a:srgbClr val="343434"/>
                </a:solidFill>
                <a:latin typeface="Calibri Light" panose="020F0302020204030204"/>
              </a:rPr>
              <a:t>2</a:t>
            </a:r>
            <a:r>
              <a:rPr lang="en-US" sz="1575" b="1" dirty="0">
                <a:solidFill>
                  <a:srgbClr val="343434"/>
                </a:solidFill>
                <a:latin typeface="Calibri Light" panose="020F0302020204030204"/>
              </a:rPr>
              <a:t> at 150 °C, c) selectivity of the sensor for CO</a:t>
            </a:r>
            <a:r>
              <a:rPr lang="en-US" sz="1350" b="1" dirty="0">
                <a:solidFill>
                  <a:srgbClr val="343434"/>
                </a:solidFill>
                <a:latin typeface="Calibri Light" panose="020F0302020204030204"/>
              </a:rPr>
              <a:t>2</a:t>
            </a:r>
            <a:r>
              <a:rPr lang="en-US" sz="1575" b="1" dirty="0">
                <a:solidFill>
                  <a:srgbClr val="343434"/>
                </a:solidFill>
                <a:latin typeface="Calibri Light" panose="020F0302020204030204"/>
              </a:rPr>
              <a:t> at 150 °C, d) long-term stability of the sensor for CO</a:t>
            </a:r>
            <a:r>
              <a:rPr lang="en-US" sz="1350" b="1" dirty="0">
                <a:solidFill>
                  <a:srgbClr val="343434"/>
                </a:solidFill>
                <a:latin typeface="Calibri Light" panose="020F0302020204030204"/>
              </a:rPr>
              <a:t>2</a:t>
            </a:r>
            <a:r>
              <a:rPr lang="en-US" sz="1575" b="1" dirty="0">
                <a:solidFill>
                  <a:srgbClr val="343434"/>
                </a:solidFill>
                <a:latin typeface="Calibri Light" panose="020F0302020204030204"/>
              </a:rPr>
              <a:t> at 150 °C</a:t>
            </a:r>
          </a:p>
        </p:txBody>
      </p:sp>
      <p:pic>
        <p:nvPicPr>
          <p:cNvPr id="22" name="Picture 21">
            <a:extLst>
              <a:ext uri="{FF2B5EF4-FFF2-40B4-BE49-F238E27FC236}">
                <a16:creationId xmlns:a16="http://schemas.microsoft.com/office/drawing/2014/main" id="{BAA6E008-875C-4846-821F-DAFF3F9369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10264" y="3534658"/>
            <a:ext cx="4915403" cy="3217683"/>
          </a:xfrm>
          <a:prstGeom prst="rect">
            <a:avLst/>
          </a:prstGeom>
        </p:spPr>
      </p:pic>
      <p:sp>
        <p:nvSpPr>
          <p:cNvPr id="37" name="Rectangle 36">
            <a:extLst>
              <a:ext uri="{FF2B5EF4-FFF2-40B4-BE49-F238E27FC236}">
                <a16:creationId xmlns:a16="http://schemas.microsoft.com/office/drawing/2014/main" id="{2090432C-0A33-499C-B5B5-FBDEA66F0D02}"/>
              </a:ext>
            </a:extLst>
          </p:cNvPr>
          <p:cNvSpPr/>
          <p:nvPr/>
        </p:nvSpPr>
        <p:spPr>
          <a:xfrm>
            <a:off x="13556179" y="6866954"/>
            <a:ext cx="3623572" cy="577081"/>
          </a:xfrm>
          <a:prstGeom prst="rect">
            <a:avLst/>
          </a:prstGeom>
        </p:spPr>
        <p:txBody>
          <a:bodyPr wrap="square">
            <a:spAutoFit/>
          </a:bodyPr>
          <a:lstStyle/>
          <a:p>
            <a:pPr algn="ctr" defTabSz="1371600"/>
            <a:r>
              <a:rPr lang="en-US" sz="1575" b="1" dirty="0">
                <a:solidFill>
                  <a:srgbClr val="343434"/>
                </a:solidFill>
                <a:latin typeface="Calibri Light" panose="020F0302020204030204"/>
              </a:rPr>
              <a:t>The illustration of the CO</a:t>
            </a:r>
            <a:r>
              <a:rPr lang="en-US" sz="1575" b="1" baseline="-25000" dirty="0">
                <a:solidFill>
                  <a:srgbClr val="343434"/>
                </a:solidFill>
                <a:latin typeface="Calibri Light" panose="020F0302020204030204"/>
              </a:rPr>
              <a:t>2</a:t>
            </a:r>
            <a:r>
              <a:rPr lang="en-US" sz="1575" b="1" dirty="0">
                <a:solidFill>
                  <a:srgbClr val="343434"/>
                </a:solidFill>
                <a:latin typeface="Calibri Light" panose="020F0302020204030204"/>
              </a:rPr>
              <a:t> sensing mechanism for the MWCNTs/</a:t>
            </a:r>
            <a:r>
              <a:rPr lang="en-US" sz="1575" b="1" dirty="0" err="1">
                <a:solidFill>
                  <a:srgbClr val="343434"/>
                </a:solidFill>
                <a:latin typeface="Calibri Light" panose="020F0302020204030204"/>
              </a:rPr>
              <a:t>ZnO</a:t>
            </a:r>
            <a:r>
              <a:rPr lang="en-US" sz="1575" b="1" dirty="0">
                <a:solidFill>
                  <a:srgbClr val="343434"/>
                </a:solidFill>
                <a:latin typeface="Calibri Light" panose="020F0302020204030204"/>
              </a:rPr>
              <a:t> film</a:t>
            </a:r>
          </a:p>
        </p:txBody>
      </p:sp>
    </p:spTree>
    <p:extLst>
      <p:ext uri="{BB962C8B-B14F-4D97-AF65-F5344CB8AC3E}">
        <p14:creationId xmlns:p14="http://schemas.microsoft.com/office/powerpoint/2010/main" val="406079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068558" y="-437738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1"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9" y="-5203419"/>
            <a:ext cx="643046" cy="11380589"/>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1" y="194488"/>
            <a:ext cx="8736559" cy="584775"/>
          </a:xfrm>
          <a:prstGeom prst="rect">
            <a:avLst/>
          </a:prstGeom>
        </p:spPr>
        <p:txBody>
          <a:bodyPr wrap="none">
            <a:spAutoFit/>
          </a:bodyPr>
          <a:lstStyle/>
          <a:p>
            <a:pPr defTabSz="1371600"/>
            <a:r>
              <a:rPr lang="en-US" sz="3200" b="1" dirty="0">
                <a:solidFill>
                  <a:srgbClr val="343434"/>
                </a:solidFill>
                <a:latin typeface="Calibri" panose="020F0502020204030204"/>
              </a:rPr>
              <a:t>Center of Materials Science and Nanotechnologies</a:t>
            </a:r>
          </a:p>
        </p:txBody>
      </p:sp>
      <p:sp>
        <p:nvSpPr>
          <p:cNvPr id="30" name="Rectangle 29">
            <a:extLst>
              <a:ext uri="{FF2B5EF4-FFF2-40B4-BE49-F238E27FC236}">
                <a16:creationId xmlns:a16="http://schemas.microsoft.com/office/drawing/2014/main" id="{5A19DCB8-EFBF-4BAA-92B9-7EA1EFB9B83E}"/>
              </a:ext>
            </a:extLst>
          </p:cNvPr>
          <p:cNvSpPr/>
          <p:nvPr/>
        </p:nvSpPr>
        <p:spPr>
          <a:xfrm>
            <a:off x="329369" y="869321"/>
            <a:ext cx="17272832" cy="461665"/>
          </a:xfrm>
          <a:prstGeom prst="rect">
            <a:avLst/>
          </a:prstGeom>
          <a:solidFill>
            <a:schemeClr val="accent1">
              <a:lumMod val="20000"/>
              <a:lumOff val="80000"/>
            </a:schemeClr>
          </a:solidFill>
        </p:spPr>
        <p:txBody>
          <a:bodyPr wrap="square">
            <a:spAutoFit/>
          </a:bodyPr>
          <a:lstStyle/>
          <a:p>
            <a:pPr defTabSz="1371600"/>
            <a:r>
              <a:rPr lang="en-US" sz="2400" b="1" dirty="0">
                <a:solidFill>
                  <a:srgbClr val="343434"/>
                </a:solidFill>
                <a:latin typeface="Calibri Light" panose="020F0302020204030204"/>
              </a:rPr>
              <a:t>Highly Sensitive Ammonia Gas Sensor Based on MWCNTs Saturated Fe</a:t>
            </a:r>
            <a:r>
              <a:rPr lang="en-US" sz="1650" b="1" dirty="0">
                <a:solidFill>
                  <a:srgbClr val="343434"/>
                </a:solidFill>
                <a:latin typeface="Calibri Light" panose="020F0302020204030204"/>
              </a:rPr>
              <a:t>2</a:t>
            </a:r>
            <a:r>
              <a:rPr lang="en-US" sz="2400" b="1" dirty="0">
                <a:solidFill>
                  <a:srgbClr val="343434"/>
                </a:solidFill>
                <a:latin typeface="Calibri Light" panose="020F0302020204030204"/>
              </a:rPr>
              <a:t>O</a:t>
            </a:r>
            <a:r>
              <a:rPr lang="en-US" sz="1650" b="1" dirty="0">
                <a:solidFill>
                  <a:srgbClr val="343434"/>
                </a:solidFill>
                <a:latin typeface="Calibri Light" panose="020F0302020204030204"/>
              </a:rPr>
              <a:t>3</a:t>
            </a:r>
            <a:r>
              <a:rPr lang="en-US" sz="2400" b="1" dirty="0">
                <a:solidFill>
                  <a:srgbClr val="343434"/>
                </a:solidFill>
                <a:latin typeface="Calibri Light" panose="020F0302020204030204"/>
              </a:rPr>
              <a:t> Nanograins  </a:t>
            </a:r>
            <a:r>
              <a:rPr lang="en-US" sz="2400" b="1" dirty="0">
                <a:solidFill>
                  <a:srgbClr val="E23223"/>
                </a:solidFill>
                <a:latin typeface="Calibri Light" panose="020F0302020204030204"/>
              </a:rPr>
              <a:t>(Fabrication and characterization)</a:t>
            </a:r>
          </a:p>
        </p:txBody>
      </p:sp>
      <p:sp>
        <p:nvSpPr>
          <p:cNvPr id="20" name="Rectangle 19">
            <a:extLst>
              <a:ext uri="{FF2B5EF4-FFF2-40B4-BE49-F238E27FC236}">
                <a16:creationId xmlns:a16="http://schemas.microsoft.com/office/drawing/2014/main" id="{94179DD8-DBBB-4924-8CFF-A9083695E2F8}"/>
              </a:ext>
            </a:extLst>
          </p:cNvPr>
          <p:cNvSpPr/>
          <p:nvPr/>
        </p:nvSpPr>
        <p:spPr>
          <a:xfrm>
            <a:off x="154662" y="6472129"/>
            <a:ext cx="5135007"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Schematic block diagram of the NH3 sensor fabrication (a), schematic illustration, and actual photograph of the sensor (b)</a:t>
            </a:r>
          </a:p>
        </p:txBody>
      </p:sp>
      <p:pic>
        <p:nvPicPr>
          <p:cNvPr id="23" name="Picture 22">
            <a:extLst>
              <a:ext uri="{FF2B5EF4-FFF2-40B4-BE49-F238E27FC236}">
                <a16:creationId xmlns:a16="http://schemas.microsoft.com/office/drawing/2014/main" id="{D2F15632-7A8F-4328-B85C-D2BADE88B7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65"/>
          <a:stretch/>
        </p:blipFill>
        <p:spPr>
          <a:xfrm>
            <a:off x="304802" y="1438075"/>
            <a:ext cx="4681641" cy="5083730"/>
          </a:xfrm>
          <a:prstGeom prst="rect">
            <a:avLst/>
          </a:prstGeom>
        </p:spPr>
      </p:pic>
      <p:pic>
        <p:nvPicPr>
          <p:cNvPr id="5" name="Picture 4">
            <a:extLst>
              <a:ext uri="{FF2B5EF4-FFF2-40B4-BE49-F238E27FC236}">
                <a16:creationId xmlns:a16="http://schemas.microsoft.com/office/drawing/2014/main" id="{F8FC2E58-A41C-4360-A2FA-289A03DC28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669" y="1455007"/>
            <a:ext cx="4488147" cy="4484999"/>
          </a:xfrm>
          <a:prstGeom prst="rect">
            <a:avLst/>
          </a:prstGeom>
        </p:spPr>
      </p:pic>
      <p:pic>
        <p:nvPicPr>
          <p:cNvPr id="7" name="Picture 6">
            <a:extLst>
              <a:ext uri="{FF2B5EF4-FFF2-40B4-BE49-F238E27FC236}">
                <a16:creationId xmlns:a16="http://schemas.microsoft.com/office/drawing/2014/main" id="{AA2667E7-192B-45AC-8110-663FB4FD9F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5480" y="1455005"/>
            <a:ext cx="4100208" cy="4484999"/>
          </a:xfrm>
          <a:prstGeom prst="rect">
            <a:avLst/>
          </a:prstGeom>
        </p:spPr>
      </p:pic>
      <p:pic>
        <p:nvPicPr>
          <p:cNvPr id="9" name="Picture 8">
            <a:extLst>
              <a:ext uri="{FF2B5EF4-FFF2-40B4-BE49-F238E27FC236}">
                <a16:creationId xmlns:a16="http://schemas.microsoft.com/office/drawing/2014/main" id="{B468BE8B-D75A-450C-BAD2-9635BF9BAF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00211" y="1453706"/>
            <a:ext cx="3632958" cy="3927585"/>
          </a:xfrm>
          <a:prstGeom prst="rect">
            <a:avLst/>
          </a:prstGeom>
        </p:spPr>
      </p:pic>
      <p:sp>
        <p:nvSpPr>
          <p:cNvPr id="43" name="Rectangle 42">
            <a:extLst>
              <a:ext uri="{FF2B5EF4-FFF2-40B4-BE49-F238E27FC236}">
                <a16:creationId xmlns:a16="http://schemas.microsoft.com/office/drawing/2014/main" id="{4C148C2D-13CF-4A15-AFA5-911203E1D6CF}"/>
              </a:ext>
            </a:extLst>
          </p:cNvPr>
          <p:cNvSpPr/>
          <p:nvPr/>
        </p:nvSpPr>
        <p:spPr>
          <a:xfrm>
            <a:off x="5387831" y="5952610"/>
            <a:ext cx="4357916"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SEM images (a, b), particle size histogram (c), and thickness measurement results (d) of the Fe</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O</a:t>
            </a:r>
            <a:r>
              <a:rPr lang="en-US" sz="1200" b="1" dirty="0">
                <a:solidFill>
                  <a:srgbClr val="343434"/>
                </a:solidFill>
                <a:latin typeface="Calibri Light" panose="020F0302020204030204"/>
              </a:rPr>
              <a:t>3</a:t>
            </a:r>
            <a:r>
              <a:rPr lang="en-US" sz="1400" b="1" dirty="0">
                <a:solidFill>
                  <a:srgbClr val="343434"/>
                </a:solidFill>
                <a:latin typeface="Calibri Light" panose="020F0302020204030204"/>
              </a:rPr>
              <a:t> film</a:t>
            </a:r>
          </a:p>
        </p:txBody>
      </p:sp>
      <p:sp>
        <p:nvSpPr>
          <p:cNvPr id="44" name="Rectangle 43">
            <a:extLst>
              <a:ext uri="{FF2B5EF4-FFF2-40B4-BE49-F238E27FC236}">
                <a16:creationId xmlns:a16="http://schemas.microsoft.com/office/drawing/2014/main" id="{2A8D17F9-B614-470A-BF90-9B98402BBD97}"/>
              </a:ext>
            </a:extLst>
          </p:cNvPr>
          <p:cNvSpPr/>
          <p:nvPr/>
        </p:nvSpPr>
        <p:spPr>
          <a:xfrm>
            <a:off x="9703247" y="5997335"/>
            <a:ext cx="4313589"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Low (a, b) and high-resolution (c) TEM images and the SAED pattern (d) for the Fe</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O</a:t>
            </a:r>
            <a:r>
              <a:rPr lang="en-US" sz="1200" b="1" dirty="0">
                <a:solidFill>
                  <a:srgbClr val="343434"/>
                </a:solidFill>
                <a:latin typeface="Calibri Light" panose="020F0302020204030204"/>
              </a:rPr>
              <a:t>3</a:t>
            </a:r>
            <a:r>
              <a:rPr lang="en-US" sz="1400" b="1" dirty="0">
                <a:solidFill>
                  <a:srgbClr val="343434"/>
                </a:solidFill>
                <a:latin typeface="Calibri Light" panose="020F0302020204030204"/>
              </a:rPr>
              <a:t> material</a:t>
            </a:r>
          </a:p>
        </p:txBody>
      </p:sp>
      <p:sp>
        <p:nvSpPr>
          <p:cNvPr id="45" name="Rectangle 44">
            <a:extLst>
              <a:ext uri="{FF2B5EF4-FFF2-40B4-BE49-F238E27FC236}">
                <a16:creationId xmlns:a16="http://schemas.microsoft.com/office/drawing/2014/main" id="{7FBF2168-37D4-42DC-8F64-740BF95418BE}"/>
              </a:ext>
            </a:extLst>
          </p:cNvPr>
          <p:cNvSpPr/>
          <p:nvPr/>
        </p:nvSpPr>
        <p:spPr>
          <a:xfrm>
            <a:off x="14082313" y="5374436"/>
            <a:ext cx="3790490"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Low (a, b) and high (c, d) resolution TEM images for the MWCNTs</a:t>
            </a:r>
          </a:p>
        </p:txBody>
      </p:sp>
      <p:pic>
        <p:nvPicPr>
          <p:cNvPr id="14" name="Picture 13">
            <a:extLst>
              <a:ext uri="{FF2B5EF4-FFF2-40B4-BE49-F238E27FC236}">
                <a16:creationId xmlns:a16="http://schemas.microsoft.com/office/drawing/2014/main" id="{D4484193-9192-481D-AF95-F7CEC032CE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524" y="7053929"/>
            <a:ext cx="4037606" cy="2729022"/>
          </a:xfrm>
          <a:prstGeom prst="rect">
            <a:avLst/>
          </a:prstGeom>
        </p:spPr>
      </p:pic>
      <p:pic>
        <p:nvPicPr>
          <p:cNvPr id="16" name="Picture 15">
            <a:extLst>
              <a:ext uri="{FF2B5EF4-FFF2-40B4-BE49-F238E27FC236}">
                <a16:creationId xmlns:a16="http://schemas.microsoft.com/office/drawing/2014/main" id="{C1461725-4246-4788-9F53-B411E0AB79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2641" y="6577960"/>
            <a:ext cx="4058024" cy="3174590"/>
          </a:xfrm>
          <a:prstGeom prst="rect">
            <a:avLst/>
          </a:prstGeom>
        </p:spPr>
      </p:pic>
      <p:pic>
        <p:nvPicPr>
          <p:cNvPr id="47" name="Picture 46">
            <a:extLst>
              <a:ext uri="{FF2B5EF4-FFF2-40B4-BE49-F238E27FC236}">
                <a16:creationId xmlns:a16="http://schemas.microsoft.com/office/drawing/2014/main" id="{2C705187-A6FC-457A-AF20-782A3624CF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3909" y="6623862"/>
            <a:ext cx="3899256" cy="2984796"/>
          </a:xfrm>
          <a:prstGeom prst="rect">
            <a:avLst/>
          </a:prstGeom>
        </p:spPr>
      </p:pic>
      <p:pic>
        <p:nvPicPr>
          <p:cNvPr id="49" name="Picture 48">
            <a:extLst>
              <a:ext uri="{FF2B5EF4-FFF2-40B4-BE49-F238E27FC236}">
                <a16:creationId xmlns:a16="http://schemas.microsoft.com/office/drawing/2014/main" id="{40FEBDFD-86D9-4ABB-9050-7232FDD3D8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13460" y="5940003"/>
            <a:ext cx="3790490" cy="3494817"/>
          </a:xfrm>
          <a:prstGeom prst="rect">
            <a:avLst/>
          </a:prstGeom>
        </p:spPr>
      </p:pic>
      <p:sp>
        <p:nvSpPr>
          <p:cNvPr id="50" name="Rectangle 49">
            <a:extLst>
              <a:ext uri="{FF2B5EF4-FFF2-40B4-BE49-F238E27FC236}">
                <a16:creationId xmlns:a16="http://schemas.microsoft.com/office/drawing/2014/main" id="{F9391F5B-3663-4981-809A-0A72E13D55F5}"/>
              </a:ext>
            </a:extLst>
          </p:cNvPr>
          <p:cNvSpPr/>
          <p:nvPr/>
        </p:nvSpPr>
        <p:spPr>
          <a:xfrm>
            <a:off x="1010678" y="9795557"/>
            <a:ext cx="3641451" cy="307777"/>
          </a:xfrm>
          <a:prstGeom prst="rect">
            <a:avLst/>
          </a:prstGeom>
        </p:spPr>
        <p:txBody>
          <a:bodyPr wrap="square">
            <a:spAutoFit/>
          </a:bodyPr>
          <a:lstStyle/>
          <a:p>
            <a:pPr algn="ctr" defTabSz="1371600"/>
            <a:r>
              <a:rPr lang="en-US" sz="1400" b="1" dirty="0">
                <a:solidFill>
                  <a:srgbClr val="343434"/>
                </a:solidFill>
                <a:latin typeface="Calibri Light" panose="020F0302020204030204"/>
              </a:rPr>
              <a:t>Raman spectra of the MWCNTs</a:t>
            </a:r>
          </a:p>
        </p:txBody>
      </p:sp>
      <p:sp>
        <p:nvSpPr>
          <p:cNvPr id="51" name="Rectangle 50">
            <a:extLst>
              <a:ext uri="{FF2B5EF4-FFF2-40B4-BE49-F238E27FC236}">
                <a16:creationId xmlns:a16="http://schemas.microsoft.com/office/drawing/2014/main" id="{E48CC099-0421-47AA-BF5E-4731ADFF4529}"/>
              </a:ext>
            </a:extLst>
          </p:cNvPr>
          <p:cNvSpPr/>
          <p:nvPr/>
        </p:nvSpPr>
        <p:spPr>
          <a:xfrm>
            <a:off x="5422715" y="9808704"/>
            <a:ext cx="4462766" cy="307777"/>
          </a:xfrm>
          <a:prstGeom prst="rect">
            <a:avLst/>
          </a:prstGeom>
        </p:spPr>
        <p:txBody>
          <a:bodyPr wrap="square">
            <a:spAutoFit/>
          </a:bodyPr>
          <a:lstStyle/>
          <a:p>
            <a:pPr algn="ctr" defTabSz="1371600"/>
            <a:r>
              <a:rPr lang="en-US" sz="1400" b="1" dirty="0">
                <a:solidFill>
                  <a:srgbClr val="343434"/>
                </a:solidFill>
                <a:latin typeface="Calibri Light" panose="020F0302020204030204"/>
              </a:rPr>
              <a:t>EDX spectrum of the Fe</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O</a:t>
            </a:r>
            <a:r>
              <a:rPr lang="en-US" sz="1200" b="1" dirty="0">
                <a:solidFill>
                  <a:srgbClr val="343434"/>
                </a:solidFill>
                <a:latin typeface="Calibri Light" panose="020F0302020204030204"/>
              </a:rPr>
              <a:t>3</a:t>
            </a:r>
            <a:r>
              <a:rPr lang="en-US" sz="1400" b="1" dirty="0">
                <a:solidFill>
                  <a:srgbClr val="343434"/>
                </a:solidFill>
                <a:latin typeface="Calibri Light" panose="020F0302020204030204"/>
              </a:rPr>
              <a:t>/MWCNTs material</a:t>
            </a:r>
          </a:p>
        </p:txBody>
      </p:sp>
      <p:sp>
        <p:nvSpPr>
          <p:cNvPr id="52" name="Rectangle 51">
            <a:extLst>
              <a:ext uri="{FF2B5EF4-FFF2-40B4-BE49-F238E27FC236}">
                <a16:creationId xmlns:a16="http://schemas.microsoft.com/office/drawing/2014/main" id="{43D02C2C-B799-4739-9C8B-351264AB3990}"/>
              </a:ext>
            </a:extLst>
          </p:cNvPr>
          <p:cNvSpPr/>
          <p:nvPr/>
        </p:nvSpPr>
        <p:spPr>
          <a:xfrm>
            <a:off x="9985956" y="9660479"/>
            <a:ext cx="3899256" cy="523220"/>
          </a:xfrm>
          <a:prstGeom prst="rect">
            <a:avLst/>
          </a:prstGeom>
        </p:spPr>
        <p:txBody>
          <a:bodyPr wrap="square">
            <a:spAutoFit/>
          </a:bodyPr>
          <a:lstStyle/>
          <a:p>
            <a:pPr algn="ctr" defTabSz="1371600"/>
            <a:r>
              <a:rPr lang="en-US" sz="1400" b="1" dirty="0">
                <a:solidFill>
                  <a:srgbClr val="343434"/>
                </a:solidFill>
                <a:latin typeface="Calibri Light" panose="020F0302020204030204"/>
              </a:rPr>
              <a:t>Figure 32. FTIR spectra of the Fe</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O</a:t>
            </a:r>
            <a:r>
              <a:rPr lang="en-US" sz="1200" b="1" dirty="0">
                <a:solidFill>
                  <a:srgbClr val="343434"/>
                </a:solidFill>
                <a:latin typeface="Calibri Light" panose="020F0302020204030204"/>
              </a:rPr>
              <a:t>3</a:t>
            </a:r>
            <a:r>
              <a:rPr lang="en-US" sz="1400" b="1" dirty="0">
                <a:solidFill>
                  <a:srgbClr val="343434"/>
                </a:solidFill>
                <a:latin typeface="Calibri Light" panose="020F0302020204030204"/>
              </a:rPr>
              <a:t>/MWCNTs and Fe</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O</a:t>
            </a:r>
            <a:r>
              <a:rPr lang="en-US" sz="1200" b="1" dirty="0">
                <a:solidFill>
                  <a:srgbClr val="343434"/>
                </a:solidFill>
                <a:latin typeface="Calibri Light" panose="020F0302020204030204"/>
              </a:rPr>
              <a:t>3</a:t>
            </a:r>
            <a:r>
              <a:rPr lang="en-US" sz="1400" b="1" dirty="0">
                <a:solidFill>
                  <a:srgbClr val="343434"/>
                </a:solidFill>
                <a:latin typeface="Calibri Light" panose="020F0302020204030204"/>
              </a:rPr>
              <a:t> materials</a:t>
            </a:r>
          </a:p>
        </p:txBody>
      </p:sp>
      <p:sp>
        <p:nvSpPr>
          <p:cNvPr id="53" name="Rectangle 52">
            <a:extLst>
              <a:ext uri="{FF2B5EF4-FFF2-40B4-BE49-F238E27FC236}">
                <a16:creationId xmlns:a16="http://schemas.microsoft.com/office/drawing/2014/main" id="{6B433436-F39E-4EEC-BF0A-8616E4547810}"/>
              </a:ext>
            </a:extLst>
          </p:cNvPr>
          <p:cNvSpPr/>
          <p:nvPr/>
        </p:nvSpPr>
        <p:spPr>
          <a:xfrm>
            <a:off x="14200211" y="9473048"/>
            <a:ext cx="3899256" cy="738664"/>
          </a:xfrm>
          <a:prstGeom prst="rect">
            <a:avLst/>
          </a:prstGeom>
        </p:spPr>
        <p:txBody>
          <a:bodyPr wrap="square">
            <a:spAutoFit/>
          </a:bodyPr>
          <a:lstStyle/>
          <a:p>
            <a:pPr algn="ctr" defTabSz="1371600"/>
            <a:r>
              <a:rPr lang="en-US" sz="1400" b="1" dirty="0">
                <a:solidFill>
                  <a:srgbClr val="343434"/>
                </a:solidFill>
                <a:latin typeface="Calibri Light" panose="020F0302020204030204"/>
              </a:rPr>
              <a:t>XPS survey spectrum (a), high-resolution XPS spectrum of Fe 2p (b), C 1s (c), and O 1s (d) for the Fe</a:t>
            </a:r>
            <a:r>
              <a:rPr lang="en-US" sz="1200" b="1" dirty="0">
                <a:solidFill>
                  <a:srgbClr val="343434"/>
                </a:solidFill>
                <a:latin typeface="Calibri Light" panose="020F0302020204030204"/>
              </a:rPr>
              <a:t>2</a:t>
            </a:r>
            <a:r>
              <a:rPr lang="en-US" sz="1400" b="1" dirty="0">
                <a:solidFill>
                  <a:srgbClr val="343434"/>
                </a:solidFill>
                <a:latin typeface="Calibri Light" panose="020F0302020204030204"/>
              </a:rPr>
              <a:t>O</a:t>
            </a:r>
            <a:r>
              <a:rPr lang="en-US" sz="1200" b="1" dirty="0">
                <a:solidFill>
                  <a:srgbClr val="343434"/>
                </a:solidFill>
                <a:latin typeface="Calibri Light" panose="020F0302020204030204"/>
              </a:rPr>
              <a:t>3</a:t>
            </a:r>
            <a:r>
              <a:rPr lang="en-US" sz="1400" b="1" dirty="0">
                <a:solidFill>
                  <a:srgbClr val="343434"/>
                </a:solidFill>
                <a:latin typeface="Calibri Light" panose="020F0302020204030204"/>
              </a:rPr>
              <a:t>/MWCNTs material</a:t>
            </a:r>
          </a:p>
        </p:txBody>
      </p:sp>
    </p:spTree>
    <p:extLst>
      <p:ext uri="{BB962C8B-B14F-4D97-AF65-F5344CB8AC3E}">
        <p14:creationId xmlns:p14="http://schemas.microsoft.com/office/powerpoint/2010/main" val="211105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068558" y="-437738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1"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grpSp>
        <p:nvGrpSpPr>
          <p:cNvPr id="10" name="Group 10"/>
          <p:cNvGrpSpPr/>
          <p:nvPr/>
        </p:nvGrpSpPr>
        <p:grpSpPr>
          <a:xfrm rot="5400000">
            <a:off x="5081909" y="-5203419"/>
            <a:ext cx="643046" cy="11380589"/>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304801" y="194488"/>
            <a:ext cx="8736559" cy="584775"/>
          </a:xfrm>
          <a:prstGeom prst="rect">
            <a:avLst/>
          </a:prstGeom>
        </p:spPr>
        <p:txBody>
          <a:bodyPr wrap="none">
            <a:spAutoFit/>
          </a:bodyPr>
          <a:lstStyle/>
          <a:p>
            <a:pPr defTabSz="1371600"/>
            <a:r>
              <a:rPr lang="en-US" sz="3200" b="1" dirty="0">
                <a:solidFill>
                  <a:srgbClr val="343434"/>
                </a:solidFill>
                <a:latin typeface="Calibri" panose="020F0502020204030204"/>
              </a:rPr>
              <a:t>Center of Materials Science and Nanotechnologies</a:t>
            </a:r>
          </a:p>
        </p:txBody>
      </p:sp>
      <p:sp>
        <p:nvSpPr>
          <p:cNvPr id="30" name="Rectangle 29">
            <a:extLst>
              <a:ext uri="{FF2B5EF4-FFF2-40B4-BE49-F238E27FC236}">
                <a16:creationId xmlns:a16="http://schemas.microsoft.com/office/drawing/2014/main" id="{5A19DCB8-EFBF-4BAA-92B9-7EA1EFB9B83E}"/>
              </a:ext>
            </a:extLst>
          </p:cNvPr>
          <p:cNvSpPr/>
          <p:nvPr/>
        </p:nvSpPr>
        <p:spPr>
          <a:xfrm>
            <a:off x="329369" y="869321"/>
            <a:ext cx="17272832" cy="461665"/>
          </a:xfrm>
          <a:prstGeom prst="rect">
            <a:avLst/>
          </a:prstGeom>
          <a:solidFill>
            <a:schemeClr val="accent1">
              <a:lumMod val="20000"/>
              <a:lumOff val="80000"/>
            </a:schemeClr>
          </a:solidFill>
        </p:spPr>
        <p:txBody>
          <a:bodyPr wrap="square">
            <a:spAutoFit/>
          </a:bodyPr>
          <a:lstStyle/>
          <a:p>
            <a:pPr defTabSz="1371600"/>
            <a:r>
              <a:rPr lang="en-US" sz="2400" b="1" dirty="0">
                <a:solidFill>
                  <a:srgbClr val="343434"/>
                </a:solidFill>
                <a:latin typeface="Calibri Light" panose="020F0302020204030204"/>
              </a:rPr>
              <a:t>Highly Sensitive Ammonia Gas Sensor Based on MWCNTs Saturated Fe</a:t>
            </a:r>
            <a:r>
              <a:rPr lang="en-US" sz="1650" b="1" dirty="0">
                <a:solidFill>
                  <a:srgbClr val="343434"/>
                </a:solidFill>
                <a:latin typeface="Calibri Light" panose="020F0302020204030204"/>
              </a:rPr>
              <a:t>2</a:t>
            </a:r>
            <a:r>
              <a:rPr lang="en-US" sz="2400" b="1" dirty="0">
                <a:solidFill>
                  <a:srgbClr val="343434"/>
                </a:solidFill>
                <a:latin typeface="Calibri Light" panose="020F0302020204030204"/>
              </a:rPr>
              <a:t>O</a:t>
            </a:r>
            <a:r>
              <a:rPr lang="en-US" sz="1650" b="1" dirty="0">
                <a:solidFill>
                  <a:srgbClr val="343434"/>
                </a:solidFill>
                <a:latin typeface="Calibri Light" panose="020F0302020204030204"/>
              </a:rPr>
              <a:t>3</a:t>
            </a:r>
            <a:r>
              <a:rPr lang="en-US" sz="2400" b="1" dirty="0">
                <a:solidFill>
                  <a:srgbClr val="343434"/>
                </a:solidFill>
                <a:latin typeface="Calibri Light" panose="020F0302020204030204"/>
              </a:rPr>
              <a:t> Nanograins  </a:t>
            </a:r>
            <a:r>
              <a:rPr lang="en-US" sz="2400" b="1" dirty="0">
                <a:solidFill>
                  <a:srgbClr val="E23223"/>
                </a:solidFill>
                <a:latin typeface="Calibri Light" panose="020F0302020204030204"/>
              </a:rPr>
              <a:t>(</a:t>
            </a:r>
            <a:r>
              <a:rPr lang="en-US" sz="2400" b="1" dirty="0">
                <a:solidFill>
                  <a:srgbClr val="E23223"/>
                </a:solidFill>
                <a:latin typeface="Calibri" panose="020F0502020204030204"/>
              </a:rPr>
              <a:t>Ammonia sensing results</a:t>
            </a:r>
            <a:r>
              <a:rPr lang="en-US" sz="2400" b="1" dirty="0">
                <a:solidFill>
                  <a:srgbClr val="E23223"/>
                </a:solidFill>
                <a:latin typeface="Calibri Light" panose="020F0302020204030204"/>
              </a:rPr>
              <a:t>)</a:t>
            </a:r>
          </a:p>
        </p:txBody>
      </p:sp>
      <p:sp>
        <p:nvSpPr>
          <p:cNvPr id="53" name="Rectangle 52">
            <a:extLst>
              <a:ext uri="{FF2B5EF4-FFF2-40B4-BE49-F238E27FC236}">
                <a16:creationId xmlns:a16="http://schemas.microsoft.com/office/drawing/2014/main" id="{6B433436-F39E-4EEC-BF0A-8616E4547810}"/>
              </a:ext>
            </a:extLst>
          </p:cNvPr>
          <p:cNvSpPr/>
          <p:nvPr/>
        </p:nvSpPr>
        <p:spPr>
          <a:xfrm>
            <a:off x="611472" y="8270048"/>
            <a:ext cx="5043945" cy="1304203"/>
          </a:xfrm>
          <a:prstGeom prst="rect">
            <a:avLst/>
          </a:prstGeom>
        </p:spPr>
        <p:txBody>
          <a:bodyPr wrap="square">
            <a:spAutoFit/>
          </a:bodyPr>
          <a:lstStyle/>
          <a:p>
            <a:pPr algn="ctr" defTabSz="1371600"/>
            <a:r>
              <a:rPr lang="en-US" sz="1575" b="1" dirty="0">
                <a:solidFill>
                  <a:srgbClr val="343434"/>
                </a:solidFill>
                <a:latin typeface="Calibri Light" panose="020F0302020204030204"/>
              </a:rPr>
              <a:t>(a) Sensor resistance vs operating temperature, (b) sensor response vs operating temperature at 250 ppm of NH</a:t>
            </a:r>
            <a:r>
              <a:rPr lang="en-US" sz="1350" b="1" dirty="0">
                <a:solidFill>
                  <a:srgbClr val="343434"/>
                </a:solidFill>
                <a:latin typeface="Calibri Light" panose="020F0302020204030204"/>
              </a:rPr>
              <a:t>3</a:t>
            </a:r>
            <a:r>
              <a:rPr lang="en-US" sz="1575" b="1" dirty="0">
                <a:solidFill>
                  <a:srgbClr val="343434"/>
                </a:solidFill>
                <a:latin typeface="Calibri Light" panose="020F0302020204030204"/>
              </a:rPr>
              <a:t>, (c) dynamic response curves of the sensor to different concentrations of ammonia at 200 °C, (d) sensor response vs NH3 concentration at 200 °C</a:t>
            </a:r>
          </a:p>
        </p:txBody>
      </p:sp>
      <p:pic>
        <p:nvPicPr>
          <p:cNvPr id="6" name="Picture 5">
            <a:extLst>
              <a:ext uri="{FF2B5EF4-FFF2-40B4-BE49-F238E27FC236}">
                <a16:creationId xmlns:a16="http://schemas.microsoft.com/office/drawing/2014/main" id="{8E8106BA-0330-40D8-A248-C09852567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6" y="1898436"/>
            <a:ext cx="6117513" cy="6117513"/>
          </a:xfrm>
          <a:prstGeom prst="rect">
            <a:avLst/>
          </a:prstGeom>
        </p:spPr>
      </p:pic>
      <p:pic>
        <p:nvPicPr>
          <p:cNvPr id="13" name="Picture 12">
            <a:extLst>
              <a:ext uri="{FF2B5EF4-FFF2-40B4-BE49-F238E27FC236}">
                <a16:creationId xmlns:a16="http://schemas.microsoft.com/office/drawing/2014/main" id="{C06BB3BD-451F-42AA-A6B9-908337C448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6636" y="1898437"/>
            <a:ext cx="6117512" cy="6117512"/>
          </a:xfrm>
          <a:prstGeom prst="rect">
            <a:avLst/>
          </a:prstGeom>
        </p:spPr>
      </p:pic>
      <p:pic>
        <p:nvPicPr>
          <p:cNvPr id="21" name="Picture 20">
            <a:extLst>
              <a:ext uri="{FF2B5EF4-FFF2-40B4-BE49-F238E27FC236}">
                <a16:creationId xmlns:a16="http://schemas.microsoft.com/office/drawing/2014/main" id="{8D7F64E8-1659-4B8E-AED0-4029A533F1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00895" y="3664324"/>
            <a:ext cx="5043945" cy="3406673"/>
          </a:xfrm>
          <a:prstGeom prst="rect">
            <a:avLst/>
          </a:prstGeom>
        </p:spPr>
      </p:pic>
      <p:sp>
        <p:nvSpPr>
          <p:cNvPr id="33" name="Rectangle 32">
            <a:extLst>
              <a:ext uri="{FF2B5EF4-FFF2-40B4-BE49-F238E27FC236}">
                <a16:creationId xmlns:a16="http://schemas.microsoft.com/office/drawing/2014/main" id="{682877A8-844A-4C27-AE01-9895D47D575F}"/>
              </a:ext>
            </a:extLst>
          </p:cNvPr>
          <p:cNvSpPr/>
          <p:nvPr/>
        </p:nvSpPr>
        <p:spPr>
          <a:xfrm>
            <a:off x="6954179" y="8280767"/>
            <a:ext cx="5322423" cy="1304203"/>
          </a:xfrm>
          <a:prstGeom prst="rect">
            <a:avLst/>
          </a:prstGeom>
        </p:spPr>
        <p:txBody>
          <a:bodyPr wrap="square">
            <a:spAutoFit/>
          </a:bodyPr>
          <a:lstStyle/>
          <a:p>
            <a:pPr algn="ctr" defTabSz="1371600"/>
            <a:r>
              <a:rPr lang="en-US" sz="1575" b="1" dirty="0">
                <a:solidFill>
                  <a:srgbClr val="343434"/>
                </a:solidFill>
                <a:latin typeface="Calibri Light" panose="020F0302020204030204"/>
              </a:rPr>
              <a:t>(a) Real-time response curve of the sensor at 3 ppm ammonia, representing the response and recovery times at 200 °C, (b) repeatability tests of the sensor to 30 ppm ammonia at 200 °C, (c) selectivity of the sensor for NH3 at 200 °C, and (d) long-term stability of the sensor for ammonia at 200 °C</a:t>
            </a:r>
          </a:p>
        </p:txBody>
      </p:sp>
      <p:sp>
        <p:nvSpPr>
          <p:cNvPr id="35" name="Rectangle 34">
            <a:extLst>
              <a:ext uri="{FF2B5EF4-FFF2-40B4-BE49-F238E27FC236}">
                <a16:creationId xmlns:a16="http://schemas.microsoft.com/office/drawing/2014/main" id="{0B49F6D6-37A6-441D-AF72-3D46A2948197}"/>
              </a:ext>
            </a:extLst>
          </p:cNvPr>
          <p:cNvSpPr/>
          <p:nvPr/>
        </p:nvSpPr>
        <p:spPr>
          <a:xfrm>
            <a:off x="13250107" y="7413058"/>
            <a:ext cx="4809293" cy="577081"/>
          </a:xfrm>
          <a:prstGeom prst="rect">
            <a:avLst/>
          </a:prstGeom>
        </p:spPr>
        <p:txBody>
          <a:bodyPr wrap="square">
            <a:spAutoFit/>
          </a:bodyPr>
          <a:lstStyle/>
          <a:p>
            <a:pPr algn="ctr" defTabSz="1371600"/>
            <a:r>
              <a:rPr lang="en-US" sz="1575" b="1" dirty="0">
                <a:solidFill>
                  <a:srgbClr val="343434"/>
                </a:solidFill>
                <a:latin typeface="Calibri Light" panose="020F0302020204030204"/>
              </a:rPr>
              <a:t>Ammonia-sensing mechanism for the Fe</a:t>
            </a:r>
            <a:r>
              <a:rPr lang="en-US" sz="1575" b="1" baseline="-25000" dirty="0">
                <a:solidFill>
                  <a:srgbClr val="343434"/>
                </a:solidFill>
                <a:latin typeface="Calibri Light" panose="020F0302020204030204"/>
              </a:rPr>
              <a:t>2</a:t>
            </a:r>
            <a:r>
              <a:rPr lang="en-US" sz="1575" b="1" dirty="0">
                <a:solidFill>
                  <a:srgbClr val="343434"/>
                </a:solidFill>
                <a:latin typeface="Calibri Light" panose="020F0302020204030204"/>
              </a:rPr>
              <a:t>O</a:t>
            </a:r>
            <a:r>
              <a:rPr lang="en-US" sz="1575" b="1" baseline="-25000" dirty="0">
                <a:solidFill>
                  <a:srgbClr val="343434"/>
                </a:solidFill>
                <a:latin typeface="Calibri Light" panose="020F0302020204030204"/>
              </a:rPr>
              <a:t>3</a:t>
            </a:r>
            <a:r>
              <a:rPr lang="en-US" sz="1575" b="1" dirty="0">
                <a:solidFill>
                  <a:srgbClr val="343434"/>
                </a:solidFill>
                <a:latin typeface="Calibri Light" panose="020F0302020204030204"/>
              </a:rPr>
              <a:t>/MWCNTs material</a:t>
            </a:r>
          </a:p>
        </p:txBody>
      </p:sp>
    </p:spTree>
    <p:extLst>
      <p:ext uri="{BB962C8B-B14F-4D97-AF65-F5344CB8AC3E}">
        <p14:creationId xmlns:p14="http://schemas.microsoft.com/office/powerpoint/2010/main" val="2239349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3" name="Freeform 3"/>
          <p:cNvSpPr/>
          <p:nvPr/>
        </p:nvSpPr>
        <p:spPr>
          <a:xfrm>
            <a:off x="12068557" y="-4377388"/>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2"/>
            <a:stretch>
              <a:fillRect/>
            </a:stretch>
          </a:blipFill>
        </p:spPr>
      </p:sp>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3"/>
            <a:stretch>
              <a:fillRect/>
            </a:stretch>
          </a:blipFill>
        </p:spPr>
      </p:sp>
      <p:sp>
        <p:nvSpPr>
          <p:cNvPr id="17" name="Rectangle 16">
            <a:extLst>
              <a:ext uri="{FF2B5EF4-FFF2-40B4-BE49-F238E27FC236}">
                <a16:creationId xmlns:a16="http://schemas.microsoft.com/office/drawing/2014/main" id="{55CDAF22-DF08-487B-861C-E9CFA2FB3086}"/>
              </a:ext>
            </a:extLst>
          </p:cNvPr>
          <p:cNvSpPr/>
          <p:nvPr/>
        </p:nvSpPr>
        <p:spPr>
          <a:xfrm>
            <a:off x="11181373" y="194486"/>
            <a:ext cx="4379725" cy="584775"/>
          </a:xfrm>
          <a:prstGeom prst="rect">
            <a:avLst/>
          </a:prstGeom>
        </p:spPr>
        <p:txBody>
          <a:bodyPr wrap="none">
            <a:spAutoFit/>
          </a:bodyPr>
          <a:lstStyle/>
          <a:p>
            <a:r>
              <a:rPr lang="en-US" sz="3200" b="1" dirty="0">
                <a:solidFill>
                  <a:srgbClr val="343434"/>
                </a:solidFill>
              </a:rPr>
              <a:t>Gas sensing mechanisms</a:t>
            </a:r>
          </a:p>
        </p:txBody>
      </p:sp>
      <p:pic>
        <p:nvPicPr>
          <p:cNvPr id="22" name="Picture 21">
            <a:extLst>
              <a:ext uri="{FF2B5EF4-FFF2-40B4-BE49-F238E27FC236}">
                <a16:creationId xmlns:a16="http://schemas.microsoft.com/office/drawing/2014/main" id="{262B9EF9-3CB0-491B-92EA-85AD16B1DF85}"/>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9074014" y="1096571"/>
            <a:ext cx="6830308" cy="3612225"/>
          </a:xfrm>
          <a:prstGeom prst="rect">
            <a:avLst/>
          </a:prstGeom>
          <a:noFill/>
          <a:ln>
            <a:noFill/>
          </a:ln>
        </p:spPr>
      </p:pic>
      <p:pic>
        <p:nvPicPr>
          <p:cNvPr id="24" name="Picture 23">
            <a:extLst>
              <a:ext uri="{FF2B5EF4-FFF2-40B4-BE49-F238E27FC236}">
                <a16:creationId xmlns:a16="http://schemas.microsoft.com/office/drawing/2014/main" id="{E66C4806-7861-48FC-88BC-75539479B72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21770" y="5578205"/>
            <a:ext cx="6772148" cy="4489143"/>
          </a:xfrm>
          <a:prstGeom prst="rect">
            <a:avLst/>
          </a:prstGeom>
        </p:spPr>
      </p:pic>
      <p:grpSp>
        <p:nvGrpSpPr>
          <p:cNvPr id="25" name="Group 10">
            <a:extLst>
              <a:ext uri="{FF2B5EF4-FFF2-40B4-BE49-F238E27FC236}">
                <a16:creationId xmlns:a16="http://schemas.microsoft.com/office/drawing/2014/main" id="{A5F838DB-BFCB-4027-9CD1-162C566CD176}"/>
              </a:ext>
            </a:extLst>
          </p:cNvPr>
          <p:cNvGrpSpPr/>
          <p:nvPr/>
        </p:nvGrpSpPr>
        <p:grpSpPr>
          <a:xfrm rot="5400000">
            <a:off x="5081908" y="-5203419"/>
            <a:ext cx="643045" cy="11380588"/>
            <a:chOff x="0" y="0"/>
            <a:chExt cx="169362" cy="2477598"/>
          </a:xfrm>
        </p:grpSpPr>
        <p:sp>
          <p:nvSpPr>
            <p:cNvPr id="26" name="Freeform 11">
              <a:extLst>
                <a:ext uri="{FF2B5EF4-FFF2-40B4-BE49-F238E27FC236}">
                  <a16:creationId xmlns:a16="http://schemas.microsoft.com/office/drawing/2014/main" id="{CFBB825E-3F1E-43AA-B3E7-54E6BF51FEA3}"/>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33" name="TextBox 12">
              <a:extLst>
                <a:ext uri="{FF2B5EF4-FFF2-40B4-BE49-F238E27FC236}">
                  <a16:creationId xmlns:a16="http://schemas.microsoft.com/office/drawing/2014/main" id="{A96F217E-5E97-40D0-992A-D380B34EA604}"/>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34" name="Rectangle 33">
            <a:extLst>
              <a:ext uri="{FF2B5EF4-FFF2-40B4-BE49-F238E27FC236}">
                <a16:creationId xmlns:a16="http://schemas.microsoft.com/office/drawing/2014/main" id="{826C2922-EBF9-4938-9DFE-0B753350F26E}"/>
              </a:ext>
            </a:extLst>
          </p:cNvPr>
          <p:cNvSpPr/>
          <p:nvPr/>
        </p:nvSpPr>
        <p:spPr>
          <a:xfrm>
            <a:off x="304800" y="19448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pic>
        <p:nvPicPr>
          <p:cNvPr id="5" name="Picture 4">
            <a:extLst>
              <a:ext uri="{FF2B5EF4-FFF2-40B4-BE49-F238E27FC236}">
                <a16:creationId xmlns:a16="http://schemas.microsoft.com/office/drawing/2014/main" id="{0C9F3195-A604-4B30-995E-DC0A5511A5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68" r="8380"/>
          <a:stretch/>
        </p:blipFill>
        <p:spPr>
          <a:xfrm>
            <a:off x="13371235" y="4836895"/>
            <a:ext cx="4723094" cy="5230453"/>
          </a:xfrm>
          <a:prstGeom prst="rect">
            <a:avLst/>
          </a:prstGeom>
        </p:spPr>
      </p:pic>
      <p:pic>
        <p:nvPicPr>
          <p:cNvPr id="14" name="Picture 13">
            <a:extLst>
              <a:ext uri="{FF2B5EF4-FFF2-40B4-BE49-F238E27FC236}">
                <a16:creationId xmlns:a16="http://schemas.microsoft.com/office/drawing/2014/main" id="{AEC84324-28EA-4C3F-8F8C-CD6C0BAC1835}"/>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186928" y="1086069"/>
            <a:ext cx="6344857" cy="4184149"/>
          </a:xfrm>
          <a:prstGeom prst="rect">
            <a:avLst/>
          </a:prstGeom>
          <a:noFill/>
          <a:ln>
            <a:noFill/>
          </a:ln>
        </p:spPr>
      </p:pic>
      <p:sp>
        <p:nvSpPr>
          <p:cNvPr id="15" name="Rectangle 1">
            <a:extLst>
              <a:ext uri="{FF2B5EF4-FFF2-40B4-BE49-F238E27FC236}">
                <a16:creationId xmlns:a16="http://schemas.microsoft.com/office/drawing/2014/main" id="{8D14288B-A966-4EF8-B623-727CFB824E1D}"/>
              </a:ext>
            </a:extLst>
          </p:cNvPr>
          <p:cNvSpPr/>
          <p:nvPr/>
        </p:nvSpPr>
        <p:spPr>
          <a:xfrm>
            <a:off x="422795" y="1086069"/>
            <a:ext cx="1764133" cy="1200329"/>
          </a:xfrm>
          <a:prstGeom prst="rect">
            <a:avLst/>
          </a:prstGeom>
          <a:solidFill>
            <a:srgbClr val="E4FEFF"/>
          </a:solidFill>
        </p:spPr>
        <p:txBody>
          <a:bodyPr wrap="square">
            <a:spAutoFit/>
          </a:bodyPr>
          <a:lstStyle/>
          <a:p>
            <a:pPr>
              <a:spcBef>
                <a:spcPts val="1000"/>
              </a:spcBef>
              <a:spcAft>
                <a:spcPts val="600"/>
              </a:spcAft>
            </a:pPr>
            <a:r>
              <a:rPr lang="en-US" sz="2400" b="1" kern="1000" dirty="0">
                <a:solidFill>
                  <a:srgbClr val="E23223"/>
                </a:solidFill>
                <a:latin typeface="+mj-lt"/>
                <a:ea typeface="Times New Roman" panose="02020603050405020304" pitchFamily="18" charset="0"/>
                <a:cs typeface="Times New Roman" panose="02020603050405020304" pitchFamily="18" charset="0"/>
              </a:rPr>
              <a:t>Acetone sensing mechanism</a:t>
            </a:r>
          </a:p>
        </p:txBody>
      </p:sp>
      <p:sp>
        <p:nvSpPr>
          <p:cNvPr id="16" name="Rectangle 1">
            <a:extLst>
              <a:ext uri="{FF2B5EF4-FFF2-40B4-BE49-F238E27FC236}">
                <a16:creationId xmlns:a16="http://schemas.microsoft.com/office/drawing/2014/main" id="{982FD5AE-7588-42B7-8809-872AE37E1C40}"/>
              </a:ext>
            </a:extLst>
          </p:cNvPr>
          <p:cNvSpPr/>
          <p:nvPr/>
        </p:nvSpPr>
        <p:spPr>
          <a:xfrm>
            <a:off x="2157637" y="8479575"/>
            <a:ext cx="1764133" cy="1569660"/>
          </a:xfrm>
          <a:prstGeom prst="rect">
            <a:avLst/>
          </a:prstGeom>
          <a:solidFill>
            <a:srgbClr val="D3F3E4"/>
          </a:solidFill>
        </p:spPr>
        <p:txBody>
          <a:bodyPr wrap="square">
            <a:spAutoFit/>
          </a:bodyPr>
          <a:lstStyle/>
          <a:p>
            <a:pPr>
              <a:spcBef>
                <a:spcPts val="1000"/>
              </a:spcBef>
              <a:spcAft>
                <a:spcPts val="600"/>
              </a:spcAft>
            </a:pPr>
            <a:r>
              <a:rPr lang="en-US" sz="2400" b="1" kern="1000" dirty="0">
                <a:solidFill>
                  <a:srgbClr val="E23223"/>
                </a:solidFill>
                <a:latin typeface="+mj-lt"/>
                <a:ea typeface="Times New Roman" panose="02020603050405020304" pitchFamily="18" charset="0"/>
                <a:cs typeface="Times New Roman" panose="02020603050405020304" pitchFamily="18" charset="0"/>
              </a:rPr>
              <a:t>Propylene glycol sensing mechanism</a:t>
            </a:r>
          </a:p>
        </p:txBody>
      </p:sp>
      <p:sp>
        <p:nvSpPr>
          <p:cNvPr id="21" name="Rectangle 1">
            <a:extLst>
              <a:ext uri="{FF2B5EF4-FFF2-40B4-BE49-F238E27FC236}">
                <a16:creationId xmlns:a16="http://schemas.microsoft.com/office/drawing/2014/main" id="{8B3E8492-6A1E-4DEB-88C7-0EEDE6C0BDEA}"/>
              </a:ext>
            </a:extLst>
          </p:cNvPr>
          <p:cNvSpPr/>
          <p:nvPr/>
        </p:nvSpPr>
        <p:spPr>
          <a:xfrm>
            <a:off x="11607102" y="8867019"/>
            <a:ext cx="1764133" cy="1200329"/>
          </a:xfrm>
          <a:prstGeom prst="rect">
            <a:avLst/>
          </a:prstGeom>
          <a:solidFill>
            <a:schemeClr val="bg1"/>
          </a:solidFill>
        </p:spPr>
        <p:txBody>
          <a:bodyPr wrap="square">
            <a:spAutoFit/>
          </a:bodyPr>
          <a:lstStyle/>
          <a:p>
            <a:pPr>
              <a:spcBef>
                <a:spcPts val="1000"/>
              </a:spcBef>
              <a:spcAft>
                <a:spcPts val="600"/>
              </a:spcAft>
            </a:pPr>
            <a:r>
              <a:rPr lang="en-US" sz="2400" b="1" kern="1000" dirty="0">
                <a:solidFill>
                  <a:srgbClr val="E23223"/>
                </a:solidFill>
                <a:latin typeface="+mj-lt"/>
                <a:ea typeface="Times New Roman" panose="02020603050405020304" pitchFamily="18" charset="0"/>
                <a:cs typeface="Times New Roman" panose="02020603050405020304" pitchFamily="18" charset="0"/>
              </a:rPr>
              <a:t>Ethanol sensing mechanism</a:t>
            </a:r>
          </a:p>
        </p:txBody>
      </p:sp>
      <p:sp>
        <p:nvSpPr>
          <p:cNvPr id="23" name="Rectangle 1">
            <a:extLst>
              <a:ext uri="{FF2B5EF4-FFF2-40B4-BE49-F238E27FC236}">
                <a16:creationId xmlns:a16="http://schemas.microsoft.com/office/drawing/2014/main" id="{2BFEF119-D595-4AE1-A80E-B304BB0F5379}"/>
              </a:ext>
            </a:extLst>
          </p:cNvPr>
          <p:cNvSpPr/>
          <p:nvPr/>
        </p:nvSpPr>
        <p:spPr>
          <a:xfrm>
            <a:off x="15904322" y="1096571"/>
            <a:ext cx="1764133" cy="1569660"/>
          </a:xfrm>
          <a:prstGeom prst="rect">
            <a:avLst/>
          </a:prstGeom>
          <a:solidFill>
            <a:srgbClr val="F4E1DB"/>
          </a:solidFill>
        </p:spPr>
        <p:txBody>
          <a:bodyPr wrap="square">
            <a:spAutoFit/>
          </a:bodyPr>
          <a:lstStyle/>
          <a:p>
            <a:pPr>
              <a:spcBef>
                <a:spcPts val="1000"/>
              </a:spcBef>
              <a:spcAft>
                <a:spcPts val="600"/>
              </a:spcAft>
            </a:pPr>
            <a:r>
              <a:rPr lang="en-US" sz="2400" b="1" kern="1000" dirty="0">
                <a:solidFill>
                  <a:srgbClr val="E23223"/>
                </a:solidFill>
                <a:latin typeface="+mj-lt"/>
                <a:ea typeface="Times New Roman" panose="02020603050405020304" pitchFamily="18" charset="0"/>
                <a:cs typeface="Times New Roman" panose="02020603050405020304" pitchFamily="18" charset="0"/>
              </a:rPr>
              <a:t>Hydrogen Peroxide sensing mechanism</a:t>
            </a:r>
          </a:p>
        </p:txBody>
      </p:sp>
    </p:spTree>
    <p:extLst>
      <p:ext uri="{BB962C8B-B14F-4D97-AF65-F5344CB8AC3E}">
        <p14:creationId xmlns:p14="http://schemas.microsoft.com/office/powerpoint/2010/main" val="2911559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2">
            <a:extLst>
              <a:ext uri="{FF2B5EF4-FFF2-40B4-BE49-F238E27FC236}">
                <a16:creationId xmlns:a16="http://schemas.microsoft.com/office/drawing/2014/main" id="{685274B9-D51A-42CE-B28E-5E3B2FFF09B2}"/>
              </a:ext>
            </a:extLst>
          </p:cNvPr>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grpSp>
        <p:nvGrpSpPr>
          <p:cNvPr id="9" name="Group 8">
            <a:extLst>
              <a:ext uri="{FF2B5EF4-FFF2-40B4-BE49-F238E27FC236}">
                <a16:creationId xmlns:a16="http://schemas.microsoft.com/office/drawing/2014/main" id="{CE9298E2-FCCA-4344-B25E-C7BE123D3D53}"/>
              </a:ext>
            </a:extLst>
          </p:cNvPr>
          <p:cNvGrpSpPr/>
          <p:nvPr/>
        </p:nvGrpSpPr>
        <p:grpSpPr>
          <a:xfrm>
            <a:off x="1128160" y="1572753"/>
            <a:ext cx="3150221" cy="3219990"/>
            <a:chOff x="752106" y="1049417"/>
            <a:chExt cx="2100147" cy="2146659"/>
          </a:xfrm>
        </p:grpSpPr>
        <p:sp>
          <p:nvSpPr>
            <p:cNvPr id="23" name="Rectangle 22">
              <a:extLst>
                <a:ext uri="{FF2B5EF4-FFF2-40B4-BE49-F238E27FC236}">
                  <a16:creationId xmlns:a16="http://schemas.microsoft.com/office/drawing/2014/main" id="{8656A900-6837-4D99-873B-8B272A364E0C}"/>
                </a:ext>
              </a:extLst>
            </p:cNvPr>
            <p:cNvSpPr/>
            <p:nvPr/>
          </p:nvSpPr>
          <p:spPr>
            <a:xfrm>
              <a:off x="752106" y="2303524"/>
              <a:ext cx="2100147" cy="892552"/>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Mikayel</a:t>
              </a: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Aleksanyan</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rPr>
                <a:t>Professor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p:txBody>
        </p:sp>
        <p:pic>
          <p:nvPicPr>
            <p:cNvPr id="24" name="Picture 23">
              <a:extLst>
                <a:ext uri="{FF2B5EF4-FFF2-40B4-BE49-F238E27FC236}">
                  <a16:creationId xmlns:a16="http://schemas.microsoft.com/office/drawing/2014/main" id="{9E8F11B3-D583-4AB0-B87A-B8A73FCBF0D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350" t="4012" r="20395" b="5789"/>
            <a:stretch/>
          </p:blipFill>
          <p:spPr>
            <a:xfrm>
              <a:off x="1242992" y="1049417"/>
              <a:ext cx="1179396" cy="1207423"/>
            </a:xfrm>
            <a:prstGeom prst="ellipse">
              <a:avLst/>
            </a:prstGeom>
            <a:ln w="76200">
              <a:solidFill>
                <a:srgbClr val="0032D1"/>
              </a:solidFill>
            </a:ln>
          </p:spPr>
        </p:pic>
      </p:grpSp>
      <p:grpSp>
        <p:nvGrpSpPr>
          <p:cNvPr id="12" name="Group 11">
            <a:extLst>
              <a:ext uri="{FF2B5EF4-FFF2-40B4-BE49-F238E27FC236}">
                <a16:creationId xmlns:a16="http://schemas.microsoft.com/office/drawing/2014/main" id="{9F83CAF1-9934-4B37-9799-0811B647F948}"/>
              </a:ext>
            </a:extLst>
          </p:cNvPr>
          <p:cNvGrpSpPr/>
          <p:nvPr/>
        </p:nvGrpSpPr>
        <p:grpSpPr>
          <a:xfrm>
            <a:off x="5844603" y="1588832"/>
            <a:ext cx="2223686" cy="2726165"/>
            <a:chOff x="3951777" y="1085525"/>
            <a:chExt cx="1482456" cy="1817443"/>
          </a:xfrm>
        </p:grpSpPr>
        <p:sp>
          <p:nvSpPr>
            <p:cNvPr id="31" name="Rectangle 30">
              <a:extLst>
                <a:ext uri="{FF2B5EF4-FFF2-40B4-BE49-F238E27FC236}">
                  <a16:creationId xmlns:a16="http://schemas.microsoft.com/office/drawing/2014/main" id="{A1CC4806-36D3-41AA-8C05-DFA087FEE2CA}"/>
                </a:ext>
              </a:extLst>
            </p:cNvPr>
            <p:cNvSpPr/>
            <p:nvPr/>
          </p:nvSpPr>
          <p:spPr>
            <a:xfrm>
              <a:off x="3951777" y="2318193"/>
              <a:ext cx="14824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Artak</a:t>
              </a: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Sayunts</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lvl="0" algn="ctr">
                <a:defRPr/>
              </a:pPr>
              <a:r>
                <a:rPr kumimoji="0" lang="en-US" sz="24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rPr>
                <a:t> </a:t>
              </a:r>
              <a:r>
                <a:rPr lang="en-US" sz="2400" b="1" dirty="0">
                  <a:solidFill>
                    <a:srgbClr val="00B0F0"/>
                  </a:solidFill>
                  <a:latin typeface="Google Sans"/>
                </a:rPr>
                <a:t>PhD</a:t>
              </a:r>
              <a:endParaRPr kumimoji="0" lang="en-US" sz="24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endParaRPr>
            </a:p>
          </p:txBody>
        </p:sp>
        <p:pic>
          <p:nvPicPr>
            <p:cNvPr id="32" name="Picture 31">
              <a:extLst>
                <a:ext uri="{FF2B5EF4-FFF2-40B4-BE49-F238E27FC236}">
                  <a16:creationId xmlns:a16="http://schemas.microsoft.com/office/drawing/2014/main" id="{42A0FFED-E982-43E7-B6EA-ADE7282BA1D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631" t="-646" r="2447" b="646"/>
            <a:stretch/>
          </p:blipFill>
          <p:spPr>
            <a:xfrm>
              <a:off x="4144818" y="1085525"/>
              <a:ext cx="1217242" cy="1207008"/>
            </a:xfrm>
            <a:prstGeom prst="ellipse">
              <a:avLst/>
            </a:prstGeom>
            <a:ln w="76200">
              <a:solidFill>
                <a:srgbClr val="0032D1"/>
              </a:solidFill>
            </a:ln>
          </p:spPr>
        </p:pic>
      </p:grpSp>
      <p:grpSp>
        <p:nvGrpSpPr>
          <p:cNvPr id="13" name="Group 12">
            <a:extLst>
              <a:ext uri="{FF2B5EF4-FFF2-40B4-BE49-F238E27FC236}">
                <a16:creationId xmlns:a16="http://schemas.microsoft.com/office/drawing/2014/main" id="{A31DBFD9-B74B-4A47-9860-9E8A91A08361}"/>
              </a:ext>
            </a:extLst>
          </p:cNvPr>
          <p:cNvGrpSpPr/>
          <p:nvPr/>
        </p:nvGrpSpPr>
        <p:grpSpPr>
          <a:xfrm>
            <a:off x="9724268" y="1562962"/>
            <a:ext cx="3400583" cy="2824075"/>
            <a:chOff x="6636901" y="1049624"/>
            <a:chExt cx="2267055" cy="1882716"/>
          </a:xfrm>
        </p:grpSpPr>
        <p:sp>
          <p:nvSpPr>
            <p:cNvPr id="33" name="Rectangle 32">
              <a:extLst>
                <a:ext uri="{FF2B5EF4-FFF2-40B4-BE49-F238E27FC236}">
                  <a16:creationId xmlns:a16="http://schemas.microsoft.com/office/drawing/2014/main" id="{625D7BF8-34E4-4438-95DA-32258014AA98}"/>
                </a:ext>
              </a:extLst>
            </p:cNvPr>
            <p:cNvSpPr/>
            <p:nvPr/>
          </p:nvSpPr>
          <p:spPr>
            <a:xfrm>
              <a:off x="6636901" y="2316787"/>
              <a:ext cx="2267055"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Gevorg</a:t>
              </a: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Shahkhatuni</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lvl="0" algn="ctr">
                <a:defRPr/>
              </a:pPr>
              <a:r>
                <a:rPr kumimoji="0" lang="en-US" sz="27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rPr>
                <a:t> </a:t>
              </a:r>
              <a:r>
                <a:rPr lang="en-US" sz="2000" b="1" dirty="0">
                  <a:solidFill>
                    <a:srgbClr val="00B0F0"/>
                  </a:solidFill>
                  <a:latin typeface="Google Sans"/>
                </a:rPr>
                <a:t>PhD</a:t>
              </a:r>
              <a:endParaRPr kumimoji="0" lang="en-US" sz="27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endParaRPr>
            </a:p>
          </p:txBody>
        </p:sp>
        <p:pic>
          <p:nvPicPr>
            <p:cNvPr id="34" name="Picture 33">
              <a:extLst>
                <a:ext uri="{FF2B5EF4-FFF2-40B4-BE49-F238E27FC236}">
                  <a16:creationId xmlns:a16="http://schemas.microsoft.com/office/drawing/2014/main" id="{B575A66B-471E-4586-BE1B-261E80CFD9A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490" t="655" r="11905" b="-655"/>
            <a:stretch/>
          </p:blipFill>
          <p:spPr>
            <a:xfrm>
              <a:off x="7153842" y="1049624"/>
              <a:ext cx="1233173" cy="1207008"/>
            </a:xfrm>
            <a:prstGeom prst="ellipse">
              <a:avLst/>
            </a:prstGeom>
            <a:ln w="76200">
              <a:solidFill>
                <a:srgbClr val="0032D1"/>
              </a:solidFill>
            </a:ln>
          </p:spPr>
        </p:pic>
      </p:grpSp>
      <p:grpSp>
        <p:nvGrpSpPr>
          <p:cNvPr id="14" name="Group 13">
            <a:extLst>
              <a:ext uri="{FF2B5EF4-FFF2-40B4-BE49-F238E27FC236}">
                <a16:creationId xmlns:a16="http://schemas.microsoft.com/office/drawing/2014/main" id="{D703D191-8AD8-4CAA-8108-1A1DB02ED28E}"/>
              </a:ext>
            </a:extLst>
          </p:cNvPr>
          <p:cNvGrpSpPr/>
          <p:nvPr/>
        </p:nvGrpSpPr>
        <p:grpSpPr>
          <a:xfrm>
            <a:off x="14599535" y="1564724"/>
            <a:ext cx="2678937" cy="2774381"/>
            <a:chOff x="9733023" y="1032918"/>
            <a:chExt cx="1785958" cy="1849587"/>
          </a:xfrm>
        </p:grpSpPr>
        <p:sp>
          <p:nvSpPr>
            <p:cNvPr id="35" name="Rectangle 34">
              <a:extLst>
                <a:ext uri="{FF2B5EF4-FFF2-40B4-BE49-F238E27FC236}">
                  <a16:creationId xmlns:a16="http://schemas.microsoft.com/office/drawing/2014/main" id="{87991AE2-EFEC-4045-B2AC-775A6C7AFEAF}"/>
                </a:ext>
              </a:extLst>
            </p:cNvPr>
            <p:cNvSpPr/>
            <p:nvPr/>
          </p:nvSpPr>
          <p:spPr>
            <a:xfrm>
              <a:off x="9733023" y="2297730"/>
              <a:ext cx="178595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Zarine</a:t>
              </a: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Simonyan</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Sylfaen" panose="010A0502050306030303" pitchFamily="18" charset="0"/>
                  <a:ea typeface="+mn-ea"/>
                  <a:cs typeface="+mn-cs"/>
                </a:rPr>
                <a:t>Researcher</a:t>
              </a:r>
            </a:p>
          </p:txBody>
        </p:sp>
        <p:pic>
          <p:nvPicPr>
            <p:cNvPr id="36" name="Picture 35">
              <a:extLst>
                <a:ext uri="{FF2B5EF4-FFF2-40B4-BE49-F238E27FC236}">
                  <a16:creationId xmlns:a16="http://schemas.microsoft.com/office/drawing/2014/main" id="{07DA9826-826C-4BA9-9733-C1CEA70F6CD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3510" b="6482"/>
            <a:stretch/>
          </p:blipFill>
          <p:spPr>
            <a:xfrm>
              <a:off x="10056922" y="1032918"/>
              <a:ext cx="1200785" cy="1207008"/>
            </a:xfrm>
            <a:prstGeom prst="ellipse">
              <a:avLst/>
            </a:prstGeom>
            <a:ln w="76200">
              <a:solidFill>
                <a:srgbClr val="0032D1"/>
              </a:solidFill>
            </a:ln>
          </p:spPr>
        </p:pic>
      </p:grpSp>
      <p:grpSp>
        <p:nvGrpSpPr>
          <p:cNvPr id="5" name="Group 4">
            <a:extLst>
              <a:ext uri="{FF2B5EF4-FFF2-40B4-BE49-F238E27FC236}">
                <a16:creationId xmlns:a16="http://schemas.microsoft.com/office/drawing/2014/main" id="{FCA923AF-C876-48B6-A1D0-4B42961038A2}"/>
              </a:ext>
            </a:extLst>
          </p:cNvPr>
          <p:cNvGrpSpPr/>
          <p:nvPr/>
        </p:nvGrpSpPr>
        <p:grpSpPr>
          <a:xfrm>
            <a:off x="1483817" y="4522568"/>
            <a:ext cx="2348720" cy="2741053"/>
            <a:chOff x="5389789" y="3021098"/>
            <a:chExt cx="1565813" cy="1827368"/>
          </a:xfrm>
        </p:grpSpPr>
        <p:sp>
          <p:nvSpPr>
            <p:cNvPr id="38" name="Rectangle 37">
              <a:extLst>
                <a:ext uri="{FF2B5EF4-FFF2-40B4-BE49-F238E27FC236}">
                  <a16:creationId xmlns:a16="http://schemas.microsoft.com/office/drawing/2014/main" id="{E7A4E079-1FE1-4A1C-AC37-3F194B2C9514}"/>
                </a:ext>
              </a:extLst>
            </p:cNvPr>
            <p:cNvSpPr/>
            <p:nvPr/>
          </p:nvSpPr>
          <p:spPr>
            <a:xfrm>
              <a:off x="5389789" y="4263691"/>
              <a:ext cx="156581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Davit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Kananov</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Google Sans"/>
                  <a:ea typeface="+mn-ea"/>
                  <a:cs typeface="+mn-cs"/>
                </a:rPr>
                <a:t>PhD student</a:t>
              </a:r>
              <a:endParaRPr kumimoji="0" lang="en-US" sz="27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endParaRPr>
            </a:p>
          </p:txBody>
        </p:sp>
        <p:pic>
          <p:nvPicPr>
            <p:cNvPr id="41" name="Picture 40">
              <a:extLst>
                <a:ext uri="{FF2B5EF4-FFF2-40B4-BE49-F238E27FC236}">
                  <a16:creationId xmlns:a16="http://schemas.microsoft.com/office/drawing/2014/main" id="{3E6742F1-0D8F-42FE-949F-E96998FEC62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86344" y="3021098"/>
              <a:ext cx="1207008" cy="1207008"/>
            </a:xfrm>
            <a:prstGeom prst="ellipse">
              <a:avLst/>
            </a:prstGeom>
            <a:ln w="76200">
              <a:solidFill>
                <a:srgbClr val="0032D1"/>
              </a:solidFill>
            </a:ln>
          </p:spPr>
        </p:pic>
      </p:grpSp>
      <p:grpSp>
        <p:nvGrpSpPr>
          <p:cNvPr id="6" name="Group 5">
            <a:extLst>
              <a:ext uri="{FF2B5EF4-FFF2-40B4-BE49-F238E27FC236}">
                <a16:creationId xmlns:a16="http://schemas.microsoft.com/office/drawing/2014/main" id="{90D83E4D-F7A2-4CCC-9619-98FE943690F0}"/>
              </a:ext>
            </a:extLst>
          </p:cNvPr>
          <p:cNvGrpSpPr/>
          <p:nvPr/>
        </p:nvGrpSpPr>
        <p:grpSpPr>
          <a:xfrm>
            <a:off x="5377031" y="4484387"/>
            <a:ext cx="3400583" cy="2785633"/>
            <a:chOff x="8168917" y="2993483"/>
            <a:chExt cx="2267055" cy="1857088"/>
          </a:xfrm>
        </p:grpSpPr>
        <p:sp>
          <p:nvSpPr>
            <p:cNvPr id="39" name="Rectangle 38">
              <a:extLst>
                <a:ext uri="{FF2B5EF4-FFF2-40B4-BE49-F238E27FC236}">
                  <a16:creationId xmlns:a16="http://schemas.microsoft.com/office/drawing/2014/main" id="{1894ECC8-203E-473A-A8F6-D63039923CDE}"/>
                </a:ext>
              </a:extLst>
            </p:cNvPr>
            <p:cNvSpPr/>
            <p:nvPr/>
          </p:nvSpPr>
          <p:spPr>
            <a:xfrm>
              <a:off x="8168917" y="4265796"/>
              <a:ext cx="226705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Andranik</a:t>
              </a: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Grigoryan</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Sylfaen" panose="010A0502050306030303" pitchFamily="18" charset="0"/>
                </a:rPr>
                <a:t>E</a:t>
              </a:r>
              <a:r>
                <a:rPr kumimoji="0" lang="en-US" sz="2400" b="1" i="0" u="none" strike="noStrike" kern="1200" cap="none" spc="0" normalizeH="0" baseline="0" noProof="0" dirty="0" err="1">
                  <a:ln>
                    <a:noFill/>
                  </a:ln>
                  <a:solidFill>
                    <a:srgbClr val="00B0F0"/>
                  </a:solidFill>
                  <a:effectLst/>
                  <a:uLnTx/>
                  <a:uFillTx/>
                  <a:latin typeface="Sylfaen" panose="010A0502050306030303" pitchFamily="18" charset="0"/>
                  <a:ea typeface="+mn-ea"/>
                  <a:cs typeface="+mn-cs"/>
                </a:rPr>
                <a:t>ngineers</a:t>
              </a:r>
              <a:endParaRPr kumimoji="0" lang="en-US" sz="2400" b="1" i="0" u="none" strike="noStrike" kern="1200" cap="none" spc="0" normalizeH="0" baseline="0" noProof="0" dirty="0">
                <a:ln>
                  <a:noFill/>
                </a:ln>
                <a:solidFill>
                  <a:srgbClr val="00B0F0"/>
                </a:solidFill>
                <a:effectLst/>
                <a:uLnTx/>
                <a:uFillTx/>
                <a:latin typeface="Sylfaen" panose="010A0502050306030303" pitchFamily="18" charset="0"/>
                <a:ea typeface="+mn-ea"/>
                <a:cs typeface="+mn-cs"/>
              </a:endParaRPr>
            </a:p>
          </p:txBody>
        </p:sp>
        <p:pic>
          <p:nvPicPr>
            <p:cNvPr id="42" name="Picture 41">
              <a:extLst>
                <a:ext uri="{FF2B5EF4-FFF2-40B4-BE49-F238E27FC236}">
                  <a16:creationId xmlns:a16="http://schemas.microsoft.com/office/drawing/2014/main" id="{B537832F-B943-4BE0-8350-D5481AEE6CE9}"/>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8698940" y="2993483"/>
              <a:ext cx="1207008" cy="1207008"/>
            </a:xfrm>
            <a:prstGeom prst="ellipse">
              <a:avLst/>
            </a:prstGeom>
            <a:ln w="76200">
              <a:solidFill>
                <a:srgbClr val="0032D1"/>
              </a:solidFill>
            </a:ln>
          </p:spPr>
        </p:pic>
      </p:grpSp>
      <p:grpSp>
        <p:nvGrpSpPr>
          <p:cNvPr id="2" name="Group 1">
            <a:extLst>
              <a:ext uri="{FF2B5EF4-FFF2-40B4-BE49-F238E27FC236}">
                <a16:creationId xmlns:a16="http://schemas.microsoft.com/office/drawing/2014/main" id="{C897DF1A-ADFB-404A-8301-17530497BDD4}"/>
              </a:ext>
            </a:extLst>
          </p:cNvPr>
          <p:cNvGrpSpPr/>
          <p:nvPr/>
        </p:nvGrpSpPr>
        <p:grpSpPr>
          <a:xfrm>
            <a:off x="10419706" y="4487672"/>
            <a:ext cx="2456122" cy="2779063"/>
            <a:chOff x="2673763" y="3105293"/>
            <a:chExt cx="1637414" cy="1852708"/>
          </a:xfrm>
        </p:grpSpPr>
        <p:pic>
          <p:nvPicPr>
            <p:cNvPr id="53" name="Picture 52">
              <a:extLst>
                <a:ext uri="{FF2B5EF4-FFF2-40B4-BE49-F238E27FC236}">
                  <a16:creationId xmlns:a16="http://schemas.microsoft.com/office/drawing/2014/main" id="{5F9B2F8C-91DA-49D1-ABED-D6190CCAE10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904782" y="3105293"/>
              <a:ext cx="1207008" cy="1207008"/>
            </a:xfrm>
            <a:prstGeom prst="ellipse">
              <a:avLst/>
            </a:prstGeom>
            <a:ln w="76200">
              <a:solidFill>
                <a:srgbClr val="0032D1"/>
              </a:solidFill>
            </a:ln>
          </p:spPr>
        </p:pic>
        <p:sp>
          <p:nvSpPr>
            <p:cNvPr id="57" name="Rectangle 56">
              <a:extLst>
                <a:ext uri="{FF2B5EF4-FFF2-40B4-BE49-F238E27FC236}">
                  <a16:creationId xmlns:a16="http://schemas.microsoft.com/office/drawing/2014/main" id="{1AE9B77C-B80C-412B-B31F-B457A1415628}"/>
                </a:ext>
              </a:extLst>
            </p:cNvPr>
            <p:cNvSpPr/>
            <p:nvPr/>
          </p:nvSpPr>
          <p:spPr>
            <a:xfrm>
              <a:off x="2673763" y="4373226"/>
              <a:ext cx="163741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Rima </a:t>
              </a:r>
              <a:r>
                <a:rPr kumimoji="0" lang="en-US" sz="2700" b="1" i="0" u="none" strike="noStrike" kern="1200" cap="none" spc="0" normalizeH="0" baseline="0" noProof="0" dirty="0" err="1">
                  <a:ln>
                    <a:noFill/>
                  </a:ln>
                  <a:solidFill>
                    <a:srgbClr val="0032D1"/>
                  </a:solidFill>
                  <a:effectLst/>
                  <a:uLnTx/>
                  <a:uFillTx/>
                  <a:latin typeface="Sylfaen" panose="010A0502050306030303" pitchFamily="18" charset="0"/>
                  <a:ea typeface="+mn-ea"/>
                  <a:cs typeface="+mn-cs"/>
                </a:rPr>
                <a:t>Papovyan</a:t>
              </a:r>
              <a:endParaRPr kumimoji="0" lang="en-US" sz="27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2D1"/>
                  </a:solidFill>
                  <a:effectLst/>
                  <a:uLnTx/>
                  <a:uFillTx/>
                  <a:latin typeface="Sylfaen" panose="010A0502050306030303" pitchFamily="18" charset="0"/>
                  <a:ea typeface="+mn-ea"/>
                  <a:cs typeface="+mn-cs"/>
                </a:rPr>
                <a:t>Master's student</a:t>
              </a:r>
            </a:p>
          </p:txBody>
        </p:sp>
      </p:grpSp>
      <p:grpSp>
        <p:nvGrpSpPr>
          <p:cNvPr id="8" name="Group 7">
            <a:extLst>
              <a:ext uri="{FF2B5EF4-FFF2-40B4-BE49-F238E27FC236}">
                <a16:creationId xmlns:a16="http://schemas.microsoft.com/office/drawing/2014/main" id="{C4E5CA57-F3B4-49DE-984F-EF58799EAA40}"/>
              </a:ext>
            </a:extLst>
          </p:cNvPr>
          <p:cNvGrpSpPr/>
          <p:nvPr/>
        </p:nvGrpSpPr>
        <p:grpSpPr>
          <a:xfrm>
            <a:off x="14565368" y="4490784"/>
            <a:ext cx="2925800" cy="3188335"/>
            <a:chOff x="10330171" y="3180697"/>
            <a:chExt cx="1950533" cy="2125556"/>
          </a:xfrm>
        </p:grpSpPr>
        <p:pic>
          <p:nvPicPr>
            <p:cNvPr id="51" name="Picture 50">
              <a:extLst>
                <a:ext uri="{FF2B5EF4-FFF2-40B4-BE49-F238E27FC236}">
                  <a16:creationId xmlns:a16="http://schemas.microsoft.com/office/drawing/2014/main" id="{70E9F63F-2327-4237-8689-DB8CF0854D8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0715078" y="3180697"/>
              <a:ext cx="1207008" cy="1207008"/>
            </a:xfrm>
            <a:prstGeom prst="ellipse">
              <a:avLst/>
            </a:prstGeom>
            <a:ln w="76200">
              <a:solidFill>
                <a:srgbClr val="0032D1"/>
              </a:solidFill>
            </a:ln>
          </p:spPr>
        </p:pic>
        <p:sp>
          <p:nvSpPr>
            <p:cNvPr id="58" name="Rectangle 57">
              <a:extLst>
                <a:ext uri="{FF2B5EF4-FFF2-40B4-BE49-F238E27FC236}">
                  <a16:creationId xmlns:a16="http://schemas.microsoft.com/office/drawing/2014/main" id="{176BA734-3828-4F10-9351-04EDB22BAB1B}"/>
                </a:ext>
              </a:extLst>
            </p:cNvPr>
            <p:cNvSpPr/>
            <p:nvPr/>
          </p:nvSpPr>
          <p:spPr>
            <a:xfrm>
              <a:off x="10330171" y="4444479"/>
              <a:ext cx="1950533"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C000"/>
                  </a:solidFill>
                  <a:effectLst/>
                  <a:uLnTx/>
                  <a:uFillTx/>
                  <a:latin typeface="Sylfaen" panose="010A0502050306030303" pitchFamily="18" charset="0"/>
                  <a:ea typeface="+mn-ea"/>
                  <a:cs typeface="+mn-cs"/>
                </a:rPr>
                <a:t>Gabriel </a:t>
              </a:r>
              <a:r>
                <a:rPr kumimoji="0" lang="en-US" sz="2700" b="1" i="0" u="none" strike="noStrike" kern="1200" cap="none" spc="0" normalizeH="0" baseline="0" noProof="0" dirty="0" err="1">
                  <a:ln>
                    <a:noFill/>
                  </a:ln>
                  <a:solidFill>
                    <a:srgbClr val="FFC000"/>
                  </a:solidFill>
                  <a:effectLst/>
                  <a:uLnTx/>
                  <a:uFillTx/>
                  <a:latin typeface="Sylfaen" panose="010A0502050306030303" pitchFamily="18" charset="0"/>
                  <a:ea typeface="+mn-ea"/>
                  <a:cs typeface="+mn-cs"/>
                </a:rPr>
                <a:t>Gevorgyan</a:t>
              </a:r>
              <a:endParaRPr kumimoji="0" lang="en-US" sz="2700" b="1" i="0" u="none" strike="noStrike" kern="1200" cap="none" spc="0" normalizeH="0" baseline="0" noProof="0" dirty="0">
                <a:ln>
                  <a:noFill/>
                </a:ln>
                <a:solidFill>
                  <a:srgbClr val="FFC000"/>
                </a:solidFill>
                <a:effectLst/>
                <a:uLnTx/>
                <a:uFillTx/>
                <a:latin typeface="Sylfaen" panose="010A0502050306030303" pitchFamily="18" charset="0"/>
                <a:ea typeface="+mn-ea"/>
                <a:cs typeface="+mn-cs"/>
              </a:endParaRPr>
            </a:p>
            <a:p>
              <a:pPr lvl="0">
                <a:defRPr/>
              </a:pPr>
              <a:r>
                <a:rPr lang="en-US" sz="2400" b="1" dirty="0">
                  <a:solidFill>
                    <a:schemeClr val="tx2"/>
                  </a:solidFill>
                  <a:latin typeface="Sylfaen" panose="010A0502050306030303" pitchFamily="18" charset="0"/>
                </a:rPr>
                <a:t>Bachelor's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srgbClr val="0070C0"/>
                </a:solidFill>
                <a:effectLst/>
                <a:uLnTx/>
                <a:uFillTx/>
                <a:latin typeface="Sylfaen" panose="010A0502050306030303" pitchFamily="18" charset="0"/>
                <a:ea typeface="+mn-ea"/>
                <a:cs typeface="+mn-cs"/>
              </a:endParaRPr>
            </a:p>
          </p:txBody>
        </p:sp>
      </p:grpSp>
      <p:sp>
        <p:nvSpPr>
          <p:cNvPr id="43" name="Slide Number Placeholder 1">
            <a:extLst>
              <a:ext uri="{FF2B5EF4-FFF2-40B4-BE49-F238E27FC236}">
                <a16:creationId xmlns:a16="http://schemas.microsoft.com/office/drawing/2014/main" id="{C06225C2-A010-4DA9-AFC7-BB6FA475BAF4}"/>
              </a:ext>
            </a:extLst>
          </p:cNvPr>
          <p:cNvSpPr>
            <a:spLocks noGrp="1"/>
          </p:cNvSpPr>
          <p:nvPr>
            <p:ph type="sldNum" idx="12"/>
          </p:nvPr>
        </p:nvSpPr>
        <p:spPr>
          <a:xfrm>
            <a:off x="17298050" y="9273500"/>
            <a:ext cx="913800" cy="937200"/>
          </a:xfrm>
        </p:spPr>
        <p:txBody>
          <a:bodyPr/>
          <a:lstStyle/>
          <a:p>
            <a:pPr marL="0" marR="0" lvl="0" indent="0" algn="r" defTabSz="1828755"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200" b="0" i="0" u="none" strike="noStrike" kern="0" cap="none" spc="0" normalizeH="0" baseline="0" noProof="0">
                <a:ln>
                  <a:noFill/>
                </a:ln>
                <a:solidFill>
                  <a:srgbClr val="0032D1"/>
                </a:solidFill>
                <a:effectLst/>
                <a:uLnTx/>
                <a:uFillTx/>
                <a:latin typeface="Calibri"/>
                <a:ea typeface="+mn-ea"/>
                <a:cs typeface="+mn-cs"/>
              </a:rPr>
              <a:pPr marL="0" marR="0" lvl="0" indent="0" algn="r" defTabSz="1828755" rtl="0" eaLnBrk="1" fontAlgn="auto" latinLnBrk="0" hangingPunct="1">
                <a:lnSpc>
                  <a:spcPct val="100000"/>
                </a:lnSpc>
                <a:spcBef>
                  <a:spcPts val="0"/>
                </a:spcBef>
                <a:spcAft>
                  <a:spcPts val="0"/>
                </a:spcAft>
                <a:buClr>
                  <a:srgbClr val="000000"/>
                </a:buClr>
                <a:buSzTx/>
                <a:buFontTx/>
                <a:buNone/>
                <a:tabLst/>
                <a:defRPr/>
              </a:pPr>
              <a:t>2</a:t>
            </a:fld>
            <a:endParaRPr kumimoji="0" lang="en" sz="1200" b="0" i="0" u="none" strike="noStrike" kern="0" cap="none" spc="0" normalizeH="0" baseline="0" noProof="0" dirty="0">
              <a:ln>
                <a:noFill/>
              </a:ln>
              <a:solidFill>
                <a:srgbClr val="0032D1"/>
              </a:solidFill>
              <a:effectLst/>
              <a:uLnTx/>
              <a:uFillTx/>
              <a:latin typeface="Calibri"/>
              <a:ea typeface="+mn-ea"/>
              <a:cs typeface="+mn-cs"/>
            </a:endParaRPr>
          </a:p>
        </p:txBody>
      </p:sp>
      <p:grpSp>
        <p:nvGrpSpPr>
          <p:cNvPr id="52" name="Group 10">
            <a:extLst>
              <a:ext uri="{FF2B5EF4-FFF2-40B4-BE49-F238E27FC236}">
                <a16:creationId xmlns:a16="http://schemas.microsoft.com/office/drawing/2014/main" id="{18AC32B5-4370-482B-90CD-670FF37416D7}"/>
              </a:ext>
            </a:extLst>
          </p:cNvPr>
          <p:cNvGrpSpPr/>
          <p:nvPr/>
        </p:nvGrpSpPr>
        <p:grpSpPr>
          <a:xfrm rot="5400000">
            <a:off x="9077562" y="-4098515"/>
            <a:ext cx="643045" cy="9407130"/>
            <a:chOff x="0" y="0"/>
            <a:chExt cx="169362" cy="2477598"/>
          </a:xfrm>
        </p:grpSpPr>
        <p:sp>
          <p:nvSpPr>
            <p:cNvPr id="59" name="Freeform 11">
              <a:extLst>
                <a:ext uri="{FF2B5EF4-FFF2-40B4-BE49-F238E27FC236}">
                  <a16:creationId xmlns:a16="http://schemas.microsoft.com/office/drawing/2014/main" id="{CE510578-0724-42A8-BD6A-2249E13BA83E}"/>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60" name="TextBox 12">
              <a:extLst>
                <a:ext uri="{FF2B5EF4-FFF2-40B4-BE49-F238E27FC236}">
                  <a16:creationId xmlns:a16="http://schemas.microsoft.com/office/drawing/2014/main" id="{E251EF4A-5E0F-47E1-BE4E-C3A9E234B353}"/>
                </a:ext>
              </a:extLst>
            </p:cNvPr>
            <p:cNvSpPr txBox="1"/>
            <p:nvPr/>
          </p:nvSpPr>
          <p:spPr>
            <a:xfrm>
              <a:off x="0" y="-57150"/>
              <a:ext cx="169362" cy="2534748"/>
            </a:xfrm>
            <a:prstGeom prst="rect">
              <a:avLst/>
            </a:prstGeom>
          </p:spPr>
          <p:txBody>
            <a:bodyPr lIns="50800" tIns="50800" rIns="50800" bIns="50800" rtlCol="0" anchor="ctr"/>
            <a:lstStyle/>
            <a:p>
              <a:pPr marL="0" marR="0" lvl="0" indent="0" algn="ctr" defTabSz="914400" rtl="0" eaLnBrk="1" fontAlgn="auto" latinLnBrk="0" hangingPunct="1">
                <a:lnSpc>
                  <a:spcPts val="36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60">
            <a:extLst>
              <a:ext uri="{FF2B5EF4-FFF2-40B4-BE49-F238E27FC236}">
                <a16:creationId xmlns:a16="http://schemas.microsoft.com/office/drawing/2014/main" id="{AD31A7BD-11F0-4ED2-BE61-4B5B20E3542E}"/>
              </a:ext>
            </a:extLst>
          </p:cNvPr>
          <p:cNvSpPr/>
          <p:nvPr/>
        </p:nvSpPr>
        <p:spPr>
          <a:xfrm>
            <a:off x="5030805" y="312661"/>
            <a:ext cx="873655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43434"/>
                </a:solidFill>
                <a:effectLst/>
                <a:uLnTx/>
                <a:uFillTx/>
                <a:latin typeface="Calibri"/>
                <a:ea typeface="+mn-ea"/>
                <a:cs typeface="+mn-cs"/>
              </a:rPr>
              <a:t>Center of Materials Science and Nanotechnologies</a:t>
            </a:r>
          </a:p>
        </p:txBody>
      </p:sp>
      <p:sp>
        <p:nvSpPr>
          <p:cNvPr id="62" name="Rectangle 61">
            <a:extLst>
              <a:ext uri="{FF2B5EF4-FFF2-40B4-BE49-F238E27FC236}">
                <a16:creationId xmlns:a16="http://schemas.microsoft.com/office/drawing/2014/main" id="{F7C80142-3A52-46C6-825D-4BCED6426127}"/>
              </a:ext>
            </a:extLst>
          </p:cNvPr>
          <p:cNvSpPr/>
          <p:nvPr/>
        </p:nvSpPr>
        <p:spPr>
          <a:xfrm>
            <a:off x="7747817" y="1034700"/>
            <a:ext cx="279236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Team members</a:t>
            </a:r>
          </a:p>
        </p:txBody>
      </p:sp>
      <p:pic>
        <p:nvPicPr>
          <p:cNvPr id="63" name="Picture 62">
            <a:extLst>
              <a:ext uri="{FF2B5EF4-FFF2-40B4-BE49-F238E27FC236}">
                <a16:creationId xmlns:a16="http://schemas.microsoft.com/office/drawing/2014/main" id="{E2C0C832-71BF-470D-8833-46BF1BAC7A9E}"/>
              </a:ext>
            </a:extLst>
          </p:cNvPr>
          <p:cNvPicPr>
            <a:picLocks noChangeAspect="1"/>
          </p:cNvPicPr>
          <p:nvPr/>
        </p:nvPicPr>
        <p:blipFill>
          <a:blip r:embed="rId11" cstate="print">
            <a:duotone>
              <a:prstClr val="black"/>
              <a:schemeClr val="tx1">
                <a:tint val="45000"/>
                <a:satMod val="400000"/>
              </a:schemeClr>
            </a:duotone>
            <a:extLst>
              <a:ext uri="{BEBA8EAE-BF5A-486C-A8C5-ECC9F3942E4B}">
                <a14:imgProps xmlns:a14="http://schemas.microsoft.com/office/drawing/2010/main">
                  <a14:imgLayer r:embed="rId12">
                    <a14:imgEffect>
                      <a14:sharpenSoften amount="1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564489" y="238731"/>
            <a:ext cx="1127342" cy="1127342"/>
          </a:xfrm>
          <a:prstGeom prst="rect">
            <a:avLst/>
          </a:prstGeom>
        </p:spPr>
      </p:pic>
      <p:pic>
        <p:nvPicPr>
          <p:cNvPr id="64" name="Picture 63">
            <a:extLst>
              <a:ext uri="{FF2B5EF4-FFF2-40B4-BE49-F238E27FC236}">
                <a16:creationId xmlns:a16="http://schemas.microsoft.com/office/drawing/2014/main" id="{09F1410A-66E6-4513-9B10-1EB68E9E12B2}"/>
              </a:ext>
            </a:extLst>
          </p:cNvPr>
          <p:cNvPicPr>
            <a:picLocks noChangeAspect="1"/>
          </p:cNvPicPr>
          <p:nvPr/>
        </p:nvPicPr>
        <p:blipFill>
          <a:blip r:embed="rId13" cstate="print">
            <a:duotone>
              <a:prstClr val="black"/>
              <a:schemeClr val="tx1">
                <a:tint val="45000"/>
                <a:satMod val="400000"/>
              </a:schemeClr>
            </a:duotone>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117209" y="339572"/>
            <a:ext cx="1801179" cy="851554"/>
          </a:xfrm>
          <a:prstGeom prst="rect">
            <a:avLst/>
          </a:prstGeom>
        </p:spPr>
      </p:pic>
    </p:spTree>
    <p:extLst>
      <p:ext uri="{BB962C8B-B14F-4D97-AF65-F5344CB8AC3E}">
        <p14:creationId xmlns:p14="http://schemas.microsoft.com/office/powerpoint/2010/main" val="3785599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14" name="TextBox 14"/>
          <p:cNvSpPr txBox="1"/>
          <p:nvPr/>
        </p:nvSpPr>
        <p:spPr>
          <a:xfrm>
            <a:off x="1142266" y="1371657"/>
            <a:ext cx="9482096" cy="1354217"/>
          </a:xfrm>
          <a:prstGeom prst="rect">
            <a:avLst/>
          </a:prstGeom>
        </p:spPr>
        <p:txBody>
          <a:bodyPr wrap="square" lIns="0" tIns="0" rIns="0" bIns="0" rtlCol="0" anchor="t">
            <a:spAutoFit/>
          </a:bodyPr>
          <a:lstStyle/>
          <a:p>
            <a:r>
              <a:rPr lang="en-US" sz="8800" b="1" dirty="0">
                <a:solidFill>
                  <a:srgbClr val="343434"/>
                </a:solidFill>
              </a:rPr>
              <a:t>Publications in 2025</a:t>
            </a:r>
          </a:p>
        </p:txBody>
      </p:sp>
      <p:grpSp>
        <p:nvGrpSpPr>
          <p:cNvPr id="22" name="Group 7">
            <a:extLst>
              <a:ext uri="{FF2B5EF4-FFF2-40B4-BE49-F238E27FC236}">
                <a16:creationId xmlns:a16="http://schemas.microsoft.com/office/drawing/2014/main" id="{ED5096D8-77DC-458E-8241-B87581672CA5}"/>
              </a:ext>
            </a:extLst>
          </p:cNvPr>
          <p:cNvGrpSpPr/>
          <p:nvPr/>
        </p:nvGrpSpPr>
        <p:grpSpPr>
          <a:xfrm>
            <a:off x="-1295400" y="2910946"/>
            <a:ext cx="18256339" cy="6983031"/>
            <a:chOff x="0" y="0"/>
            <a:chExt cx="1816112" cy="400606"/>
          </a:xfrm>
        </p:grpSpPr>
        <p:sp>
          <p:nvSpPr>
            <p:cNvPr id="23" name="Freeform 8">
              <a:extLst>
                <a:ext uri="{FF2B5EF4-FFF2-40B4-BE49-F238E27FC236}">
                  <a16:creationId xmlns:a16="http://schemas.microsoft.com/office/drawing/2014/main" id="{E8E21EA5-879E-4D32-BEBF-6D7ECC87B256}"/>
                </a:ext>
              </a:extLst>
            </p:cNvPr>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24" name="TextBox 9">
              <a:extLst>
                <a:ext uri="{FF2B5EF4-FFF2-40B4-BE49-F238E27FC236}">
                  <a16:creationId xmlns:a16="http://schemas.microsoft.com/office/drawing/2014/main" id="{EC9A1F13-360C-407C-A040-AC3C2B3924C9}"/>
                </a:ext>
              </a:extLst>
            </p:cNvPr>
            <p:cNvSpPr txBox="1"/>
            <p:nvPr/>
          </p:nvSpPr>
          <p:spPr>
            <a:xfrm>
              <a:off x="0" y="-57150"/>
              <a:ext cx="1816112" cy="457756"/>
            </a:xfrm>
            <a:prstGeom prst="rect">
              <a:avLst/>
            </a:prstGeom>
          </p:spPr>
          <p:txBody>
            <a:bodyPr lIns="50800" tIns="50800" rIns="50800" bIns="50800" rtlCol="0" anchor="ctr"/>
            <a:lstStyle/>
            <a:p>
              <a:pPr algn="ctr">
                <a:lnSpc>
                  <a:spcPts val="3639"/>
                </a:lnSpc>
              </a:pPr>
              <a:endParaRPr/>
            </a:p>
          </p:txBody>
        </p:sp>
      </p:grpSp>
      <p:sp>
        <p:nvSpPr>
          <p:cNvPr id="25" name="Rectangle 24">
            <a:extLst>
              <a:ext uri="{FF2B5EF4-FFF2-40B4-BE49-F238E27FC236}">
                <a16:creationId xmlns:a16="http://schemas.microsoft.com/office/drawing/2014/main" id="{937BA622-14D2-43D3-B76B-93C03E24CF9F}"/>
              </a:ext>
            </a:extLst>
          </p:cNvPr>
          <p:cNvSpPr/>
          <p:nvPr/>
        </p:nvSpPr>
        <p:spPr>
          <a:xfrm>
            <a:off x="838200" y="3032307"/>
            <a:ext cx="15507374" cy="7109639"/>
          </a:xfrm>
          <a:prstGeom prst="rect">
            <a:avLst/>
          </a:prstGeom>
        </p:spPr>
        <p:txBody>
          <a:bodyPr wrap="square">
            <a:spAutoFit/>
          </a:bodyPr>
          <a:lstStyle/>
          <a:p>
            <a:pPr marL="342900" indent="-342900">
              <a:buFont typeface="Arial" panose="020B0604020202020204" pitchFamily="34" charset="0"/>
              <a:buChar char="•"/>
            </a:pPr>
            <a:r>
              <a:rPr lang="en-US" sz="2400" b="1" dirty="0" err="1">
                <a:solidFill>
                  <a:schemeClr val="bg1"/>
                </a:solidFill>
              </a:rPr>
              <a:t>Mikayel</a:t>
            </a:r>
            <a:r>
              <a:rPr lang="en-US" sz="2400" b="1" dirty="0">
                <a:solidFill>
                  <a:schemeClr val="bg1"/>
                </a:solidFill>
              </a:rPr>
              <a:t> </a:t>
            </a:r>
            <a:r>
              <a:rPr lang="en-US" sz="2400" b="1" dirty="0" err="1">
                <a:solidFill>
                  <a:schemeClr val="bg1"/>
                </a:solidFill>
              </a:rPr>
              <a:t>Aleksanyan</a:t>
            </a:r>
            <a:r>
              <a:rPr lang="en-US" sz="2400" b="1" dirty="0">
                <a:solidFill>
                  <a:schemeClr val="bg1"/>
                </a:solidFill>
              </a:rPr>
              <a:t>, </a:t>
            </a:r>
            <a:r>
              <a:rPr lang="en-US" sz="2400" b="1" dirty="0" err="1">
                <a:solidFill>
                  <a:schemeClr val="bg1"/>
                </a:solidFill>
              </a:rPr>
              <a:t>Artak</a:t>
            </a:r>
            <a:r>
              <a:rPr lang="en-US" sz="2400" b="1" dirty="0">
                <a:solidFill>
                  <a:schemeClr val="bg1"/>
                </a:solidFill>
              </a:rPr>
              <a:t> </a:t>
            </a:r>
            <a:r>
              <a:rPr lang="en-US" sz="2400" b="1" dirty="0" err="1">
                <a:solidFill>
                  <a:schemeClr val="bg1"/>
                </a:solidFill>
              </a:rPr>
              <a:t>Sayunts</a:t>
            </a:r>
            <a:r>
              <a:rPr lang="en-US" sz="2400" b="1" dirty="0">
                <a:solidFill>
                  <a:schemeClr val="bg1"/>
                </a:solidFill>
              </a:rPr>
              <a:t>, </a:t>
            </a:r>
            <a:r>
              <a:rPr lang="en-US" sz="2400" b="1" dirty="0" err="1">
                <a:solidFill>
                  <a:schemeClr val="bg1"/>
                </a:solidFill>
              </a:rPr>
              <a:t>Gevorg</a:t>
            </a:r>
            <a:r>
              <a:rPr lang="en-US" sz="2400" b="1" dirty="0">
                <a:solidFill>
                  <a:schemeClr val="bg1"/>
                </a:solidFill>
              </a:rPr>
              <a:t> </a:t>
            </a:r>
            <a:r>
              <a:rPr lang="en-US" sz="2400" b="1" dirty="0" err="1">
                <a:solidFill>
                  <a:schemeClr val="bg1"/>
                </a:solidFill>
              </a:rPr>
              <a:t>Shahkhatuni</a:t>
            </a:r>
            <a:r>
              <a:rPr lang="en-US" sz="2400" b="1" dirty="0">
                <a:solidFill>
                  <a:schemeClr val="bg1"/>
                </a:solidFill>
              </a:rPr>
              <a:t>, </a:t>
            </a:r>
            <a:r>
              <a:rPr lang="en-US" sz="2400" b="1" dirty="0" err="1">
                <a:solidFill>
                  <a:schemeClr val="bg1"/>
                </a:solidFill>
              </a:rPr>
              <a:t>Zarine</a:t>
            </a:r>
            <a:r>
              <a:rPr lang="en-US" sz="2400" b="1" dirty="0">
                <a:solidFill>
                  <a:schemeClr val="bg1"/>
                </a:solidFill>
              </a:rPr>
              <a:t> </a:t>
            </a:r>
            <a:r>
              <a:rPr lang="en-US" sz="2400" b="1" dirty="0" err="1">
                <a:solidFill>
                  <a:schemeClr val="bg1"/>
                </a:solidFill>
              </a:rPr>
              <a:t>Simonyan</a:t>
            </a:r>
            <a:r>
              <a:rPr lang="en-US" sz="2400" b="1" dirty="0">
                <a:solidFill>
                  <a:schemeClr val="bg1"/>
                </a:solidFill>
              </a:rPr>
              <a:t>, Davit </a:t>
            </a:r>
            <a:r>
              <a:rPr lang="en-US" sz="2400" b="1" dirty="0" err="1">
                <a:solidFill>
                  <a:schemeClr val="bg1"/>
                </a:solidFill>
              </a:rPr>
              <a:t>Kananov</a:t>
            </a:r>
            <a:r>
              <a:rPr lang="en-US" sz="2400" b="1" dirty="0">
                <a:solidFill>
                  <a:schemeClr val="bg1"/>
                </a:solidFill>
              </a:rPr>
              <a:t>, Rima </a:t>
            </a:r>
            <a:r>
              <a:rPr lang="en-US" sz="2400" b="1" dirty="0" err="1">
                <a:solidFill>
                  <a:schemeClr val="bg1"/>
                </a:solidFill>
              </a:rPr>
              <a:t>Papovyan</a:t>
            </a:r>
            <a:r>
              <a:rPr lang="en-US" sz="2400" b="1" dirty="0">
                <a:solidFill>
                  <a:schemeClr val="bg1"/>
                </a:solidFill>
              </a:rPr>
              <a:t>, </a:t>
            </a:r>
            <a:r>
              <a:rPr lang="en-US" sz="2400" b="1" dirty="0" err="1">
                <a:solidFill>
                  <a:schemeClr val="bg1"/>
                </a:solidFill>
              </a:rPr>
              <a:t>Dušan</a:t>
            </a:r>
            <a:r>
              <a:rPr lang="en-US" sz="2400" b="1" dirty="0">
                <a:solidFill>
                  <a:schemeClr val="bg1"/>
                </a:solidFill>
              </a:rPr>
              <a:t> </a:t>
            </a:r>
            <a:r>
              <a:rPr lang="en-US" sz="2400" b="1" dirty="0" err="1">
                <a:solidFill>
                  <a:schemeClr val="bg1"/>
                </a:solidFill>
              </a:rPr>
              <a:t>Kopecký</a:t>
            </a:r>
            <a:r>
              <a:rPr lang="en-US" sz="2400" b="1" dirty="0">
                <a:solidFill>
                  <a:schemeClr val="bg1"/>
                </a:solidFill>
              </a:rPr>
              <a:t> // Fabrication and Characterization of MWCNTs Decorated </a:t>
            </a:r>
            <a:r>
              <a:rPr lang="en-US" sz="2400" b="1" dirty="0" err="1">
                <a:solidFill>
                  <a:schemeClr val="bg1"/>
                </a:solidFill>
              </a:rPr>
              <a:t>ZnO</a:t>
            </a:r>
            <a:r>
              <a:rPr lang="en-US" sz="2400" b="1" dirty="0">
                <a:solidFill>
                  <a:schemeClr val="bg1"/>
                </a:solidFill>
              </a:rPr>
              <a:t> </a:t>
            </a:r>
            <a:r>
              <a:rPr lang="en-US" sz="2400" b="1" dirty="0" err="1">
                <a:solidFill>
                  <a:schemeClr val="bg1"/>
                </a:solidFill>
              </a:rPr>
              <a:t>Nanograins</a:t>
            </a:r>
            <a:r>
              <a:rPr lang="en-US" sz="2400" b="1" dirty="0">
                <a:solidFill>
                  <a:schemeClr val="bg1"/>
                </a:solidFill>
              </a:rPr>
              <a:t> Based Sensor for Enhanced Performance Toward CO</a:t>
            </a:r>
            <a:r>
              <a:rPr lang="en-US" sz="2400" b="1" baseline="-25000" dirty="0">
                <a:solidFill>
                  <a:schemeClr val="bg1"/>
                </a:solidFill>
              </a:rPr>
              <a:t>2</a:t>
            </a:r>
            <a:r>
              <a:rPr lang="en-US" sz="2400" b="1" dirty="0">
                <a:solidFill>
                  <a:schemeClr val="bg1"/>
                </a:solidFill>
              </a:rPr>
              <a:t> Gas / Advanced Materials Interfaces (Wiley), 2025, 12, 2500185, </a:t>
            </a:r>
            <a:r>
              <a:rPr lang="en-US" sz="2400" b="1" dirty="0">
                <a:solidFill>
                  <a:srgbClr val="FF0000"/>
                </a:solidFill>
              </a:rPr>
              <a:t>Q1</a:t>
            </a:r>
          </a:p>
          <a:p>
            <a:pPr marL="342900" indent="-342900">
              <a:buFont typeface="Arial" panose="020B0604020202020204" pitchFamily="34" charset="0"/>
              <a:buChar char="•"/>
            </a:pPr>
            <a:r>
              <a:rPr lang="en-US" sz="2400" b="1" dirty="0" err="1">
                <a:solidFill>
                  <a:schemeClr val="bg1"/>
                </a:solidFill>
              </a:rPr>
              <a:t>Gohar</a:t>
            </a:r>
            <a:r>
              <a:rPr lang="en-US" sz="2400" b="1" dirty="0">
                <a:solidFill>
                  <a:schemeClr val="bg1"/>
                </a:solidFill>
              </a:rPr>
              <a:t> </a:t>
            </a:r>
            <a:r>
              <a:rPr lang="en-US" sz="2400" b="1" dirty="0" err="1">
                <a:solidFill>
                  <a:schemeClr val="bg1"/>
                </a:solidFill>
              </a:rPr>
              <a:t>Shahnazaryan</a:t>
            </a:r>
            <a:r>
              <a:rPr lang="en-US" sz="2400" b="1" dirty="0">
                <a:solidFill>
                  <a:schemeClr val="bg1"/>
                </a:solidFill>
              </a:rPr>
              <a:t>, </a:t>
            </a:r>
            <a:r>
              <a:rPr lang="en-US" sz="2400" b="1" dirty="0" err="1">
                <a:solidFill>
                  <a:schemeClr val="bg1"/>
                </a:solidFill>
              </a:rPr>
              <a:t>Mikayel</a:t>
            </a:r>
            <a:r>
              <a:rPr lang="en-US" sz="2400" b="1" dirty="0">
                <a:solidFill>
                  <a:schemeClr val="bg1"/>
                </a:solidFill>
              </a:rPr>
              <a:t> </a:t>
            </a:r>
            <a:r>
              <a:rPr lang="en-US" sz="2400" b="1" dirty="0" err="1">
                <a:solidFill>
                  <a:schemeClr val="bg1"/>
                </a:solidFill>
              </a:rPr>
              <a:t>Aleksanyan</a:t>
            </a:r>
            <a:r>
              <a:rPr lang="en-US" sz="2400" b="1" dirty="0">
                <a:solidFill>
                  <a:schemeClr val="bg1"/>
                </a:solidFill>
              </a:rPr>
              <a:t>, </a:t>
            </a:r>
            <a:r>
              <a:rPr lang="en-US" sz="2400" b="1" dirty="0" err="1">
                <a:solidFill>
                  <a:schemeClr val="bg1"/>
                </a:solidFill>
              </a:rPr>
              <a:t>Artak</a:t>
            </a:r>
            <a:r>
              <a:rPr lang="en-US" sz="2400" b="1" dirty="0">
                <a:solidFill>
                  <a:schemeClr val="bg1"/>
                </a:solidFill>
              </a:rPr>
              <a:t> </a:t>
            </a:r>
            <a:r>
              <a:rPr lang="en-US" sz="2400" b="1" dirty="0" err="1">
                <a:solidFill>
                  <a:schemeClr val="bg1"/>
                </a:solidFill>
              </a:rPr>
              <a:t>Sayunts</a:t>
            </a:r>
            <a:r>
              <a:rPr lang="en-US" sz="2400" b="1" dirty="0">
                <a:solidFill>
                  <a:schemeClr val="bg1"/>
                </a:solidFill>
              </a:rPr>
              <a:t>, Zarine </a:t>
            </a:r>
            <a:r>
              <a:rPr lang="en-US" sz="2400" b="1" dirty="0" err="1">
                <a:solidFill>
                  <a:schemeClr val="bg1"/>
                </a:solidFill>
              </a:rPr>
              <a:t>Simonyan</a:t>
            </a:r>
            <a:r>
              <a:rPr lang="en-US" sz="2400" b="1" dirty="0">
                <a:solidFill>
                  <a:schemeClr val="bg1"/>
                </a:solidFill>
              </a:rPr>
              <a:t>, Rima </a:t>
            </a:r>
            <a:r>
              <a:rPr lang="en-US" sz="2400" b="1" dirty="0" err="1">
                <a:solidFill>
                  <a:schemeClr val="bg1"/>
                </a:solidFill>
              </a:rPr>
              <a:t>Papovyan</a:t>
            </a:r>
            <a:r>
              <a:rPr lang="en-US" sz="2400" b="1" dirty="0">
                <a:solidFill>
                  <a:schemeClr val="bg1"/>
                </a:solidFill>
              </a:rPr>
              <a:t>, </a:t>
            </a:r>
            <a:r>
              <a:rPr lang="en-US" sz="2400" b="1" dirty="0" err="1">
                <a:solidFill>
                  <a:schemeClr val="bg1"/>
                </a:solidFill>
              </a:rPr>
              <a:t>Gevorg</a:t>
            </a:r>
            <a:r>
              <a:rPr lang="en-US" sz="2400" b="1" dirty="0">
                <a:solidFill>
                  <a:schemeClr val="bg1"/>
                </a:solidFill>
              </a:rPr>
              <a:t> </a:t>
            </a:r>
            <a:r>
              <a:rPr lang="en-US" sz="2400" b="1" dirty="0" err="1">
                <a:solidFill>
                  <a:schemeClr val="bg1"/>
                </a:solidFill>
              </a:rPr>
              <a:t>Shahkhatuni</a:t>
            </a:r>
            <a:r>
              <a:rPr lang="en-US" sz="2400" b="1" dirty="0">
                <a:solidFill>
                  <a:schemeClr val="bg1"/>
                </a:solidFill>
              </a:rPr>
              <a:t> // Study of a Nanostructured Co-Doped SnO</a:t>
            </a:r>
            <a:r>
              <a:rPr lang="en-US" sz="2400" b="1" baseline="-25000" dirty="0">
                <a:solidFill>
                  <a:schemeClr val="bg1"/>
                </a:solidFill>
              </a:rPr>
              <a:t>2</a:t>
            </a:r>
            <a:r>
              <a:rPr lang="en-US" sz="2400" b="1" dirty="0">
                <a:solidFill>
                  <a:schemeClr val="bg1"/>
                </a:solidFill>
              </a:rPr>
              <a:t> Sensor for Hydrogen Peroxide Vapor Detection Using Impedance Spectroscopy / ACS Omega, 2025, 10, 14452-14465, </a:t>
            </a:r>
            <a:r>
              <a:rPr lang="en-US" sz="2400" b="1" dirty="0">
                <a:solidFill>
                  <a:srgbClr val="FF0000"/>
                </a:solidFill>
              </a:rPr>
              <a:t>Q1</a:t>
            </a:r>
          </a:p>
          <a:p>
            <a:pPr marL="342900" indent="-342900">
              <a:buFont typeface="Arial" panose="020B0604020202020204" pitchFamily="34" charset="0"/>
              <a:buChar char="•"/>
            </a:pPr>
            <a:r>
              <a:rPr lang="en-US" sz="2400" b="1" dirty="0" err="1">
                <a:solidFill>
                  <a:schemeClr val="bg1"/>
                </a:solidFill>
              </a:rPr>
              <a:t>Mikayel</a:t>
            </a:r>
            <a:r>
              <a:rPr lang="en-US" sz="2400" b="1" dirty="0">
                <a:solidFill>
                  <a:schemeClr val="bg1"/>
                </a:solidFill>
              </a:rPr>
              <a:t> </a:t>
            </a:r>
            <a:r>
              <a:rPr lang="en-US" sz="2400" b="1" dirty="0" err="1">
                <a:solidFill>
                  <a:schemeClr val="bg1"/>
                </a:solidFill>
              </a:rPr>
              <a:t>Aleksanyan</a:t>
            </a:r>
            <a:r>
              <a:rPr lang="en-US" sz="2400" b="1" dirty="0">
                <a:solidFill>
                  <a:schemeClr val="bg1"/>
                </a:solidFill>
              </a:rPr>
              <a:t>, </a:t>
            </a:r>
            <a:r>
              <a:rPr lang="en-US" sz="2400" b="1" dirty="0" err="1">
                <a:solidFill>
                  <a:schemeClr val="bg1"/>
                </a:solidFill>
              </a:rPr>
              <a:t>Artak</a:t>
            </a:r>
            <a:r>
              <a:rPr lang="en-US" sz="2400" b="1" dirty="0">
                <a:solidFill>
                  <a:schemeClr val="bg1"/>
                </a:solidFill>
              </a:rPr>
              <a:t> </a:t>
            </a:r>
            <a:r>
              <a:rPr lang="en-US" sz="2400" b="1" dirty="0" err="1">
                <a:solidFill>
                  <a:schemeClr val="bg1"/>
                </a:solidFill>
              </a:rPr>
              <a:t>Sayunts</a:t>
            </a:r>
            <a:r>
              <a:rPr lang="en-US" sz="2400" b="1" dirty="0">
                <a:solidFill>
                  <a:schemeClr val="bg1"/>
                </a:solidFill>
              </a:rPr>
              <a:t>, </a:t>
            </a:r>
            <a:r>
              <a:rPr lang="en-US" sz="2400" b="1" dirty="0" err="1">
                <a:solidFill>
                  <a:schemeClr val="bg1"/>
                </a:solidFill>
              </a:rPr>
              <a:t>Gevorg</a:t>
            </a:r>
            <a:r>
              <a:rPr lang="en-US" sz="2400" b="1" dirty="0">
                <a:solidFill>
                  <a:schemeClr val="bg1"/>
                </a:solidFill>
              </a:rPr>
              <a:t> </a:t>
            </a:r>
            <a:r>
              <a:rPr lang="en-US" sz="2400" b="1" dirty="0" err="1">
                <a:solidFill>
                  <a:schemeClr val="bg1"/>
                </a:solidFill>
              </a:rPr>
              <a:t>Shahkhatuni</a:t>
            </a:r>
            <a:r>
              <a:rPr lang="en-US" sz="2400" b="1" dirty="0">
                <a:solidFill>
                  <a:schemeClr val="bg1"/>
                </a:solidFill>
              </a:rPr>
              <a:t>, Zarine </a:t>
            </a:r>
            <a:r>
              <a:rPr lang="en-US" sz="2400" b="1" dirty="0" err="1">
                <a:solidFill>
                  <a:schemeClr val="bg1"/>
                </a:solidFill>
              </a:rPr>
              <a:t>Simonyan</a:t>
            </a:r>
            <a:r>
              <a:rPr lang="en-US" sz="2400" b="1" dirty="0">
                <a:solidFill>
                  <a:schemeClr val="bg1"/>
                </a:solidFill>
              </a:rPr>
              <a:t>, Davit </a:t>
            </a:r>
            <a:r>
              <a:rPr lang="en-US" sz="2400" b="1" dirty="0" err="1">
                <a:solidFill>
                  <a:schemeClr val="bg1"/>
                </a:solidFill>
              </a:rPr>
              <a:t>Kananov</a:t>
            </a:r>
            <a:r>
              <a:rPr lang="en-US" sz="2400" b="1" dirty="0">
                <a:solidFill>
                  <a:schemeClr val="bg1"/>
                </a:solidFill>
              </a:rPr>
              <a:t>, Rima </a:t>
            </a:r>
            <a:r>
              <a:rPr lang="en-US" sz="2400" b="1" dirty="0" err="1">
                <a:solidFill>
                  <a:schemeClr val="bg1"/>
                </a:solidFill>
              </a:rPr>
              <a:t>Papovyan</a:t>
            </a:r>
            <a:r>
              <a:rPr lang="en-US" sz="2400" b="1" dirty="0">
                <a:solidFill>
                  <a:schemeClr val="bg1"/>
                </a:solidFill>
              </a:rPr>
              <a:t>, </a:t>
            </a:r>
            <a:r>
              <a:rPr lang="en-US" sz="2400" b="1" dirty="0" err="1">
                <a:solidFill>
                  <a:schemeClr val="bg1"/>
                </a:solidFill>
              </a:rPr>
              <a:t>Dušan</a:t>
            </a:r>
            <a:r>
              <a:rPr lang="en-US" sz="2400" b="1" dirty="0">
                <a:solidFill>
                  <a:schemeClr val="bg1"/>
                </a:solidFill>
              </a:rPr>
              <a:t> </a:t>
            </a:r>
            <a:r>
              <a:rPr lang="en-US" sz="2400" b="1" dirty="0" err="1">
                <a:solidFill>
                  <a:schemeClr val="bg1"/>
                </a:solidFill>
              </a:rPr>
              <a:t>Kopecký</a:t>
            </a:r>
            <a:r>
              <a:rPr lang="en-US" sz="2400" b="1" dirty="0">
                <a:solidFill>
                  <a:schemeClr val="bg1"/>
                </a:solidFill>
              </a:rPr>
              <a:t> // Influence of the Growth Parameters on RF-Sputtered CNTs and Their Temperature-Selective Application in Gas Sensors / ACS Omega, 2025, 10, 34733-34746, </a:t>
            </a:r>
            <a:r>
              <a:rPr lang="en-US" sz="2400" b="1" dirty="0">
                <a:solidFill>
                  <a:srgbClr val="FF0000"/>
                </a:solidFill>
              </a:rPr>
              <a:t>Q1</a:t>
            </a:r>
          </a:p>
          <a:p>
            <a:pPr marL="342900" indent="-342900">
              <a:buFont typeface="Arial" panose="020B0604020202020204" pitchFamily="34" charset="0"/>
              <a:buChar char="•"/>
            </a:pPr>
            <a:r>
              <a:rPr lang="en-US" sz="2400" b="1" dirty="0" err="1">
                <a:solidFill>
                  <a:schemeClr val="bg1"/>
                </a:solidFill>
              </a:rPr>
              <a:t>Mikayel</a:t>
            </a:r>
            <a:r>
              <a:rPr lang="en-US" sz="2400" b="1" dirty="0">
                <a:solidFill>
                  <a:schemeClr val="bg1"/>
                </a:solidFill>
              </a:rPr>
              <a:t> </a:t>
            </a:r>
            <a:r>
              <a:rPr lang="en-US" sz="2400" b="1" dirty="0" err="1">
                <a:solidFill>
                  <a:schemeClr val="bg1"/>
                </a:solidFill>
              </a:rPr>
              <a:t>Aleksanyan</a:t>
            </a:r>
            <a:r>
              <a:rPr lang="en-US" sz="2400" b="1" dirty="0">
                <a:solidFill>
                  <a:schemeClr val="bg1"/>
                </a:solidFill>
              </a:rPr>
              <a:t>, </a:t>
            </a:r>
            <a:r>
              <a:rPr lang="en-US" sz="2400" b="1" dirty="0" err="1">
                <a:solidFill>
                  <a:schemeClr val="bg1"/>
                </a:solidFill>
              </a:rPr>
              <a:t>Artak</a:t>
            </a:r>
            <a:r>
              <a:rPr lang="en-US" sz="2400" b="1" dirty="0">
                <a:solidFill>
                  <a:schemeClr val="bg1"/>
                </a:solidFill>
              </a:rPr>
              <a:t> </a:t>
            </a:r>
            <a:r>
              <a:rPr lang="en-US" sz="2400" b="1" dirty="0" err="1">
                <a:solidFill>
                  <a:schemeClr val="bg1"/>
                </a:solidFill>
              </a:rPr>
              <a:t>Sayunts</a:t>
            </a:r>
            <a:r>
              <a:rPr lang="en-US" sz="2400" b="1" dirty="0">
                <a:solidFill>
                  <a:schemeClr val="bg1"/>
                </a:solidFill>
              </a:rPr>
              <a:t>, </a:t>
            </a:r>
            <a:r>
              <a:rPr lang="en-US" sz="2400" b="1" dirty="0" err="1">
                <a:solidFill>
                  <a:schemeClr val="bg1"/>
                </a:solidFill>
              </a:rPr>
              <a:t>Gevorg</a:t>
            </a:r>
            <a:r>
              <a:rPr lang="en-US" sz="2400" b="1" dirty="0">
                <a:solidFill>
                  <a:schemeClr val="bg1"/>
                </a:solidFill>
              </a:rPr>
              <a:t> </a:t>
            </a:r>
            <a:r>
              <a:rPr lang="en-US" sz="2400" b="1" dirty="0" err="1">
                <a:solidFill>
                  <a:schemeClr val="bg1"/>
                </a:solidFill>
              </a:rPr>
              <a:t>Shahkhatuni</a:t>
            </a:r>
            <a:r>
              <a:rPr lang="en-US" sz="2400" b="1" dirty="0">
                <a:solidFill>
                  <a:schemeClr val="bg1"/>
                </a:solidFill>
              </a:rPr>
              <a:t>, Zarine </a:t>
            </a:r>
            <a:r>
              <a:rPr lang="en-US" sz="2400" b="1" dirty="0" err="1">
                <a:solidFill>
                  <a:schemeClr val="bg1"/>
                </a:solidFill>
              </a:rPr>
              <a:t>Simonyan</a:t>
            </a:r>
            <a:r>
              <a:rPr lang="en-US" sz="2400" b="1" dirty="0">
                <a:solidFill>
                  <a:schemeClr val="bg1"/>
                </a:solidFill>
              </a:rPr>
              <a:t>, Davit </a:t>
            </a:r>
            <a:r>
              <a:rPr lang="en-US" sz="2400" b="1" dirty="0" err="1">
                <a:solidFill>
                  <a:schemeClr val="bg1"/>
                </a:solidFill>
              </a:rPr>
              <a:t>Kananov</a:t>
            </a:r>
            <a:r>
              <a:rPr lang="en-US" sz="2400" b="1" dirty="0">
                <a:solidFill>
                  <a:schemeClr val="bg1"/>
                </a:solidFill>
              </a:rPr>
              <a:t>, Rima </a:t>
            </a:r>
            <a:r>
              <a:rPr lang="en-US" sz="2400" b="1" dirty="0" err="1">
                <a:solidFill>
                  <a:schemeClr val="bg1"/>
                </a:solidFill>
              </a:rPr>
              <a:t>Papovyan</a:t>
            </a:r>
            <a:r>
              <a:rPr lang="en-US" sz="2400" b="1" dirty="0">
                <a:solidFill>
                  <a:schemeClr val="bg1"/>
                </a:solidFill>
              </a:rPr>
              <a:t>, </a:t>
            </a:r>
            <a:r>
              <a:rPr lang="en-US" sz="2400" b="1" dirty="0" err="1">
                <a:solidFill>
                  <a:schemeClr val="bg1"/>
                </a:solidFill>
              </a:rPr>
              <a:t>Dušan</a:t>
            </a:r>
            <a:r>
              <a:rPr lang="en-US" sz="2400" b="1" dirty="0">
                <a:solidFill>
                  <a:schemeClr val="bg1"/>
                </a:solidFill>
              </a:rPr>
              <a:t> </a:t>
            </a:r>
            <a:r>
              <a:rPr lang="en-US" sz="2400" b="1" dirty="0" err="1">
                <a:solidFill>
                  <a:schemeClr val="bg1"/>
                </a:solidFill>
              </a:rPr>
              <a:t>Kopecký</a:t>
            </a:r>
            <a:r>
              <a:rPr lang="en-US" sz="2400" b="1" dirty="0">
                <a:solidFill>
                  <a:schemeClr val="bg1"/>
                </a:solidFill>
              </a:rPr>
              <a:t> // Highly sensitive ammonia gas sensor based on MWCNTs saturated Fe</a:t>
            </a:r>
            <a:r>
              <a:rPr lang="en-US" sz="2400" b="1" baseline="-25000" dirty="0">
                <a:solidFill>
                  <a:schemeClr val="bg1"/>
                </a:solidFill>
              </a:rPr>
              <a:t>2</a:t>
            </a:r>
            <a:r>
              <a:rPr lang="en-US" sz="2400" b="1" dirty="0">
                <a:solidFill>
                  <a:schemeClr val="bg1"/>
                </a:solidFill>
              </a:rPr>
              <a:t>O</a:t>
            </a:r>
            <a:r>
              <a:rPr lang="en-US" sz="2400" b="1" baseline="-25000" dirty="0">
                <a:solidFill>
                  <a:schemeClr val="bg1"/>
                </a:solidFill>
              </a:rPr>
              <a:t>3</a:t>
            </a:r>
            <a:r>
              <a:rPr lang="en-US" sz="2400" b="1" dirty="0">
                <a:solidFill>
                  <a:schemeClr val="bg1"/>
                </a:solidFill>
              </a:rPr>
              <a:t> nanograins/ ACS Langmuir, 2025, accepted, xx-xx,</a:t>
            </a:r>
            <a:r>
              <a:rPr lang="en-US" sz="2400" b="1" dirty="0">
                <a:solidFill>
                  <a:srgbClr val="FF0000"/>
                </a:solidFill>
              </a:rPr>
              <a:t> Q1</a:t>
            </a:r>
          </a:p>
          <a:p>
            <a:pPr marL="342900" indent="-342900">
              <a:buFont typeface="Arial" panose="020B0604020202020204" pitchFamily="34" charset="0"/>
              <a:buChar char="•"/>
            </a:pPr>
            <a:r>
              <a:rPr lang="en-US" sz="2400" b="1" dirty="0" err="1">
                <a:solidFill>
                  <a:schemeClr val="bg1"/>
                </a:solidFill>
              </a:rPr>
              <a:t>Mikayel</a:t>
            </a:r>
            <a:r>
              <a:rPr lang="en-US" sz="2400" b="1" dirty="0">
                <a:solidFill>
                  <a:schemeClr val="bg1"/>
                </a:solidFill>
              </a:rPr>
              <a:t> </a:t>
            </a:r>
            <a:r>
              <a:rPr lang="en-US" sz="2400" b="1" dirty="0" err="1">
                <a:solidFill>
                  <a:schemeClr val="bg1"/>
                </a:solidFill>
              </a:rPr>
              <a:t>Aleksanyan</a:t>
            </a:r>
            <a:r>
              <a:rPr lang="en-US" sz="2400" b="1" dirty="0">
                <a:solidFill>
                  <a:schemeClr val="bg1"/>
                </a:solidFill>
              </a:rPr>
              <a:t>, </a:t>
            </a:r>
            <a:r>
              <a:rPr lang="en-US" sz="2400" b="1" dirty="0" err="1">
                <a:solidFill>
                  <a:schemeClr val="bg1"/>
                </a:solidFill>
              </a:rPr>
              <a:t>Artak</a:t>
            </a:r>
            <a:r>
              <a:rPr lang="en-US" sz="2400" b="1" dirty="0">
                <a:solidFill>
                  <a:schemeClr val="bg1"/>
                </a:solidFill>
              </a:rPr>
              <a:t> </a:t>
            </a:r>
            <a:r>
              <a:rPr lang="en-US" sz="2400" b="1" dirty="0" err="1">
                <a:solidFill>
                  <a:schemeClr val="bg1"/>
                </a:solidFill>
              </a:rPr>
              <a:t>Sayunts</a:t>
            </a:r>
            <a:r>
              <a:rPr lang="en-US" sz="2400" b="1" dirty="0">
                <a:solidFill>
                  <a:schemeClr val="bg1"/>
                </a:solidFill>
              </a:rPr>
              <a:t>, </a:t>
            </a:r>
            <a:r>
              <a:rPr lang="en-US" sz="2400" b="1" dirty="0" err="1">
                <a:solidFill>
                  <a:schemeClr val="bg1"/>
                </a:solidFill>
              </a:rPr>
              <a:t>Gevorg</a:t>
            </a:r>
            <a:r>
              <a:rPr lang="en-US" sz="2400" b="1" dirty="0">
                <a:solidFill>
                  <a:schemeClr val="bg1"/>
                </a:solidFill>
              </a:rPr>
              <a:t> </a:t>
            </a:r>
            <a:r>
              <a:rPr lang="en-US" sz="2400" b="1" dirty="0" err="1">
                <a:solidFill>
                  <a:schemeClr val="bg1"/>
                </a:solidFill>
              </a:rPr>
              <a:t>Shahkhatuni</a:t>
            </a:r>
            <a:r>
              <a:rPr lang="en-US" sz="2400" b="1" dirty="0">
                <a:solidFill>
                  <a:schemeClr val="bg1"/>
                </a:solidFill>
              </a:rPr>
              <a:t>, </a:t>
            </a:r>
            <a:r>
              <a:rPr lang="en-US" sz="2400" b="1" dirty="0" err="1">
                <a:solidFill>
                  <a:schemeClr val="bg1"/>
                </a:solidFill>
              </a:rPr>
              <a:t>Zarine</a:t>
            </a:r>
            <a:r>
              <a:rPr lang="en-US" sz="2400" b="1" dirty="0">
                <a:solidFill>
                  <a:schemeClr val="bg1"/>
                </a:solidFill>
              </a:rPr>
              <a:t> </a:t>
            </a:r>
            <a:r>
              <a:rPr lang="en-US" sz="2400" b="1" dirty="0" err="1">
                <a:solidFill>
                  <a:schemeClr val="bg1"/>
                </a:solidFill>
              </a:rPr>
              <a:t>Simonyan</a:t>
            </a:r>
            <a:r>
              <a:rPr lang="en-US" sz="2400" b="1" dirty="0">
                <a:solidFill>
                  <a:schemeClr val="bg1"/>
                </a:solidFill>
              </a:rPr>
              <a:t>, Davit </a:t>
            </a:r>
            <a:r>
              <a:rPr lang="en-US" sz="2400" b="1" dirty="0" err="1">
                <a:solidFill>
                  <a:schemeClr val="bg1"/>
                </a:solidFill>
              </a:rPr>
              <a:t>Kananov</a:t>
            </a:r>
            <a:r>
              <a:rPr lang="en-US" sz="2400" b="1" dirty="0">
                <a:solidFill>
                  <a:schemeClr val="bg1"/>
                </a:solidFill>
              </a:rPr>
              <a:t>, Emma </a:t>
            </a:r>
            <a:r>
              <a:rPr lang="en-US" sz="2400" b="1" dirty="0" err="1">
                <a:solidFill>
                  <a:schemeClr val="bg1"/>
                </a:solidFill>
              </a:rPr>
              <a:t>Khachaturyan</a:t>
            </a:r>
            <a:r>
              <a:rPr lang="en-US" sz="2400" b="1" dirty="0">
                <a:solidFill>
                  <a:schemeClr val="bg1"/>
                </a:solidFill>
              </a:rPr>
              <a:t>, Rima </a:t>
            </a:r>
            <a:r>
              <a:rPr lang="en-US" sz="2400" b="1" dirty="0" err="1">
                <a:solidFill>
                  <a:schemeClr val="bg1"/>
                </a:solidFill>
              </a:rPr>
              <a:t>Papovyan</a:t>
            </a:r>
            <a:r>
              <a:rPr lang="en-US" sz="2400" b="1" dirty="0">
                <a:solidFill>
                  <a:schemeClr val="bg1"/>
                </a:solidFill>
              </a:rPr>
              <a:t>, Alena </a:t>
            </a:r>
            <a:r>
              <a:rPr lang="en-US" sz="2400" b="1" dirty="0" err="1">
                <a:solidFill>
                  <a:schemeClr val="bg1"/>
                </a:solidFill>
              </a:rPr>
              <a:t>Michalcová</a:t>
            </a:r>
            <a:r>
              <a:rPr lang="en-US" sz="2400" b="1" dirty="0">
                <a:solidFill>
                  <a:schemeClr val="bg1"/>
                </a:solidFill>
              </a:rPr>
              <a:t>, </a:t>
            </a:r>
            <a:r>
              <a:rPr lang="en-US" sz="2400" b="1" dirty="0" err="1">
                <a:solidFill>
                  <a:schemeClr val="bg1"/>
                </a:solidFill>
              </a:rPr>
              <a:t>Dušan</a:t>
            </a:r>
            <a:r>
              <a:rPr lang="en-US" sz="2400" b="1" dirty="0">
                <a:solidFill>
                  <a:schemeClr val="bg1"/>
                </a:solidFill>
              </a:rPr>
              <a:t> </a:t>
            </a:r>
            <a:r>
              <a:rPr lang="en-US" sz="2400" b="1" dirty="0" err="1">
                <a:solidFill>
                  <a:schemeClr val="bg1"/>
                </a:solidFill>
              </a:rPr>
              <a:t>Kopecký</a:t>
            </a:r>
            <a:r>
              <a:rPr lang="en-US" sz="2400" b="1" dirty="0">
                <a:solidFill>
                  <a:schemeClr val="bg1"/>
                </a:solidFill>
              </a:rPr>
              <a:t> // </a:t>
            </a:r>
            <a:r>
              <a:rPr lang="en-US" sz="2400" b="1" dirty="0" err="1">
                <a:solidFill>
                  <a:schemeClr val="bg1"/>
                </a:solidFill>
              </a:rPr>
              <a:t>SnO</a:t>
            </a:r>
            <a:r>
              <a:rPr lang="en-US" sz="2400" b="1" dirty="0">
                <a:solidFill>
                  <a:schemeClr val="bg1"/>
                </a:solidFill>
              </a:rPr>
              <a:t> /MWCNTs Nanostructured Material for High-Performance Acetone and Ethanol Gas Sensors / ACS Omega, 2025, 10, 7283-7294, </a:t>
            </a:r>
            <a:r>
              <a:rPr lang="en-US" sz="2400" b="1" dirty="0">
                <a:solidFill>
                  <a:srgbClr val="FF0000"/>
                </a:solidFill>
              </a:rPr>
              <a:t>Q1</a:t>
            </a:r>
          </a:p>
          <a:p>
            <a:pPr marL="342900" indent="-342900">
              <a:buFont typeface="Arial" panose="020B0604020202020204" pitchFamily="34" charset="0"/>
              <a:buChar char="•"/>
            </a:pPr>
            <a:r>
              <a:rPr lang="en-US" sz="2400" b="1" dirty="0">
                <a:solidFill>
                  <a:schemeClr val="bg1"/>
                </a:solidFill>
              </a:rPr>
              <a:t>M. </a:t>
            </a:r>
            <a:r>
              <a:rPr lang="en-US" sz="2400" b="1" dirty="0" err="1">
                <a:solidFill>
                  <a:schemeClr val="bg1"/>
                </a:solidFill>
              </a:rPr>
              <a:t>Aleksanyan</a:t>
            </a:r>
            <a:r>
              <a:rPr lang="en-US" sz="2400" b="1" dirty="0">
                <a:solidFill>
                  <a:schemeClr val="bg1"/>
                </a:solidFill>
              </a:rPr>
              <a:t>, G. </a:t>
            </a:r>
            <a:r>
              <a:rPr lang="en-US" sz="2400" b="1" dirty="0" err="1">
                <a:solidFill>
                  <a:schemeClr val="bg1"/>
                </a:solidFill>
              </a:rPr>
              <a:t>Shahkhatuni</a:t>
            </a:r>
            <a:r>
              <a:rPr lang="en-US" sz="2400" b="1" dirty="0">
                <a:solidFill>
                  <a:schemeClr val="bg1"/>
                </a:solidFill>
              </a:rPr>
              <a:t>, Z. </a:t>
            </a:r>
            <a:r>
              <a:rPr lang="en-US" sz="2400" b="1" dirty="0" err="1">
                <a:solidFill>
                  <a:schemeClr val="bg1"/>
                </a:solidFill>
              </a:rPr>
              <a:t>Simonyan</a:t>
            </a:r>
            <a:r>
              <a:rPr lang="en-US" sz="2400" b="1" dirty="0">
                <a:solidFill>
                  <a:schemeClr val="bg1"/>
                </a:solidFill>
              </a:rPr>
              <a:t>, G. </a:t>
            </a:r>
            <a:r>
              <a:rPr lang="en-US" sz="2400" b="1" dirty="0" err="1">
                <a:solidFill>
                  <a:schemeClr val="bg1"/>
                </a:solidFill>
              </a:rPr>
              <a:t>Shahnazaryan</a:t>
            </a:r>
            <a:r>
              <a:rPr lang="en-US" sz="2400" b="1" dirty="0">
                <a:solidFill>
                  <a:schemeClr val="bg1"/>
                </a:solidFill>
              </a:rPr>
              <a:t>, R. </a:t>
            </a:r>
            <a:r>
              <a:rPr lang="en-US" sz="2400" b="1" dirty="0" err="1">
                <a:solidFill>
                  <a:schemeClr val="bg1"/>
                </a:solidFill>
              </a:rPr>
              <a:t>Papovyan</a:t>
            </a:r>
            <a:r>
              <a:rPr lang="en-US" sz="2400" b="1" dirty="0">
                <a:solidFill>
                  <a:schemeClr val="bg1"/>
                </a:solidFill>
              </a:rPr>
              <a:t>, D. </a:t>
            </a:r>
            <a:r>
              <a:rPr lang="en-US" sz="2400" b="1" dirty="0" err="1">
                <a:solidFill>
                  <a:schemeClr val="bg1"/>
                </a:solidFill>
              </a:rPr>
              <a:t>Kananov</a:t>
            </a:r>
            <a:r>
              <a:rPr lang="en-US" sz="2400" b="1" dirty="0">
                <a:solidFill>
                  <a:schemeClr val="bg1"/>
                </a:solidFill>
              </a:rPr>
              <a:t>, A. </a:t>
            </a:r>
            <a:r>
              <a:rPr lang="en-US" sz="2400" b="1" dirty="0" err="1">
                <a:solidFill>
                  <a:schemeClr val="bg1"/>
                </a:solidFill>
              </a:rPr>
              <a:t>Grigoryan</a:t>
            </a:r>
            <a:r>
              <a:rPr lang="en-US" sz="2400" b="1" dirty="0">
                <a:solidFill>
                  <a:schemeClr val="bg1"/>
                </a:solidFill>
              </a:rPr>
              <a:t>, G. </a:t>
            </a:r>
            <a:r>
              <a:rPr lang="en-US" sz="2400" b="1" dirty="0" err="1">
                <a:solidFill>
                  <a:schemeClr val="bg1"/>
                </a:solidFill>
              </a:rPr>
              <a:t>Gevorgyan</a:t>
            </a:r>
            <a:r>
              <a:rPr lang="en-US" sz="2400" b="1" dirty="0">
                <a:solidFill>
                  <a:schemeClr val="bg1"/>
                </a:solidFill>
              </a:rPr>
              <a:t>, G. </a:t>
            </a:r>
            <a:r>
              <a:rPr lang="en-US" sz="2400" b="1" dirty="0" err="1">
                <a:solidFill>
                  <a:schemeClr val="bg1"/>
                </a:solidFill>
              </a:rPr>
              <a:t>Stepanyan</a:t>
            </a:r>
            <a:r>
              <a:rPr lang="en-US" sz="2400" b="1" dirty="0">
                <a:solidFill>
                  <a:schemeClr val="bg1"/>
                </a:solidFill>
              </a:rPr>
              <a:t>, A. </a:t>
            </a:r>
            <a:r>
              <a:rPr lang="en-US" sz="2400" b="1" dirty="0" err="1">
                <a:solidFill>
                  <a:schemeClr val="bg1"/>
                </a:solidFill>
              </a:rPr>
              <a:t>Sayunts</a:t>
            </a:r>
            <a:r>
              <a:rPr lang="en-US" sz="2400" b="1" dirty="0">
                <a:solidFill>
                  <a:schemeClr val="bg1"/>
                </a:solidFill>
              </a:rPr>
              <a:t> // Fabrication and Characterization of CO2 Sensor Using </a:t>
            </a:r>
            <a:r>
              <a:rPr lang="en-US" sz="2400" b="1" dirty="0" err="1">
                <a:solidFill>
                  <a:schemeClr val="bg1"/>
                </a:solidFill>
              </a:rPr>
              <a:t>ZnO</a:t>
            </a:r>
            <a:r>
              <a:rPr lang="en-US" sz="2400" b="1" dirty="0">
                <a:solidFill>
                  <a:schemeClr val="bg1"/>
                </a:solidFill>
              </a:rPr>
              <a:t>&lt;In&gt; Nanograins / 2025 / SMSI 2025 Conference – Sensor and Measurement Science International, 307-308, Germany</a:t>
            </a:r>
          </a:p>
          <a:p>
            <a:pPr marL="342900" indent="-342900">
              <a:buFont typeface="Arial" panose="020B0604020202020204" pitchFamily="34" charset="0"/>
              <a:buChar char="•"/>
            </a:pPr>
            <a:endParaRPr lang="en-US" sz="2400" b="1" dirty="0">
              <a:solidFill>
                <a:schemeClr val="bg1"/>
              </a:solidFill>
            </a:endParaRPr>
          </a:p>
        </p:txBody>
      </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20583" y="-5291515"/>
            <a:ext cx="643045" cy="12543766"/>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4" y="687979"/>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67363" y="-2691098"/>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14" name="TextBox 14"/>
          <p:cNvSpPr txBox="1"/>
          <p:nvPr/>
        </p:nvSpPr>
        <p:spPr>
          <a:xfrm>
            <a:off x="1142266" y="1371657"/>
            <a:ext cx="11354534" cy="1354217"/>
          </a:xfrm>
          <a:prstGeom prst="rect">
            <a:avLst/>
          </a:prstGeom>
        </p:spPr>
        <p:txBody>
          <a:bodyPr wrap="square" lIns="0" tIns="0" rIns="0" bIns="0" rtlCol="0" anchor="t">
            <a:spAutoFit/>
          </a:bodyPr>
          <a:lstStyle/>
          <a:p>
            <a:r>
              <a:rPr lang="en-US" sz="8800" b="1" dirty="0">
                <a:solidFill>
                  <a:srgbClr val="343434"/>
                </a:solidFill>
              </a:rPr>
              <a:t>Financial report - 2025</a:t>
            </a:r>
          </a:p>
        </p:txBody>
      </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20583" y="-5291515"/>
            <a:ext cx="643045" cy="12543766"/>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4" y="687979"/>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graphicFrame>
        <p:nvGraphicFramePr>
          <p:cNvPr id="16" name="Таблица 5">
            <a:extLst>
              <a:ext uri="{FF2B5EF4-FFF2-40B4-BE49-F238E27FC236}">
                <a16:creationId xmlns:a16="http://schemas.microsoft.com/office/drawing/2014/main" id="{3F2E4FFB-7BFD-4E7A-8A04-81873909FB99}"/>
              </a:ext>
            </a:extLst>
          </p:cNvPr>
          <p:cNvGraphicFramePr>
            <a:graphicFrameLocks noGrp="1"/>
          </p:cNvGraphicFramePr>
          <p:nvPr>
            <p:extLst>
              <p:ext uri="{D42A27DB-BD31-4B8C-83A1-F6EECF244321}">
                <p14:modId xmlns:p14="http://schemas.microsoft.com/office/powerpoint/2010/main" val="1447245297"/>
              </p:ext>
            </p:extLst>
          </p:nvPr>
        </p:nvGraphicFramePr>
        <p:xfrm>
          <a:off x="1142266" y="2863023"/>
          <a:ext cx="14783534" cy="5785678"/>
        </p:xfrm>
        <a:graphic>
          <a:graphicData uri="http://schemas.openxmlformats.org/drawingml/2006/table">
            <a:tbl>
              <a:tblPr firstRow="1" bandRow="1">
                <a:tableStyleId>{5202B0CA-FC54-4496-8BCA-5EF66A818D29}</a:tableStyleId>
              </a:tblPr>
              <a:tblGrid>
                <a:gridCol w="7391767">
                  <a:extLst>
                    <a:ext uri="{9D8B030D-6E8A-4147-A177-3AD203B41FA5}">
                      <a16:colId xmlns:a16="http://schemas.microsoft.com/office/drawing/2014/main" val="4075488303"/>
                    </a:ext>
                  </a:extLst>
                </a:gridCol>
                <a:gridCol w="7391767">
                  <a:extLst>
                    <a:ext uri="{9D8B030D-6E8A-4147-A177-3AD203B41FA5}">
                      <a16:colId xmlns:a16="http://schemas.microsoft.com/office/drawing/2014/main" val="2240431881"/>
                    </a:ext>
                  </a:extLst>
                </a:gridCol>
              </a:tblGrid>
              <a:tr h="1010418">
                <a:tc>
                  <a:txBody>
                    <a:bodyPr/>
                    <a:lstStyle/>
                    <a:p>
                      <a:pPr algn="l"/>
                      <a:r>
                        <a:rPr lang="en-US" sz="3600" dirty="0">
                          <a:effectLst>
                            <a:outerShdw blurRad="38100" dist="38100" dir="2700000" algn="tl">
                              <a:srgbClr val="000000">
                                <a:alpha val="43137"/>
                              </a:srgbClr>
                            </a:outerShdw>
                          </a:effectLst>
                        </a:rPr>
                        <a:t>Wage amount</a:t>
                      </a:r>
                      <a:endParaRPr lang="ru-RU" sz="3600" dirty="0">
                        <a:solidFill>
                          <a:srgbClr val="FFBA09"/>
                        </a:solidFill>
                        <a:effectLst>
                          <a:outerShdw blurRad="38100" dist="38100" dir="2700000" algn="tl">
                            <a:srgbClr val="000000">
                              <a:alpha val="43137"/>
                            </a:srgbClr>
                          </a:outerShdw>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a:effectLst>
                            <a:outerShdw blurRad="38100" dist="38100" dir="2700000" algn="tl">
                              <a:srgbClr val="000000">
                                <a:alpha val="43137"/>
                              </a:srgbClr>
                            </a:outerShdw>
                          </a:effectLst>
                        </a:rPr>
                        <a:t>27 160 000 AMD </a:t>
                      </a:r>
                      <a:endParaRPr lang="ru-RU" sz="3600" dirty="0">
                        <a:solidFill>
                          <a:srgbClr val="FFBA09"/>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1237973332"/>
                  </a:ext>
                </a:extLst>
              </a:tr>
              <a:tr h="1744006">
                <a:tc>
                  <a:txBody>
                    <a:bodyPr/>
                    <a:lstStyle/>
                    <a:p>
                      <a:pPr algn="l"/>
                      <a:r>
                        <a:rPr lang="en-US" sz="3600" dirty="0">
                          <a:effectLst>
                            <a:outerShdw blurRad="38100" dist="38100" dir="2700000" algn="tl">
                              <a:srgbClr val="000000">
                                <a:alpha val="43137"/>
                              </a:srgbClr>
                            </a:outerShdw>
                          </a:effectLst>
                        </a:rPr>
                        <a:t>Equipment, materials and services </a:t>
                      </a:r>
                      <a:endParaRPr lang="ru-RU" sz="3600" dirty="0">
                        <a:solidFill>
                          <a:srgbClr val="0032D1"/>
                        </a:solidFill>
                        <a:effectLst>
                          <a:outerShdw blurRad="38100" dist="38100" dir="2700000" algn="tl">
                            <a:srgbClr val="000000">
                              <a:alpha val="43137"/>
                            </a:srgbClr>
                          </a:outerShdw>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a:effectLst>
                            <a:outerShdw blurRad="38100" dist="38100" dir="2700000" algn="tl">
                              <a:srgbClr val="000000">
                                <a:alpha val="43137"/>
                              </a:srgbClr>
                            </a:outerShdw>
                          </a:effectLst>
                        </a:rPr>
                        <a:t>17 000 000 AMD </a:t>
                      </a:r>
                      <a:endParaRPr lang="ru-RU" sz="3600" dirty="0">
                        <a:solidFill>
                          <a:srgbClr val="0032D1"/>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1610200062"/>
                  </a:ext>
                </a:extLst>
              </a:tr>
              <a:tr h="1010418">
                <a:tc>
                  <a:txBody>
                    <a:bodyPr/>
                    <a:lstStyle/>
                    <a:p>
                      <a:pPr algn="l"/>
                      <a:r>
                        <a:rPr lang="en-US" sz="3600" dirty="0">
                          <a:effectLst>
                            <a:outerShdw blurRad="38100" dist="38100" dir="2700000" algn="tl">
                              <a:srgbClr val="000000">
                                <a:alpha val="43137"/>
                              </a:srgbClr>
                            </a:outerShdw>
                          </a:effectLst>
                        </a:rPr>
                        <a:t>Scientific Visits</a:t>
                      </a:r>
                      <a:endParaRPr lang="ru-RU" sz="3600" dirty="0">
                        <a:solidFill>
                          <a:srgbClr val="0032D1"/>
                        </a:solidFill>
                        <a:effectLst>
                          <a:outerShdw blurRad="38100" dist="38100" dir="2700000" algn="tl">
                            <a:srgbClr val="000000">
                              <a:alpha val="43137"/>
                            </a:srgbClr>
                          </a:outerShdw>
                        </a:effectLst>
                        <a:latin typeface="+mn-lt"/>
                      </a:endParaRPr>
                    </a:p>
                  </a:txBody>
                  <a:tcPr anchor="ctr"/>
                </a:tc>
                <a:tc>
                  <a:txBody>
                    <a:bodyPr/>
                    <a:lstStyle/>
                    <a:p>
                      <a:pPr algn="l"/>
                      <a:r>
                        <a:rPr lang="en-US" sz="3600" dirty="0">
                          <a:effectLst>
                            <a:outerShdw blurRad="38100" dist="38100" dir="2700000" algn="tl">
                              <a:srgbClr val="000000">
                                <a:alpha val="43137"/>
                              </a:srgbClr>
                            </a:outerShdw>
                          </a:effectLst>
                        </a:rPr>
                        <a:t>1 100 000 AMD</a:t>
                      </a:r>
                      <a:endParaRPr lang="ru-RU" sz="3600" dirty="0">
                        <a:solidFill>
                          <a:srgbClr val="0032D1"/>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1395497633"/>
                  </a:ext>
                </a:extLst>
              </a:tr>
              <a:tr h="1010418">
                <a:tc>
                  <a:txBody>
                    <a:bodyPr/>
                    <a:lstStyle/>
                    <a:p>
                      <a:pPr algn="l"/>
                      <a:r>
                        <a:rPr lang="en-US" sz="3600" dirty="0">
                          <a:effectLst>
                            <a:outerShdw blurRad="38100" dist="38100" dir="2700000" algn="tl">
                              <a:srgbClr val="000000">
                                <a:alpha val="43137"/>
                              </a:srgbClr>
                            </a:outerShdw>
                          </a:effectLst>
                        </a:rPr>
                        <a:t>Total balance for </a:t>
                      </a:r>
                      <a:r>
                        <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services</a:t>
                      </a:r>
                      <a:endParaRPr lang="ru-RU" sz="3600" dirty="0">
                        <a:solidFill>
                          <a:srgbClr val="FFBA09"/>
                        </a:solidFill>
                        <a:effectLst>
                          <a:outerShdw blurRad="38100" dist="38100" dir="2700000" algn="tl">
                            <a:srgbClr val="000000">
                              <a:alpha val="43137"/>
                            </a:srgbClr>
                          </a:outerShdw>
                        </a:effectLst>
                        <a:latin typeface="+mn-lt"/>
                      </a:endParaRPr>
                    </a:p>
                  </a:txBody>
                  <a:tcPr anchor="ctr"/>
                </a:tc>
                <a:tc>
                  <a:txBody>
                    <a:bodyPr/>
                    <a:lstStyle/>
                    <a:p>
                      <a:pPr algn="l"/>
                      <a:r>
                        <a:rPr lang="en-US" sz="3600" dirty="0">
                          <a:solidFill>
                            <a:srgbClr val="FFBA09"/>
                          </a:solidFill>
                          <a:effectLst>
                            <a:outerShdw blurRad="38100" dist="38100" dir="2700000" algn="tl">
                              <a:srgbClr val="000000">
                                <a:alpha val="43137"/>
                              </a:srgbClr>
                            </a:outerShdw>
                          </a:effectLst>
                          <a:latin typeface="+mn-lt"/>
                        </a:rPr>
                        <a:t>3 500 000 AMD</a:t>
                      </a:r>
                      <a:endParaRPr lang="ru-RU" sz="3600" dirty="0">
                        <a:solidFill>
                          <a:srgbClr val="FFBA09"/>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1103697081"/>
                  </a:ext>
                </a:extLst>
              </a:tr>
              <a:tr h="1010418">
                <a:tc>
                  <a:txBody>
                    <a:bodyPr/>
                    <a:lstStyle/>
                    <a:p>
                      <a:pPr algn="l"/>
                      <a:r>
                        <a:rPr lang="en-US" sz="3600" dirty="0">
                          <a:effectLst>
                            <a:outerShdw blurRad="38100" dist="38100" dir="2700000" algn="tl">
                              <a:srgbClr val="000000">
                                <a:alpha val="43137"/>
                              </a:srgbClr>
                            </a:outerShdw>
                          </a:effectLst>
                        </a:rPr>
                        <a:t>Total balance for trips</a:t>
                      </a:r>
                      <a:endParaRPr lang="en-US" sz="3600" dirty="0">
                        <a:solidFill>
                          <a:srgbClr val="FFBA09"/>
                        </a:solidFill>
                        <a:effectLst>
                          <a:outerShdw blurRad="38100" dist="38100" dir="2700000" algn="tl">
                            <a:srgbClr val="000000">
                              <a:alpha val="43137"/>
                            </a:srgbClr>
                          </a:outerShdw>
                        </a:effectLst>
                        <a:latin typeface="+mn-lt"/>
                      </a:endParaRPr>
                    </a:p>
                  </a:txBody>
                  <a:tcPr anchor="ctr"/>
                </a:tc>
                <a:tc>
                  <a:txBody>
                    <a:bodyPr/>
                    <a:lstStyle/>
                    <a:p>
                      <a:pPr algn="l"/>
                      <a:r>
                        <a:rPr lang="en-US" sz="3600" dirty="0">
                          <a:solidFill>
                            <a:srgbClr val="FFBA09"/>
                          </a:solidFill>
                          <a:effectLst>
                            <a:outerShdw blurRad="38100" dist="38100" dir="2700000" algn="tl">
                              <a:srgbClr val="000000">
                                <a:alpha val="43137"/>
                              </a:srgbClr>
                            </a:outerShdw>
                          </a:effectLst>
                          <a:latin typeface="+mn-lt"/>
                        </a:rPr>
                        <a:t>1 000 000 AMD</a:t>
                      </a:r>
                      <a:endParaRPr lang="ru-RU" sz="3600" dirty="0">
                        <a:solidFill>
                          <a:srgbClr val="FFBA09"/>
                        </a:solidFill>
                        <a:effectLst>
                          <a:outerShdw blurRad="38100" dist="38100" dir="2700000" algn="tl">
                            <a:srgbClr val="000000">
                              <a:alpha val="43137"/>
                            </a:srgbClr>
                          </a:outerShdw>
                        </a:effectLst>
                        <a:latin typeface="+mn-lt"/>
                      </a:endParaRPr>
                    </a:p>
                  </a:txBody>
                  <a:tcPr anchor="ctr"/>
                </a:tc>
                <a:extLst>
                  <a:ext uri="{0D108BD9-81ED-4DB2-BD59-A6C34878D82A}">
                    <a16:rowId xmlns:a16="http://schemas.microsoft.com/office/drawing/2014/main" val="2467699523"/>
                  </a:ext>
                </a:extLst>
              </a:tr>
            </a:tbl>
          </a:graphicData>
        </a:graphic>
      </p:graphicFrame>
      <p:sp>
        <p:nvSpPr>
          <p:cNvPr id="17" name="TextBox 16">
            <a:extLst>
              <a:ext uri="{FF2B5EF4-FFF2-40B4-BE49-F238E27FC236}">
                <a16:creationId xmlns:a16="http://schemas.microsoft.com/office/drawing/2014/main" id="{E71AFB17-CF7B-4441-81FF-A7F22C1A54A6}"/>
              </a:ext>
            </a:extLst>
          </p:cNvPr>
          <p:cNvSpPr txBox="1"/>
          <p:nvPr/>
        </p:nvSpPr>
        <p:spPr>
          <a:xfrm>
            <a:off x="1157506" y="8826809"/>
            <a:ext cx="11705972" cy="707886"/>
          </a:xfrm>
          <a:prstGeom prst="rect">
            <a:avLst/>
          </a:prstGeom>
          <a:noFill/>
        </p:spPr>
        <p:txBody>
          <a:bodyPr wrap="square" rtlCol="0">
            <a:spAutoFit/>
          </a:bodyPr>
          <a:lstStyle/>
          <a:p>
            <a:r>
              <a:rPr lang="en-US" sz="4000" b="1" dirty="0">
                <a:solidFill>
                  <a:srgbClr val="E23223"/>
                </a:solidFill>
                <a:latin typeface="+mj-lt"/>
              </a:rPr>
              <a:t>Total amount                                       176 000 000 AMD</a:t>
            </a:r>
          </a:p>
        </p:txBody>
      </p:sp>
    </p:spTree>
    <p:extLst>
      <p:ext uri="{BB962C8B-B14F-4D97-AF65-F5344CB8AC3E}">
        <p14:creationId xmlns:p14="http://schemas.microsoft.com/office/powerpoint/2010/main" val="2005664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057833" y="-2219294"/>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14" name="TextBox 14"/>
          <p:cNvSpPr txBox="1"/>
          <p:nvPr/>
        </p:nvSpPr>
        <p:spPr>
          <a:xfrm>
            <a:off x="1184038" y="1479998"/>
            <a:ext cx="8916134" cy="492443"/>
          </a:xfrm>
          <a:prstGeom prst="rect">
            <a:avLst/>
          </a:prstGeom>
        </p:spPr>
        <p:txBody>
          <a:bodyPr wrap="square" lIns="0" tIns="0" rIns="0" bIns="0" rtlCol="0" anchor="t">
            <a:spAutoFit/>
          </a:bodyPr>
          <a:lstStyle/>
          <a:p>
            <a:r>
              <a:rPr lang="en-US" sz="3200" b="1" dirty="0">
                <a:solidFill>
                  <a:srgbClr val="E23223"/>
                </a:solidFill>
              </a:rPr>
              <a:t>Financial report (Equipment, materials and services )</a:t>
            </a:r>
          </a:p>
        </p:txBody>
      </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20583" y="-5291515"/>
            <a:ext cx="643045" cy="12543766"/>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4" y="687979"/>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pic>
        <p:nvPicPr>
          <p:cNvPr id="8" name="Picture 7">
            <a:extLst>
              <a:ext uri="{FF2B5EF4-FFF2-40B4-BE49-F238E27FC236}">
                <a16:creationId xmlns:a16="http://schemas.microsoft.com/office/drawing/2014/main" id="{332AE6E3-B49B-44BD-8ADE-64E89E8E9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74" y="2110941"/>
            <a:ext cx="4427056" cy="4427056"/>
          </a:xfrm>
          <a:prstGeom prst="rect">
            <a:avLst/>
          </a:prstGeom>
        </p:spPr>
      </p:pic>
      <p:pic>
        <p:nvPicPr>
          <p:cNvPr id="12" name="Picture 11">
            <a:extLst>
              <a:ext uri="{FF2B5EF4-FFF2-40B4-BE49-F238E27FC236}">
                <a16:creationId xmlns:a16="http://schemas.microsoft.com/office/drawing/2014/main" id="{BD3179F2-4EBF-47F7-B184-07AF3AEFCE63}"/>
              </a:ext>
            </a:extLst>
          </p:cNvPr>
          <p:cNvPicPr>
            <a:picLocks noChangeAspect="1"/>
          </p:cNvPicPr>
          <p:nvPr/>
        </p:nvPicPr>
        <p:blipFill rotWithShape="1">
          <a:blip r:embed="rId5">
            <a:extLst>
              <a:ext uri="{28A0092B-C50C-407E-A947-70E740481C1C}">
                <a14:useLocalDpi xmlns:a14="http://schemas.microsoft.com/office/drawing/2010/main" val="0"/>
              </a:ext>
            </a:extLst>
          </a:blip>
          <a:srcRect l="22184" r="12919"/>
          <a:stretch/>
        </p:blipFill>
        <p:spPr>
          <a:xfrm>
            <a:off x="13273355" y="2147401"/>
            <a:ext cx="3659141" cy="3758936"/>
          </a:xfrm>
          <a:prstGeom prst="rect">
            <a:avLst/>
          </a:prstGeom>
        </p:spPr>
      </p:pic>
      <p:pic>
        <p:nvPicPr>
          <p:cNvPr id="23" name="Picture 22">
            <a:extLst>
              <a:ext uri="{FF2B5EF4-FFF2-40B4-BE49-F238E27FC236}">
                <a16:creationId xmlns:a16="http://schemas.microsoft.com/office/drawing/2014/main" id="{F8136D29-66C3-46BB-939E-02F91128A6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9209" y="2172530"/>
            <a:ext cx="3604953" cy="3604953"/>
          </a:xfrm>
          <a:prstGeom prst="rect">
            <a:avLst/>
          </a:prstGeom>
        </p:spPr>
      </p:pic>
      <p:grpSp>
        <p:nvGrpSpPr>
          <p:cNvPr id="24" name="Group 23">
            <a:extLst>
              <a:ext uri="{FF2B5EF4-FFF2-40B4-BE49-F238E27FC236}">
                <a16:creationId xmlns:a16="http://schemas.microsoft.com/office/drawing/2014/main" id="{8892B6A5-61A3-4BC5-A9A0-95103CEDBCE7}"/>
              </a:ext>
            </a:extLst>
          </p:cNvPr>
          <p:cNvGrpSpPr/>
          <p:nvPr/>
        </p:nvGrpSpPr>
        <p:grpSpPr>
          <a:xfrm>
            <a:off x="5128731" y="2111593"/>
            <a:ext cx="4427057" cy="3726635"/>
            <a:chOff x="5313279" y="946411"/>
            <a:chExt cx="5811921" cy="4892394"/>
          </a:xfrm>
        </p:grpSpPr>
        <p:pic>
          <p:nvPicPr>
            <p:cNvPr id="10" name="Picture 9">
              <a:extLst>
                <a:ext uri="{FF2B5EF4-FFF2-40B4-BE49-F238E27FC236}">
                  <a16:creationId xmlns:a16="http://schemas.microsoft.com/office/drawing/2014/main" id="{4190C7A6-A8E2-4F23-80D7-7A670868AD9C}"/>
                </a:ext>
              </a:extLst>
            </p:cNvPr>
            <p:cNvPicPr>
              <a:picLocks noChangeAspect="1"/>
            </p:cNvPicPr>
            <p:nvPr/>
          </p:nvPicPr>
          <p:blipFill rotWithShape="1">
            <a:blip r:embed="rId7">
              <a:extLst>
                <a:ext uri="{28A0092B-C50C-407E-A947-70E740481C1C}">
                  <a14:useLocalDpi xmlns:a14="http://schemas.microsoft.com/office/drawing/2010/main" val="0"/>
                </a:ext>
              </a:extLst>
            </a:blip>
            <a:srcRect r="48953"/>
            <a:stretch/>
          </p:blipFill>
          <p:spPr>
            <a:xfrm>
              <a:off x="5313279" y="946411"/>
              <a:ext cx="5811921" cy="2446197"/>
            </a:xfrm>
            <a:prstGeom prst="rect">
              <a:avLst/>
            </a:prstGeom>
          </p:spPr>
        </p:pic>
        <p:pic>
          <p:nvPicPr>
            <p:cNvPr id="30" name="Picture 29">
              <a:extLst>
                <a:ext uri="{FF2B5EF4-FFF2-40B4-BE49-F238E27FC236}">
                  <a16:creationId xmlns:a16="http://schemas.microsoft.com/office/drawing/2014/main" id="{AA775391-438D-44E1-8A3F-629940AB1E84}"/>
                </a:ext>
              </a:extLst>
            </p:cNvPr>
            <p:cNvPicPr>
              <a:picLocks noChangeAspect="1"/>
            </p:cNvPicPr>
            <p:nvPr/>
          </p:nvPicPr>
          <p:blipFill rotWithShape="1">
            <a:blip r:embed="rId7">
              <a:extLst>
                <a:ext uri="{28A0092B-C50C-407E-A947-70E740481C1C}">
                  <a14:useLocalDpi xmlns:a14="http://schemas.microsoft.com/office/drawing/2010/main" val="0"/>
                </a:ext>
              </a:extLst>
            </a:blip>
            <a:srcRect l="51662" t="-311" r="150" b="311"/>
            <a:stretch/>
          </p:blipFill>
          <p:spPr>
            <a:xfrm>
              <a:off x="5313279" y="3392608"/>
              <a:ext cx="5811920" cy="2446197"/>
            </a:xfrm>
            <a:prstGeom prst="rect">
              <a:avLst/>
            </a:prstGeom>
          </p:spPr>
        </p:pic>
      </p:grpSp>
      <p:pic>
        <p:nvPicPr>
          <p:cNvPr id="31" name="Picture 30">
            <a:extLst>
              <a:ext uri="{FF2B5EF4-FFF2-40B4-BE49-F238E27FC236}">
                <a16:creationId xmlns:a16="http://schemas.microsoft.com/office/drawing/2014/main" id="{B823567C-3251-47BD-9D59-8B1CE51899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725" y="6070650"/>
            <a:ext cx="4440032" cy="3956547"/>
          </a:xfrm>
          <a:prstGeom prst="rect">
            <a:avLst/>
          </a:prstGeom>
        </p:spPr>
      </p:pic>
      <p:grpSp>
        <p:nvGrpSpPr>
          <p:cNvPr id="32" name="Group 31">
            <a:extLst>
              <a:ext uri="{FF2B5EF4-FFF2-40B4-BE49-F238E27FC236}">
                <a16:creationId xmlns:a16="http://schemas.microsoft.com/office/drawing/2014/main" id="{FBA5B1F1-0E4B-402C-ADD2-3E98672E0309}"/>
              </a:ext>
            </a:extLst>
          </p:cNvPr>
          <p:cNvGrpSpPr/>
          <p:nvPr/>
        </p:nvGrpSpPr>
        <p:grpSpPr>
          <a:xfrm>
            <a:off x="4830569" y="5851301"/>
            <a:ext cx="12078030" cy="4108061"/>
            <a:chOff x="5133020" y="5927750"/>
            <a:chExt cx="11548933" cy="3928101"/>
          </a:xfrm>
        </p:grpSpPr>
        <p:pic>
          <p:nvPicPr>
            <p:cNvPr id="15" name="Picture 14">
              <a:extLst>
                <a:ext uri="{FF2B5EF4-FFF2-40B4-BE49-F238E27FC236}">
                  <a16:creationId xmlns:a16="http://schemas.microsoft.com/office/drawing/2014/main" id="{730B5375-8B3A-463C-8863-6B897FA1FA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3020" y="5927750"/>
              <a:ext cx="3659141" cy="3916720"/>
            </a:xfrm>
            <a:prstGeom prst="rect">
              <a:avLst/>
            </a:prstGeom>
          </p:spPr>
        </p:pic>
        <p:pic>
          <p:nvPicPr>
            <p:cNvPr id="17" name="Picture 16">
              <a:extLst>
                <a:ext uri="{FF2B5EF4-FFF2-40B4-BE49-F238E27FC236}">
                  <a16:creationId xmlns:a16="http://schemas.microsoft.com/office/drawing/2014/main" id="{DDDA0408-366B-416F-9687-AD435AFF0B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35842" y="5939131"/>
              <a:ext cx="2558856" cy="3905339"/>
            </a:xfrm>
            <a:prstGeom prst="rect">
              <a:avLst/>
            </a:prstGeom>
          </p:spPr>
        </p:pic>
        <p:pic>
          <p:nvPicPr>
            <p:cNvPr id="19" name="Picture 18">
              <a:extLst>
                <a:ext uri="{FF2B5EF4-FFF2-40B4-BE49-F238E27FC236}">
                  <a16:creationId xmlns:a16="http://schemas.microsoft.com/office/drawing/2014/main" id="{9541E6C8-267C-43DD-9219-0E1AA4AC63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45093" y="5939132"/>
              <a:ext cx="3388453" cy="3916719"/>
            </a:xfrm>
            <a:prstGeom prst="rect">
              <a:avLst/>
            </a:prstGeom>
          </p:spPr>
        </p:pic>
        <p:pic>
          <p:nvPicPr>
            <p:cNvPr id="21" name="Picture 20">
              <a:extLst>
                <a:ext uri="{FF2B5EF4-FFF2-40B4-BE49-F238E27FC236}">
                  <a16:creationId xmlns:a16="http://schemas.microsoft.com/office/drawing/2014/main" id="{82378C89-16A2-430E-B552-A99C416841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42914" y="5944440"/>
              <a:ext cx="2639039" cy="3900031"/>
            </a:xfrm>
            <a:prstGeom prst="rect">
              <a:avLst/>
            </a:prstGeom>
          </p:spPr>
        </p:pic>
      </p:grpSp>
      <p:sp>
        <p:nvSpPr>
          <p:cNvPr id="33" name="TextBox 14">
            <a:extLst>
              <a:ext uri="{FF2B5EF4-FFF2-40B4-BE49-F238E27FC236}">
                <a16:creationId xmlns:a16="http://schemas.microsoft.com/office/drawing/2014/main" id="{2595567B-ACC9-48E1-9764-3C9D5DAA53CE}"/>
              </a:ext>
            </a:extLst>
          </p:cNvPr>
          <p:cNvSpPr txBox="1"/>
          <p:nvPr/>
        </p:nvSpPr>
        <p:spPr>
          <a:xfrm>
            <a:off x="1519721" y="2419678"/>
            <a:ext cx="2859154" cy="369332"/>
          </a:xfrm>
          <a:prstGeom prst="rect">
            <a:avLst/>
          </a:prstGeom>
        </p:spPr>
        <p:txBody>
          <a:bodyPr wrap="square" lIns="0" tIns="0" rIns="0" bIns="0" rtlCol="0" anchor="t">
            <a:spAutoFit/>
          </a:bodyPr>
          <a:lstStyle/>
          <a:p>
            <a:pPr algn="ctr"/>
            <a:r>
              <a:rPr lang="en-US" sz="2400" b="1" dirty="0">
                <a:solidFill>
                  <a:srgbClr val="E23223"/>
                </a:solidFill>
              </a:rPr>
              <a:t>DJI Mavic 3 Pro drone</a:t>
            </a:r>
          </a:p>
        </p:txBody>
      </p:sp>
      <p:sp>
        <p:nvSpPr>
          <p:cNvPr id="34" name="TextBox 14">
            <a:extLst>
              <a:ext uri="{FF2B5EF4-FFF2-40B4-BE49-F238E27FC236}">
                <a16:creationId xmlns:a16="http://schemas.microsoft.com/office/drawing/2014/main" id="{6450E697-96E3-4896-855C-21DF8796C564}"/>
              </a:ext>
            </a:extLst>
          </p:cNvPr>
          <p:cNvSpPr txBox="1"/>
          <p:nvPr/>
        </p:nvSpPr>
        <p:spPr>
          <a:xfrm>
            <a:off x="6319970" y="3525842"/>
            <a:ext cx="1766243" cy="738664"/>
          </a:xfrm>
          <a:prstGeom prst="rect">
            <a:avLst/>
          </a:prstGeom>
        </p:spPr>
        <p:txBody>
          <a:bodyPr wrap="square" lIns="0" tIns="0" rIns="0" bIns="0" rtlCol="0" anchor="t">
            <a:spAutoFit/>
          </a:bodyPr>
          <a:lstStyle/>
          <a:p>
            <a:pPr algn="ctr"/>
            <a:r>
              <a:rPr lang="en-US" sz="2400" b="1" dirty="0">
                <a:solidFill>
                  <a:srgbClr val="E23223"/>
                </a:solidFill>
              </a:rPr>
              <a:t>Sputtering metal targets</a:t>
            </a:r>
          </a:p>
        </p:txBody>
      </p:sp>
      <p:sp>
        <p:nvSpPr>
          <p:cNvPr id="35" name="TextBox 14">
            <a:extLst>
              <a:ext uri="{FF2B5EF4-FFF2-40B4-BE49-F238E27FC236}">
                <a16:creationId xmlns:a16="http://schemas.microsoft.com/office/drawing/2014/main" id="{E5828690-9661-440B-8829-6B93A7006A93}"/>
              </a:ext>
            </a:extLst>
          </p:cNvPr>
          <p:cNvSpPr txBox="1"/>
          <p:nvPr/>
        </p:nvSpPr>
        <p:spPr>
          <a:xfrm>
            <a:off x="11226409" y="4823320"/>
            <a:ext cx="1766243" cy="738664"/>
          </a:xfrm>
          <a:prstGeom prst="rect">
            <a:avLst/>
          </a:prstGeom>
          <a:solidFill>
            <a:schemeClr val="bg1"/>
          </a:solidFill>
        </p:spPr>
        <p:txBody>
          <a:bodyPr wrap="square" lIns="0" tIns="0" rIns="0" bIns="0" rtlCol="0" anchor="t">
            <a:spAutoFit/>
          </a:bodyPr>
          <a:lstStyle/>
          <a:p>
            <a:pPr algn="ctr"/>
            <a:r>
              <a:rPr lang="en-US" sz="2400" b="1" dirty="0">
                <a:solidFill>
                  <a:srgbClr val="C00000"/>
                </a:solidFill>
              </a:rPr>
              <a:t>Corning willow glass</a:t>
            </a:r>
          </a:p>
        </p:txBody>
      </p:sp>
      <p:sp>
        <p:nvSpPr>
          <p:cNvPr id="36" name="TextBox 14">
            <a:extLst>
              <a:ext uri="{FF2B5EF4-FFF2-40B4-BE49-F238E27FC236}">
                <a16:creationId xmlns:a16="http://schemas.microsoft.com/office/drawing/2014/main" id="{B864DDE1-741C-4181-B8CA-E21447EF30C1}"/>
              </a:ext>
            </a:extLst>
          </p:cNvPr>
          <p:cNvSpPr txBox="1"/>
          <p:nvPr/>
        </p:nvSpPr>
        <p:spPr>
          <a:xfrm>
            <a:off x="13922745" y="2110941"/>
            <a:ext cx="2360359" cy="369332"/>
          </a:xfrm>
          <a:prstGeom prst="rect">
            <a:avLst/>
          </a:prstGeom>
          <a:solidFill>
            <a:schemeClr val="bg1"/>
          </a:solidFill>
        </p:spPr>
        <p:txBody>
          <a:bodyPr wrap="square" lIns="0" tIns="0" rIns="0" bIns="0" rtlCol="0" anchor="t">
            <a:spAutoFit/>
          </a:bodyPr>
          <a:lstStyle/>
          <a:p>
            <a:pPr algn="ctr"/>
            <a:r>
              <a:rPr lang="en-US" sz="2400" b="1" dirty="0" err="1">
                <a:solidFill>
                  <a:srgbClr val="C00000"/>
                </a:solidFill>
              </a:rPr>
              <a:t>Energenie</a:t>
            </a:r>
            <a:r>
              <a:rPr lang="en-US" sz="2400" b="1" dirty="0">
                <a:solidFill>
                  <a:srgbClr val="C00000"/>
                </a:solidFill>
              </a:rPr>
              <a:t> </a:t>
            </a:r>
            <a:r>
              <a:rPr lang="en-US" sz="2400" b="1" dirty="0" err="1">
                <a:solidFill>
                  <a:srgbClr val="C00000"/>
                </a:solidFill>
              </a:rPr>
              <a:t>eg</a:t>
            </a:r>
            <a:r>
              <a:rPr lang="en-US" sz="2400" b="1" dirty="0">
                <a:solidFill>
                  <a:srgbClr val="C00000"/>
                </a:solidFill>
              </a:rPr>
              <a:t> UPS</a:t>
            </a:r>
          </a:p>
        </p:txBody>
      </p:sp>
      <p:sp>
        <p:nvSpPr>
          <p:cNvPr id="37" name="TextBox 14">
            <a:extLst>
              <a:ext uri="{FF2B5EF4-FFF2-40B4-BE49-F238E27FC236}">
                <a16:creationId xmlns:a16="http://schemas.microsoft.com/office/drawing/2014/main" id="{63368528-9BC4-4203-8E0D-DA88FD9A6EA7}"/>
              </a:ext>
            </a:extLst>
          </p:cNvPr>
          <p:cNvSpPr txBox="1"/>
          <p:nvPr/>
        </p:nvSpPr>
        <p:spPr>
          <a:xfrm>
            <a:off x="1750569" y="9036349"/>
            <a:ext cx="2360359" cy="738664"/>
          </a:xfrm>
          <a:prstGeom prst="rect">
            <a:avLst/>
          </a:prstGeom>
          <a:noFill/>
        </p:spPr>
        <p:txBody>
          <a:bodyPr wrap="square" lIns="0" tIns="0" rIns="0" bIns="0" rtlCol="0" anchor="t">
            <a:spAutoFit/>
          </a:bodyPr>
          <a:lstStyle/>
          <a:p>
            <a:pPr algn="ctr"/>
            <a:r>
              <a:rPr lang="en-US" sz="2400" b="1" dirty="0">
                <a:solidFill>
                  <a:srgbClr val="C00000"/>
                </a:solidFill>
              </a:rPr>
              <a:t>Chemical refrigerator</a:t>
            </a:r>
          </a:p>
        </p:txBody>
      </p:sp>
      <p:sp>
        <p:nvSpPr>
          <p:cNvPr id="38" name="TextBox 14">
            <a:extLst>
              <a:ext uri="{FF2B5EF4-FFF2-40B4-BE49-F238E27FC236}">
                <a16:creationId xmlns:a16="http://schemas.microsoft.com/office/drawing/2014/main" id="{66A47116-34A4-45ED-BA0D-6F28F890D17E}"/>
              </a:ext>
            </a:extLst>
          </p:cNvPr>
          <p:cNvSpPr txBox="1"/>
          <p:nvPr/>
        </p:nvSpPr>
        <p:spPr>
          <a:xfrm>
            <a:off x="5579341" y="6168665"/>
            <a:ext cx="2360359" cy="369332"/>
          </a:xfrm>
          <a:prstGeom prst="rect">
            <a:avLst/>
          </a:prstGeom>
          <a:noFill/>
        </p:spPr>
        <p:txBody>
          <a:bodyPr wrap="square" lIns="0" tIns="0" rIns="0" bIns="0" rtlCol="0" anchor="t">
            <a:spAutoFit/>
          </a:bodyPr>
          <a:lstStyle/>
          <a:p>
            <a:pPr algn="ctr"/>
            <a:r>
              <a:rPr lang="en-US" sz="2400" b="1" dirty="0">
                <a:solidFill>
                  <a:srgbClr val="C00000"/>
                </a:solidFill>
              </a:rPr>
              <a:t>MWCTs</a:t>
            </a:r>
          </a:p>
        </p:txBody>
      </p:sp>
      <p:sp>
        <p:nvSpPr>
          <p:cNvPr id="39" name="TextBox 14">
            <a:extLst>
              <a:ext uri="{FF2B5EF4-FFF2-40B4-BE49-F238E27FC236}">
                <a16:creationId xmlns:a16="http://schemas.microsoft.com/office/drawing/2014/main" id="{B60D55CC-ECDC-447D-9827-1C1018EA278C}"/>
              </a:ext>
            </a:extLst>
          </p:cNvPr>
          <p:cNvSpPr txBox="1"/>
          <p:nvPr/>
        </p:nvSpPr>
        <p:spPr>
          <a:xfrm>
            <a:off x="10461068" y="9340193"/>
            <a:ext cx="4878615" cy="369332"/>
          </a:xfrm>
          <a:prstGeom prst="rect">
            <a:avLst/>
          </a:prstGeom>
          <a:solidFill>
            <a:schemeClr val="bg1"/>
          </a:solidFill>
        </p:spPr>
        <p:txBody>
          <a:bodyPr wrap="square" lIns="0" tIns="0" rIns="0" bIns="0" rtlCol="0" anchor="t">
            <a:spAutoFit/>
          </a:bodyPr>
          <a:lstStyle/>
          <a:p>
            <a:pPr algn="ctr"/>
            <a:r>
              <a:rPr lang="en-US" sz="2400" b="1" dirty="0">
                <a:solidFill>
                  <a:srgbClr val="C00000"/>
                </a:solidFill>
              </a:rPr>
              <a:t>Metal oxide </a:t>
            </a:r>
            <a:r>
              <a:rPr lang="en-US" sz="2400" b="1" dirty="0" err="1">
                <a:solidFill>
                  <a:srgbClr val="C00000"/>
                </a:solidFill>
              </a:rPr>
              <a:t>nanopowders</a:t>
            </a:r>
            <a:endParaRPr lang="en-US" sz="2400" b="1" dirty="0">
              <a:solidFill>
                <a:srgbClr val="C00000"/>
              </a:solidFill>
            </a:endParaRPr>
          </a:p>
        </p:txBody>
      </p:sp>
    </p:spTree>
    <p:extLst>
      <p:ext uri="{BB962C8B-B14F-4D97-AF65-F5344CB8AC3E}">
        <p14:creationId xmlns:p14="http://schemas.microsoft.com/office/powerpoint/2010/main" val="684495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057833" y="-2219294"/>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72800" y="6147434"/>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14" name="TextBox 14"/>
          <p:cNvSpPr txBox="1"/>
          <p:nvPr/>
        </p:nvSpPr>
        <p:spPr>
          <a:xfrm>
            <a:off x="12233812" y="780311"/>
            <a:ext cx="2778362" cy="492443"/>
          </a:xfrm>
          <a:prstGeom prst="rect">
            <a:avLst/>
          </a:prstGeom>
        </p:spPr>
        <p:txBody>
          <a:bodyPr wrap="square" lIns="0" tIns="0" rIns="0" bIns="0" rtlCol="0" anchor="t">
            <a:spAutoFit/>
          </a:bodyPr>
          <a:lstStyle/>
          <a:p>
            <a:r>
              <a:rPr lang="en-US" sz="3200" b="1" dirty="0">
                <a:solidFill>
                  <a:srgbClr val="E23223"/>
                </a:solidFill>
              </a:rPr>
              <a:t>Public coverage</a:t>
            </a:r>
          </a:p>
        </p:txBody>
      </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20583" y="-5291515"/>
            <a:ext cx="643045" cy="12543766"/>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4" y="687979"/>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grpSp>
        <p:nvGrpSpPr>
          <p:cNvPr id="22" name="Group 21">
            <a:extLst>
              <a:ext uri="{FF2B5EF4-FFF2-40B4-BE49-F238E27FC236}">
                <a16:creationId xmlns:a16="http://schemas.microsoft.com/office/drawing/2014/main" id="{44300D7A-17D0-4C34-BED1-DAE9272FE813}"/>
              </a:ext>
            </a:extLst>
          </p:cNvPr>
          <p:cNvGrpSpPr/>
          <p:nvPr/>
        </p:nvGrpSpPr>
        <p:grpSpPr>
          <a:xfrm>
            <a:off x="812284" y="1499761"/>
            <a:ext cx="5777460" cy="8506128"/>
            <a:chOff x="7691687" y="220860"/>
            <a:chExt cx="5777460" cy="8506128"/>
          </a:xfrm>
        </p:grpSpPr>
        <p:grpSp>
          <p:nvGrpSpPr>
            <p:cNvPr id="20" name="Group 19">
              <a:extLst>
                <a:ext uri="{FF2B5EF4-FFF2-40B4-BE49-F238E27FC236}">
                  <a16:creationId xmlns:a16="http://schemas.microsoft.com/office/drawing/2014/main" id="{F49C1678-2316-46DD-91AB-1FAA385548DA}"/>
                </a:ext>
              </a:extLst>
            </p:cNvPr>
            <p:cNvGrpSpPr/>
            <p:nvPr/>
          </p:nvGrpSpPr>
          <p:grpSpPr>
            <a:xfrm>
              <a:off x="7716764" y="5229554"/>
              <a:ext cx="5752383" cy="3497434"/>
              <a:chOff x="7108612" y="1734043"/>
              <a:chExt cx="7184792" cy="4368334"/>
            </a:xfrm>
          </p:grpSpPr>
          <p:pic>
            <p:nvPicPr>
              <p:cNvPr id="10" name="Picture 9">
                <a:extLst>
                  <a:ext uri="{FF2B5EF4-FFF2-40B4-BE49-F238E27FC236}">
                    <a16:creationId xmlns:a16="http://schemas.microsoft.com/office/drawing/2014/main" id="{9FE5781F-EC45-47F2-83FD-A85B667C1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612" y="4152368"/>
                <a:ext cx="7184791" cy="1950009"/>
              </a:xfrm>
              <a:prstGeom prst="rect">
                <a:avLst/>
              </a:prstGeom>
            </p:spPr>
          </p:pic>
          <p:grpSp>
            <p:nvGrpSpPr>
              <p:cNvPr id="19" name="Group 18">
                <a:extLst>
                  <a:ext uri="{FF2B5EF4-FFF2-40B4-BE49-F238E27FC236}">
                    <a16:creationId xmlns:a16="http://schemas.microsoft.com/office/drawing/2014/main" id="{F35B7062-292A-4FE6-882B-AD320168A44B}"/>
                  </a:ext>
                </a:extLst>
              </p:cNvPr>
              <p:cNvGrpSpPr/>
              <p:nvPr/>
            </p:nvGrpSpPr>
            <p:grpSpPr>
              <a:xfrm>
                <a:off x="7108613" y="1734043"/>
                <a:ext cx="7184791" cy="2455197"/>
                <a:chOff x="7148430" y="1691989"/>
                <a:chExt cx="7184791" cy="2455197"/>
              </a:xfrm>
            </p:grpSpPr>
            <p:pic>
              <p:nvPicPr>
                <p:cNvPr id="12" name="Picture 11">
                  <a:extLst>
                    <a:ext uri="{FF2B5EF4-FFF2-40B4-BE49-F238E27FC236}">
                      <a16:creationId xmlns:a16="http://schemas.microsoft.com/office/drawing/2014/main" id="{23B80E79-F420-4109-B632-0BEF9C8C4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87200" y="1691990"/>
                  <a:ext cx="2446021" cy="2446021"/>
                </a:xfrm>
                <a:prstGeom prst="rect">
                  <a:avLst/>
                </a:prstGeom>
              </p:spPr>
            </p:pic>
            <p:grpSp>
              <p:nvGrpSpPr>
                <p:cNvPr id="18" name="Group 17">
                  <a:extLst>
                    <a:ext uri="{FF2B5EF4-FFF2-40B4-BE49-F238E27FC236}">
                      <a16:creationId xmlns:a16="http://schemas.microsoft.com/office/drawing/2014/main" id="{3E146664-9D82-4442-99AE-EAEA28F4A26C}"/>
                    </a:ext>
                  </a:extLst>
                </p:cNvPr>
                <p:cNvGrpSpPr/>
                <p:nvPr/>
              </p:nvGrpSpPr>
              <p:grpSpPr>
                <a:xfrm>
                  <a:off x="7148430" y="1691989"/>
                  <a:ext cx="4765559" cy="2455197"/>
                  <a:chOff x="7148430" y="1691989"/>
                  <a:chExt cx="4765559" cy="2455197"/>
                </a:xfrm>
              </p:grpSpPr>
              <p:pic>
                <p:nvPicPr>
                  <p:cNvPr id="15" name="Picture 14">
                    <a:extLst>
                      <a:ext uri="{FF2B5EF4-FFF2-40B4-BE49-F238E27FC236}">
                        <a16:creationId xmlns:a16="http://schemas.microsoft.com/office/drawing/2014/main" id="{AD8633D5-3003-472E-91B9-BCFCAFC72823}"/>
                      </a:ext>
                    </a:extLst>
                  </p:cNvPr>
                  <p:cNvPicPr>
                    <a:picLocks noChangeAspect="1"/>
                  </p:cNvPicPr>
                  <p:nvPr/>
                </p:nvPicPr>
                <p:blipFill rotWithShape="1">
                  <a:blip r:embed="rId6">
                    <a:extLst>
                      <a:ext uri="{28A0092B-C50C-407E-A947-70E740481C1C}">
                        <a14:useLocalDpi xmlns:a14="http://schemas.microsoft.com/office/drawing/2010/main" val="0"/>
                      </a:ext>
                    </a:extLst>
                  </a:blip>
                  <a:srcRect r="2088"/>
                  <a:stretch/>
                </p:blipFill>
                <p:spPr>
                  <a:xfrm>
                    <a:off x="9511590" y="1691991"/>
                    <a:ext cx="2402399" cy="2446020"/>
                  </a:xfrm>
                  <a:prstGeom prst="rect">
                    <a:avLst/>
                  </a:prstGeom>
                </p:spPr>
              </p:pic>
              <p:pic>
                <p:nvPicPr>
                  <p:cNvPr id="17" name="Picture 16">
                    <a:extLst>
                      <a:ext uri="{FF2B5EF4-FFF2-40B4-BE49-F238E27FC236}">
                        <a16:creationId xmlns:a16="http://schemas.microsoft.com/office/drawing/2014/main" id="{5700D810-44D7-4308-8468-0B38FDC8492A}"/>
                      </a:ext>
                    </a:extLst>
                  </p:cNvPr>
                  <p:cNvPicPr>
                    <a:picLocks noChangeAspect="1"/>
                  </p:cNvPicPr>
                  <p:nvPr/>
                </p:nvPicPr>
                <p:blipFill rotWithShape="1">
                  <a:blip r:embed="rId7">
                    <a:extLst>
                      <a:ext uri="{28A0092B-C50C-407E-A947-70E740481C1C}">
                        <a14:useLocalDpi xmlns:a14="http://schemas.microsoft.com/office/drawing/2010/main" val="0"/>
                      </a:ext>
                    </a:extLst>
                  </a:blip>
                  <a:srcRect t="4889"/>
                  <a:stretch/>
                </p:blipFill>
                <p:spPr>
                  <a:xfrm>
                    <a:off x="7148430" y="1691989"/>
                    <a:ext cx="2363160" cy="2455197"/>
                  </a:xfrm>
                  <a:prstGeom prst="rect">
                    <a:avLst/>
                  </a:prstGeom>
                </p:spPr>
              </p:pic>
            </p:grpSp>
          </p:grpSp>
        </p:grpSp>
        <p:grpSp>
          <p:nvGrpSpPr>
            <p:cNvPr id="21" name="Group 20">
              <a:extLst>
                <a:ext uri="{FF2B5EF4-FFF2-40B4-BE49-F238E27FC236}">
                  <a16:creationId xmlns:a16="http://schemas.microsoft.com/office/drawing/2014/main" id="{80AF376D-A11A-41C1-842B-225A99452DE6}"/>
                </a:ext>
              </a:extLst>
            </p:cNvPr>
            <p:cNvGrpSpPr/>
            <p:nvPr/>
          </p:nvGrpSpPr>
          <p:grpSpPr>
            <a:xfrm>
              <a:off x="7691687" y="220860"/>
              <a:ext cx="5777459" cy="5098974"/>
              <a:chOff x="1153277" y="1933411"/>
              <a:chExt cx="5947400" cy="5248958"/>
            </a:xfrm>
          </p:grpSpPr>
          <p:pic>
            <p:nvPicPr>
              <p:cNvPr id="8" name="Picture 7">
                <a:extLst>
                  <a:ext uri="{FF2B5EF4-FFF2-40B4-BE49-F238E27FC236}">
                    <a16:creationId xmlns:a16="http://schemas.microsoft.com/office/drawing/2014/main" id="{D95E60A9-7B79-4183-82FE-7A72B0209C7B}"/>
                  </a:ext>
                </a:extLst>
              </p:cNvPr>
              <p:cNvPicPr>
                <a:picLocks noChangeAspect="1"/>
              </p:cNvPicPr>
              <p:nvPr/>
            </p:nvPicPr>
            <p:blipFill rotWithShape="1">
              <a:blip r:embed="rId8">
                <a:extLst>
                  <a:ext uri="{28A0092B-C50C-407E-A947-70E740481C1C}">
                    <a14:useLocalDpi xmlns:a14="http://schemas.microsoft.com/office/drawing/2010/main" val="0"/>
                  </a:ext>
                </a:extLst>
              </a:blip>
              <a:srcRect b="12222"/>
              <a:stretch/>
            </p:blipFill>
            <p:spPr>
              <a:xfrm>
                <a:off x="1153277" y="1933411"/>
                <a:ext cx="5921586" cy="5246081"/>
              </a:xfrm>
              <a:prstGeom prst="rect">
                <a:avLst/>
              </a:prstGeom>
            </p:spPr>
          </p:pic>
          <p:pic>
            <p:nvPicPr>
              <p:cNvPr id="25" name="Picture 24">
                <a:extLst>
                  <a:ext uri="{FF2B5EF4-FFF2-40B4-BE49-F238E27FC236}">
                    <a16:creationId xmlns:a16="http://schemas.microsoft.com/office/drawing/2014/main" id="{E3AD431F-44DF-493E-97CA-084003BD390B}"/>
                  </a:ext>
                </a:extLst>
              </p:cNvPr>
              <p:cNvPicPr>
                <a:picLocks noChangeAspect="1"/>
              </p:cNvPicPr>
              <p:nvPr/>
            </p:nvPicPr>
            <p:blipFill rotWithShape="1">
              <a:blip r:embed="rId8">
                <a:extLst>
                  <a:ext uri="{28A0092B-C50C-407E-A947-70E740481C1C}">
                    <a14:useLocalDpi xmlns:a14="http://schemas.microsoft.com/office/drawing/2010/main" val="0"/>
                  </a:ext>
                </a:extLst>
              </a:blip>
              <a:srcRect t="87777" b="711"/>
              <a:stretch/>
            </p:blipFill>
            <p:spPr>
              <a:xfrm>
                <a:off x="1179091" y="6494371"/>
                <a:ext cx="5921586" cy="687998"/>
              </a:xfrm>
              <a:prstGeom prst="rect">
                <a:avLst/>
              </a:prstGeom>
            </p:spPr>
          </p:pic>
        </p:grpSp>
      </p:grpSp>
      <p:pic>
        <p:nvPicPr>
          <p:cNvPr id="31" name="Picture 30">
            <a:extLst>
              <a:ext uri="{FF2B5EF4-FFF2-40B4-BE49-F238E27FC236}">
                <a16:creationId xmlns:a16="http://schemas.microsoft.com/office/drawing/2014/main" id="{58F2682F-F5C1-4F15-B5A2-D898BD9A0D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16428" y="5710757"/>
            <a:ext cx="5963529" cy="4206276"/>
          </a:xfrm>
          <a:prstGeom prst="rect">
            <a:avLst/>
          </a:prstGeom>
        </p:spPr>
      </p:pic>
      <p:pic>
        <p:nvPicPr>
          <p:cNvPr id="24" name="Picture 23">
            <a:extLst>
              <a:ext uri="{FF2B5EF4-FFF2-40B4-BE49-F238E27FC236}">
                <a16:creationId xmlns:a16="http://schemas.microsoft.com/office/drawing/2014/main" id="{80DEBCE5-9C3E-450C-9645-E772E4BD807A}"/>
              </a:ext>
            </a:extLst>
          </p:cNvPr>
          <p:cNvPicPr>
            <a:picLocks noChangeAspect="1"/>
          </p:cNvPicPr>
          <p:nvPr/>
        </p:nvPicPr>
        <p:blipFill rotWithShape="1">
          <a:blip r:embed="rId10">
            <a:extLst>
              <a:ext uri="{28A0092B-C50C-407E-A947-70E740481C1C}">
                <a14:useLocalDpi xmlns:a14="http://schemas.microsoft.com/office/drawing/2010/main" val="0"/>
              </a:ext>
            </a:extLst>
          </a:blip>
          <a:srcRect b="15927"/>
          <a:stretch/>
        </p:blipFill>
        <p:spPr>
          <a:xfrm>
            <a:off x="6908063" y="1499761"/>
            <a:ext cx="6726377" cy="4731668"/>
          </a:xfrm>
          <a:prstGeom prst="rect">
            <a:avLst/>
          </a:prstGeom>
        </p:spPr>
      </p:pic>
    </p:spTree>
    <p:extLst>
      <p:ext uri="{BB962C8B-B14F-4D97-AF65-F5344CB8AC3E}">
        <p14:creationId xmlns:p14="http://schemas.microsoft.com/office/powerpoint/2010/main" val="325806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3660900" y="-2981293"/>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14" name="TextBox 14"/>
          <p:cNvSpPr txBox="1"/>
          <p:nvPr/>
        </p:nvSpPr>
        <p:spPr>
          <a:xfrm>
            <a:off x="839532" y="1183722"/>
            <a:ext cx="14048519" cy="492443"/>
          </a:xfrm>
          <a:prstGeom prst="rect">
            <a:avLst/>
          </a:prstGeom>
        </p:spPr>
        <p:txBody>
          <a:bodyPr wrap="square" lIns="0" tIns="0" rIns="0" bIns="0" rtlCol="0" anchor="t">
            <a:spAutoFit/>
          </a:bodyPr>
          <a:lstStyle/>
          <a:p>
            <a:r>
              <a:rPr lang="en-US" sz="3200" b="1" dirty="0">
                <a:solidFill>
                  <a:srgbClr val="C00000"/>
                </a:solidFill>
              </a:rPr>
              <a:t>M. </a:t>
            </a:r>
            <a:r>
              <a:rPr lang="en-US" sz="3200" b="1" dirty="0" err="1">
                <a:solidFill>
                  <a:srgbClr val="C00000"/>
                </a:solidFill>
              </a:rPr>
              <a:t>Aleksanyans</a:t>
            </a:r>
            <a:r>
              <a:rPr lang="en-US" sz="3200" b="1" dirty="0">
                <a:solidFill>
                  <a:srgbClr val="C00000"/>
                </a:solidFill>
              </a:rPr>
              <a:t>’ Visit to the University of Chemical Technology Prague (15 days)</a:t>
            </a:r>
          </a:p>
        </p:txBody>
      </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36695" y="-5559607"/>
            <a:ext cx="643045" cy="12543766"/>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4" y="342900"/>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pic>
        <p:nvPicPr>
          <p:cNvPr id="8" name="Picture 7">
            <a:extLst>
              <a:ext uri="{FF2B5EF4-FFF2-40B4-BE49-F238E27FC236}">
                <a16:creationId xmlns:a16="http://schemas.microsoft.com/office/drawing/2014/main" id="{62D076FB-C9D3-40FE-BA3B-765A00954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45" y="1865630"/>
            <a:ext cx="2458403" cy="3277870"/>
          </a:xfrm>
          <a:prstGeom prst="rect">
            <a:avLst/>
          </a:prstGeom>
        </p:spPr>
      </p:pic>
      <p:pic>
        <p:nvPicPr>
          <p:cNvPr id="12" name="Picture 11">
            <a:extLst>
              <a:ext uri="{FF2B5EF4-FFF2-40B4-BE49-F238E27FC236}">
                <a16:creationId xmlns:a16="http://schemas.microsoft.com/office/drawing/2014/main" id="{F0B84F9B-A973-412F-B312-98C23F234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8217" y="5707239"/>
            <a:ext cx="5361084" cy="4036581"/>
          </a:xfrm>
          <a:prstGeom prst="rect">
            <a:avLst/>
          </a:prstGeom>
        </p:spPr>
      </p:pic>
      <p:pic>
        <p:nvPicPr>
          <p:cNvPr id="15" name="Picture 14">
            <a:extLst>
              <a:ext uri="{FF2B5EF4-FFF2-40B4-BE49-F238E27FC236}">
                <a16:creationId xmlns:a16="http://schemas.microsoft.com/office/drawing/2014/main" id="{33A2DF22-A027-4789-9F61-8E10B44031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4978" y="1872030"/>
            <a:ext cx="2458404" cy="3265068"/>
          </a:xfrm>
          <a:prstGeom prst="rect">
            <a:avLst/>
          </a:prstGeom>
        </p:spPr>
      </p:pic>
      <p:pic>
        <p:nvPicPr>
          <p:cNvPr id="17" name="Picture 16">
            <a:extLst>
              <a:ext uri="{FF2B5EF4-FFF2-40B4-BE49-F238E27FC236}">
                <a16:creationId xmlns:a16="http://schemas.microsoft.com/office/drawing/2014/main" id="{0749C65B-3DBC-4E19-82CA-AAC331C972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58400" y="1866900"/>
            <a:ext cx="2458403" cy="3265066"/>
          </a:xfrm>
          <a:prstGeom prst="rect">
            <a:avLst/>
          </a:prstGeom>
        </p:spPr>
      </p:pic>
      <p:pic>
        <p:nvPicPr>
          <p:cNvPr id="19" name="Picture 18">
            <a:extLst>
              <a:ext uri="{FF2B5EF4-FFF2-40B4-BE49-F238E27FC236}">
                <a16:creationId xmlns:a16="http://schemas.microsoft.com/office/drawing/2014/main" id="{D88374C6-29DD-48AA-918F-B3A1DC67C0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6947" y="1865628"/>
            <a:ext cx="2458404" cy="3277872"/>
          </a:xfrm>
          <a:prstGeom prst="rect">
            <a:avLst/>
          </a:prstGeom>
        </p:spPr>
      </p:pic>
      <p:pic>
        <p:nvPicPr>
          <p:cNvPr id="23" name="Picture 22">
            <a:extLst>
              <a:ext uri="{FF2B5EF4-FFF2-40B4-BE49-F238E27FC236}">
                <a16:creationId xmlns:a16="http://schemas.microsoft.com/office/drawing/2014/main" id="{FDD1E503-A98A-47AF-90F8-7D6F098C3A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2" y="5707239"/>
            <a:ext cx="5387705" cy="4056625"/>
          </a:xfrm>
          <a:prstGeom prst="rect">
            <a:avLst/>
          </a:prstGeom>
        </p:spPr>
      </p:pic>
      <p:pic>
        <p:nvPicPr>
          <p:cNvPr id="25" name="Picture 24">
            <a:extLst>
              <a:ext uri="{FF2B5EF4-FFF2-40B4-BE49-F238E27FC236}">
                <a16:creationId xmlns:a16="http://schemas.microsoft.com/office/drawing/2014/main" id="{6BD890FA-6127-4E7A-AA17-89E83D6BE6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97819" y="1846494"/>
            <a:ext cx="4336416" cy="3265066"/>
          </a:xfrm>
          <a:prstGeom prst="rect">
            <a:avLst/>
          </a:prstGeom>
        </p:spPr>
      </p:pic>
      <p:pic>
        <p:nvPicPr>
          <p:cNvPr id="33" name="Picture 32">
            <a:extLst>
              <a:ext uri="{FF2B5EF4-FFF2-40B4-BE49-F238E27FC236}">
                <a16:creationId xmlns:a16="http://schemas.microsoft.com/office/drawing/2014/main" id="{ADA15223-1185-47F3-9221-373C08083C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93155" y="5706010"/>
            <a:ext cx="3009328" cy="3996764"/>
          </a:xfrm>
          <a:prstGeom prst="rect">
            <a:avLst/>
          </a:prstGeom>
        </p:spPr>
      </p:pic>
      <p:pic>
        <p:nvPicPr>
          <p:cNvPr id="35" name="Picture 34">
            <a:extLst>
              <a:ext uri="{FF2B5EF4-FFF2-40B4-BE49-F238E27FC236}">
                <a16:creationId xmlns:a16="http://schemas.microsoft.com/office/drawing/2014/main" id="{D9B31649-289A-4FD5-B296-A16E90C3F6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71391" y="5700414"/>
            <a:ext cx="2662844" cy="3996764"/>
          </a:xfrm>
          <a:prstGeom prst="rect">
            <a:avLst/>
          </a:prstGeom>
        </p:spPr>
      </p:pic>
      <p:pic>
        <p:nvPicPr>
          <p:cNvPr id="37" name="Picture 36">
            <a:extLst>
              <a:ext uri="{FF2B5EF4-FFF2-40B4-BE49-F238E27FC236}">
                <a16:creationId xmlns:a16="http://schemas.microsoft.com/office/drawing/2014/main" id="{A7B8752E-DFB2-4228-B03B-8C35F349E0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4023" y="1880450"/>
            <a:ext cx="2442486" cy="3256648"/>
          </a:xfrm>
          <a:prstGeom prst="rect">
            <a:avLst/>
          </a:prstGeom>
        </p:spPr>
      </p:pic>
      <p:pic>
        <p:nvPicPr>
          <p:cNvPr id="7" name="Picture 6">
            <a:extLst>
              <a:ext uri="{FF2B5EF4-FFF2-40B4-BE49-F238E27FC236}">
                <a16:creationId xmlns:a16="http://schemas.microsoft.com/office/drawing/2014/main" id="{D0EDBA91-7330-44E8-90F1-7FDA3A7785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638800" y="5691430"/>
            <a:ext cx="5365426" cy="4024070"/>
          </a:xfrm>
          <a:prstGeom prst="rect">
            <a:avLst/>
          </a:prstGeom>
        </p:spPr>
      </p:pic>
      <p:pic>
        <p:nvPicPr>
          <p:cNvPr id="10" name="Picture 9">
            <a:extLst>
              <a:ext uri="{FF2B5EF4-FFF2-40B4-BE49-F238E27FC236}">
                <a16:creationId xmlns:a16="http://schemas.microsoft.com/office/drawing/2014/main" id="{0EE42ADD-006A-47EF-9237-E1EBC8D5AD9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84917" y="5678919"/>
            <a:ext cx="3039308" cy="4036581"/>
          </a:xfrm>
          <a:prstGeom prst="rect">
            <a:avLst/>
          </a:prstGeom>
        </p:spPr>
      </p:pic>
    </p:spTree>
    <p:extLst>
      <p:ext uri="{BB962C8B-B14F-4D97-AF65-F5344CB8AC3E}">
        <p14:creationId xmlns:p14="http://schemas.microsoft.com/office/powerpoint/2010/main" val="1580562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3719765" y="-2691099"/>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0"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sp>
        <p:nvSpPr>
          <p:cNvPr id="14" name="TextBox 14"/>
          <p:cNvSpPr txBox="1"/>
          <p:nvPr/>
        </p:nvSpPr>
        <p:spPr>
          <a:xfrm>
            <a:off x="1295048" y="1331024"/>
            <a:ext cx="11265056" cy="492443"/>
          </a:xfrm>
          <a:prstGeom prst="rect">
            <a:avLst/>
          </a:prstGeom>
        </p:spPr>
        <p:txBody>
          <a:bodyPr wrap="square" lIns="0" tIns="0" rIns="0" bIns="0" rtlCol="0" anchor="t">
            <a:spAutoFit/>
          </a:bodyPr>
          <a:lstStyle/>
          <a:p>
            <a:r>
              <a:rPr lang="hy-AM" sz="3200" b="1" dirty="0">
                <a:solidFill>
                  <a:srgbClr val="C00000"/>
                </a:solidFill>
              </a:rPr>
              <a:t>Օ</a:t>
            </a:r>
            <a:r>
              <a:rPr lang="en-US" sz="3200" b="1" dirty="0" err="1">
                <a:solidFill>
                  <a:srgbClr val="C00000"/>
                </a:solidFill>
              </a:rPr>
              <a:t>ur</a:t>
            </a:r>
            <a:r>
              <a:rPr lang="en-US" sz="3200" b="1" dirty="0">
                <a:solidFill>
                  <a:srgbClr val="C00000"/>
                </a:solidFill>
              </a:rPr>
              <a:t> participation in </a:t>
            </a:r>
            <a:r>
              <a:rPr lang="hy-AM" sz="3200" b="1" dirty="0">
                <a:solidFill>
                  <a:srgbClr val="C00000"/>
                </a:solidFill>
              </a:rPr>
              <a:t>ԲանՈՒԳործ </a:t>
            </a:r>
            <a:r>
              <a:rPr lang="en-US" sz="3200" b="1" dirty="0">
                <a:solidFill>
                  <a:srgbClr val="C00000"/>
                </a:solidFill>
              </a:rPr>
              <a:t>Expo-2025</a:t>
            </a:r>
          </a:p>
        </p:txBody>
      </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20583" y="-5291515"/>
            <a:ext cx="643045" cy="12543766"/>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4" y="687979"/>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pic>
        <p:nvPicPr>
          <p:cNvPr id="8" name="Picture 7">
            <a:extLst>
              <a:ext uri="{FF2B5EF4-FFF2-40B4-BE49-F238E27FC236}">
                <a16:creationId xmlns:a16="http://schemas.microsoft.com/office/drawing/2014/main" id="{4A09D840-37F2-49A2-8625-F0D8E92594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276" y="1360354"/>
            <a:ext cx="7025895" cy="5269421"/>
          </a:xfrm>
          <a:prstGeom prst="rect">
            <a:avLst/>
          </a:prstGeom>
        </p:spPr>
      </p:pic>
      <p:pic>
        <p:nvPicPr>
          <p:cNvPr id="10" name="Picture 9">
            <a:extLst>
              <a:ext uri="{FF2B5EF4-FFF2-40B4-BE49-F238E27FC236}">
                <a16:creationId xmlns:a16="http://schemas.microsoft.com/office/drawing/2014/main" id="{9064EAA7-3B73-4B2D-9967-F50CF22FEA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103680"/>
            <a:ext cx="6054061" cy="4517975"/>
          </a:xfrm>
          <a:prstGeom prst="rect">
            <a:avLst/>
          </a:prstGeom>
        </p:spPr>
      </p:pic>
      <p:pic>
        <p:nvPicPr>
          <p:cNvPr id="12" name="Picture 11">
            <a:extLst>
              <a:ext uri="{FF2B5EF4-FFF2-40B4-BE49-F238E27FC236}">
                <a16:creationId xmlns:a16="http://schemas.microsoft.com/office/drawing/2014/main" id="{B30B915C-0C13-491A-9EE8-6785D1A053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892"/>
          <a:stretch/>
        </p:blipFill>
        <p:spPr>
          <a:xfrm>
            <a:off x="13852968" y="6689973"/>
            <a:ext cx="2994196" cy="3398076"/>
          </a:xfrm>
          <a:prstGeom prst="rect">
            <a:avLst/>
          </a:prstGeom>
        </p:spPr>
      </p:pic>
      <p:pic>
        <p:nvPicPr>
          <p:cNvPr id="15" name="Picture 14">
            <a:extLst>
              <a:ext uri="{FF2B5EF4-FFF2-40B4-BE49-F238E27FC236}">
                <a16:creationId xmlns:a16="http://schemas.microsoft.com/office/drawing/2014/main" id="{D21806C0-222A-482E-9008-12ED402CCE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46"/>
          <a:stretch/>
        </p:blipFill>
        <p:spPr>
          <a:xfrm>
            <a:off x="6525701" y="2103680"/>
            <a:ext cx="3151699" cy="4517975"/>
          </a:xfrm>
          <a:prstGeom prst="rect">
            <a:avLst/>
          </a:prstGeom>
        </p:spPr>
      </p:pic>
      <p:pic>
        <p:nvPicPr>
          <p:cNvPr id="17" name="Picture 16">
            <a:extLst>
              <a:ext uri="{FF2B5EF4-FFF2-40B4-BE49-F238E27FC236}">
                <a16:creationId xmlns:a16="http://schemas.microsoft.com/office/drawing/2014/main" id="{C6D39EED-C8BB-447F-B440-92B722B500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015" y="6689973"/>
            <a:ext cx="3097853" cy="3322094"/>
          </a:xfrm>
          <a:prstGeom prst="rect">
            <a:avLst/>
          </a:prstGeom>
        </p:spPr>
      </p:pic>
      <p:pic>
        <p:nvPicPr>
          <p:cNvPr id="19" name="Picture 18">
            <a:extLst>
              <a:ext uri="{FF2B5EF4-FFF2-40B4-BE49-F238E27FC236}">
                <a16:creationId xmlns:a16="http://schemas.microsoft.com/office/drawing/2014/main" id="{7C3B0CFE-1BF5-495D-9631-B5869B4E7E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7946" y="6689973"/>
            <a:ext cx="4413097" cy="3368891"/>
          </a:xfrm>
          <a:prstGeom prst="rect">
            <a:avLst/>
          </a:prstGeom>
        </p:spPr>
      </p:pic>
      <p:pic>
        <p:nvPicPr>
          <p:cNvPr id="21" name="Picture 20">
            <a:extLst>
              <a:ext uri="{FF2B5EF4-FFF2-40B4-BE49-F238E27FC236}">
                <a16:creationId xmlns:a16="http://schemas.microsoft.com/office/drawing/2014/main" id="{D0AC4528-BA15-42E3-A322-075C8AAC1E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4415" y="6689973"/>
            <a:ext cx="4530768" cy="3398076"/>
          </a:xfrm>
          <a:prstGeom prst="rect">
            <a:avLst/>
          </a:prstGeom>
        </p:spPr>
      </p:pic>
    </p:spTree>
    <p:extLst>
      <p:ext uri="{BB962C8B-B14F-4D97-AF65-F5344CB8AC3E}">
        <p14:creationId xmlns:p14="http://schemas.microsoft.com/office/powerpoint/2010/main" val="95045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5008">
            <a:off x="-3719766" y="-2691099"/>
            <a:ext cx="12701351"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5"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4" name="Group 4"/>
          <p:cNvGrpSpPr/>
          <p:nvPr/>
        </p:nvGrpSpPr>
        <p:grpSpPr>
          <a:xfrm>
            <a:off x="17259301" y="-392511"/>
            <a:ext cx="1437566" cy="11072021"/>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grpSp>
        <p:nvGrpSpPr>
          <p:cNvPr id="26" name="Group 10">
            <a:extLst>
              <a:ext uri="{FF2B5EF4-FFF2-40B4-BE49-F238E27FC236}">
                <a16:creationId xmlns:a16="http://schemas.microsoft.com/office/drawing/2014/main" id="{5EDE680F-E89C-4F8C-B506-A707733603B8}"/>
              </a:ext>
            </a:extLst>
          </p:cNvPr>
          <p:cNvGrpSpPr/>
          <p:nvPr/>
        </p:nvGrpSpPr>
        <p:grpSpPr>
          <a:xfrm rot="5400000">
            <a:off x="5320585" y="-5291515"/>
            <a:ext cx="643046" cy="12543767"/>
            <a:chOff x="0" y="0"/>
            <a:chExt cx="169362" cy="2477598"/>
          </a:xfrm>
        </p:grpSpPr>
        <p:sp>
          <p:nvSpPr>
            <p:cNvPr id="27" name="Freeform 11">
              <a:extLst>
                <a:ext uri="{FF2B5EF4-FFF2-40B4-BE49-F238E27FC236}">
                  <a16:creationId xmlns:a16="http://schemas.microsoft.com/office/drawing/2014/main" id="{23DF3C0C-D059-42B4-87D1-873F47D69A75}"/>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28" name="TextBox 12">
              <a:extLst>
                <a:ext uri="{FF2B5EF4-FFF2-40B4-BE49-F238E27FC236}">
                  <a16:creationId xmlns:a16="http://schemas.microsoft.com/office/drawing/2014/main" id="{FDEDEEB3-0B6E-40A0-ADCC-0062D9FD9FE1}"/>
                </a:ext>
              </a:extLst>
            </p:cNvPr>
            <p:cNvSpPr txBox="1"/>
            <p:nvPr/>
          </p:nvSpPr>
          <p:spPr>
            <a:xfrm>
              <a:off x="0" y="-57150"/>
              <a:ext cx="169362" cy="253474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sp>
        <p:nvSpPr>
          <p:cNvPr id="29" name="Rectangle 28">
            <a:extLst>
              <a:ext uri="{FF2B5EF4-FFF2-40B4-BE49-F238E27FC236}">
                <a16:creationId xmlns:a16="http://schemas.microsoft.com/office/drawing/2014/main" id="{CCFB9442-CC47-464C-BEFD-1D5B266CCF38}"/>
              </a:ext>
            </a:extLst>
          </p:cNvPr>
          <p:cNvSpPr/>
          <p:nvPr/>
        </p:nvSpPr>
        <p:spPr>
          <a:xfrm>
            <a:off x="1125065" y="687980"/>
            <a:ext cx="8736559" cy="584775"/>
          </a:xfrm>
          <a:prstGeom prst="rect">
            <a:avLst/>
          </a:prstGeom>
        </p:spPr>
        <p:txBody>
          <a:bodyPr wrap="none">
            <a:spAutoFit/>
          </a:bodyPr>
          <a:lstStyle/>
          <a:p>
            <a:pPr defTabSz="1371600"/>
            <a:r>
              <a:rPr lang="en-US" sz="3200" b="1" dirty="0">
                <a:solidFill>
                  <a:srgbClr val="343434"/>
                </a:solidFill>
                <a:latin typeface="Calibri" panose="020F0502020204030204"/>
              </a:rPr>
              <a:t>Center of Materials Science and Nanotechnologies</a:t>
            </a:r>
          </a:p>
        </p:txBody>
      </p:sp>
      <p:sp>
        <p:nvSpPr>
          <p:cNvPr id="12" name="TextBox 14">
            <a:extLst>
              <a:ext uri="{FF2B5EF4-FFF2-40B4-BE49-F238E27FC236}">
                <a16:creationId xmlns:a16="http://schemas.microsoft.com/office/drawing/2014/main" id="{2F4EA4E3-930F-4E07-88BE-4C218B89FDD5}"/>
              </a:ext>
            </a:extLst>
          </p:cNvPr>
          <p:cNvSpPr txBox="1"/>
          <p:nvPr/>
        </p:nvSpPr>
        <p:spPr>
          <a:xfrm>
            <a:off x="1295050" y="1331026"/>
            <a:ext cx="11265056" cy="492443"/>
          </a:xfrm>
          <a:prstGeom prst="rect">
            <a:avLst/>
          </a:prstGeom>
        </p:spPr>
        <p:txBody>
          <a:bodyPr wrap="square" lIns="0" tIns="0" rIns="0" bIns="0" rtlCol="0" anchor="t">
            <a:spAutoFit/>
          </a:bodyPr>
          <a:lstStyle/>
          <a:p>
            <a:pPr defTabSz="1371600"/>
            <a:r>
              <a:rPr lang="hy-AM" sz="3200" b="1" dirty="0">
                <a:solidFill>
                  <a:srgbClr val="C00000"/>
                </a:solidFill>
                <a:latin typeface="Arial" panose="020B0604020202020204" pitchFamily="34" charset="0"/>
              </a:rPr>
              <a:t>Օ</a:t>
            </a:r>
            <a:r>
              <a:rPr lang="en-US" sz="3200" b="1" dirty="0" err="1">
                <a:solidFill>
                  <a:srgbClr val="C00000"/>
                </a:solidFill>
                <a:latin typeface="Calibri" panose="020F0502020204030204"/>
              </a:rPr>
              <a:t>ur</a:t>
            </a:r>
            <a:r>
              <a:rPr lang="en-US" sz="3200" b="1" dirty="0">
                <a:solidFill>
                  <a:srgbClr val="C00000"/>
                </a:solidFill>
                <a:latin typeface="Calibri" panose="020F0502020204030204"/>
              </a:rPr>
              <a:t> participation in </a:t>
            </a:r>
            <a:r>
              <a:rPr lang="hy-AM" sz="3200" b="1" dirty="0">
                <a:solidFill>
                  <a:srgbClr val="C00000"/>
                </a:solidFill>
                <a:latin typeface="Arial" panose="020B0604020202020204" pitchFamily="34" charset="0"/>
              </a:rPr>
              <a:t>Գիտության Փառատոն-2025</a:t>
            </a:r>
            <a:endParaRPr lang="en-US" sz="3200" b="1" dirty="0">
              <a:solidFill>
                <a:srgbClr val="C00000"/>
              </a:solidFill>
              <a:latin typeface="Calibri" panose="020F0502020204030204"/>
            </a:endParaRPr>
          </a:p>
        </p:txBody>
      </p:sp>
      <p:pic>
        <p:nvPicPr>
          <p:cNvPr id="8" name="Picture 7">
            <a:extLst>
              <a:ext uri="{FF2B5EF4-FFF2-40B4-BE49-F238E27FC236}">
                <a16:creationId xmlns:a16="http://schemas.microsoft.com/office/drawing/2014/main" id="{A3EE8708-309A-45F1-93D5-0FC35232A5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847" y="2017645"/>
            <a:ext cx="6054356" cy="4540766"/>
          </a:xfrm>
          <a:prstGeom prst="rect">
            <a:avLst/>
          </a:prstGeom>
        </p:spPr>
      </p:pic>
      <p:pic>
        <p:nvPicPr>
          <p:cNvPr id="10" name="Picture 9">
            <a:extLst>
              <a:ext uri="{FF2B5EF4-FFF2-40B4-BE49-F238E27FC236}">
                <a16:creationId xmlns:a16="http://schemas.microsoft.com/office/drawing/2014/main" id="{7804CE58-EB12-4634-949D-0F96467FA1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708" r="19723"/>
          <a:stretch/>
        </p:blipFill>
        <p:spPr>
          <a:xfrm>
            <a:off x="3912850" y="6690939"/>
            <a:ext cx="2439890" cy="3480945"/>
          </a:xfrm>
          <a:prstGeom prst="rect">
            <a:avLst/>
          </a:prstGeom>
        </p:spPr>
      </p:pic>
      <p:pic>
        <p:nvPicPr>
          <p:cNvPr id="13" name="Picture 12">
            <a:extLst>
              <a:ext uri="{FF2B5EF4-FFF2-40B4-BE49-F238E27FC236}">
                <a16:creationId xmlns:a16="http://schemas.microsoft.com/office/drawing/2014/main" id="{8B8CC7D4-4981-4C03-8F8A-CF8BB1C698C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455457" y="2081811"/>
            <a:ext cx="6601379" cy="4400919"/>
          </a:xfrm>
          <a:prstGeom prst="rect">
            <a:avLst/>
          </a:prstGeom>
        </p:spPr>
      </p:pic>
      <p:pic>
        <p:nvPicPr>
          <p:cNvPr id="15" name="Picture 14">
            <a:extLst>
              <a:ext uri="{FF2B5EF4-FFF2-40B4-BE49-F238E27FC236}">
                <a16:creationId xmlns:a16="http://schemas.microsoft.com/office/drawing/2014/main" id="{936D69CA-4477-4F2F-BE82-B9AA5EE394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48" t="24683" b="15588"/>
          <a:stretch/>
        </p:blipFill>
        <p:spPr>
          <a:xfrm>
            <a:off x="6584905" y="6681941"/>
            <a:ext cx="3734969" cy="3460535"/>
          </a:xfrm>
          <a:prstGeom prst="rect">
            <a:avLst/>
          </a:prstGeom>
        </p:spPr>
      </p:pic>
      <p:pic>
        <p:nvPicPr>
          <p:cNvPr id="17" name="Picture 16">
            <a:extLst>
              <a:ext uri="{FF2B5EF4-FFF2-40B4-BE49-F238E27FC236}">
                <a16:creationId xmlns:a16="http://schemas.microsoft.com/office/drawing/2014/main" id="{1A769D32-8C62-4C25-9645-4087B9EF0F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445" t="16204" r="15185"/>
          <a:stretch/>
        </p:blipFill>
        <p:spPr>
          <a:xfrm rot="5400000">
            <a:off x="13781285" y="6840454"/>
            <a:ext cx="3460535" cy="3090566"/>
          </a:xfrm>
          <a:prstGeom prst="rect">
            <a:avLst/>
          </a:prstGeom>
        </p:spPr>
      </p:pic>
      <p:pic>
        <p:nvPicPr>
          <p:cNvPr id="19" name="Picture 18">
            <a:extLst>
              <a:ext uri="{FF2B5EF4-FFF2-40B4-BE49-F238E27FC236}">
                <a16:creationId xmlns:a16="http://schemas.microsoft.com/office/drawing/2014/main" id="{E04777A8-0340-496B-AF40-32778B3F6A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83" r="11481" b="8519"/>
          <a:stretch/>
        </p:blipFill>
        <p:spPr>
          <a:xfrm rot="5400000">
            <a:off x="10378184" y="6732741"/>
            <a:ext cx="3442679" cy="3288135"/>
          </a:xfrm>
          <a:prstGeom prst="rect">
            <a:avLst/>
          </a:prstGeom>
        </p:spPr>
      </p:pic>
      <p:pic>
        <p:nvPicPr>
          <p:cNvPr id="21" name="Picture 20">
            <a:extLst>
              <a:ext uri="{FF2B5EF4-FFF2-40B4-BE49-F238E27FC236}">
                <a16:creationId xmlns:a16="http://schemas.microsoft.com/office/drawing/2014/main" id="{1DFF8247-F9A7-46A8-A42D-DF72377190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762" r="20209"/>
          <a:stretch/>
        </p:blipFill>
        <p:spPr>
          <a:xfrm>
            <a:off x="307743" y="6696801"/>
            <a:ext cx="3489024" cy="3419202"/>
          </a:xfrm>
          <a:prstGeom prst="rect">
            <a:avLst/>
          </a:prstGeom>
        </p:spPr>
      </p:pic>
      <p:pic>
        <p:nvPicPr>
          <p:cNvPr id="23" name="Picture 22">
            <a:extLst>
              <a:ext uri="{FF2B5EF4-FFF2-40B4-BE49-F238E27FC236}">
                <a16:creationId xmlns:a16="http://schemas.microsoft.com/office/drawing/2014/main" id="{AEC34E3A-4707-45D2-A518-CD97D316C23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074" t="10347" b="3581"/>
          <a:stretch/>
        </p:blipFill>
        <p:spPr>
          <a:xfrm rot="5400000">
            <a:off x="6098188" y="2362141"/>
            <a:ext cx="4528925" cy="3850634"/>
          </a:xfrm>
          <a:prstGeom prst="rect">
            <a:avLst/>
          </a:prstGeom>
        </p:spPr>
      </p:pic>
    </p:spTree>
    <p:extLst>
      <p:ext uri="{BB962C8B-B14F-4D97-AF65-F5344CB8AC3E}">
        <p14:creationId xmlns:p14="http://schemas.microsoft.com/office/powerpoint/2010/main" val="4109086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07862">
            <a:off x="6110388" y="5304279"/>
            <a:ext cx="15048401" cy="6376760"/>
          </a:xfrm>
          <a:custGeom>
            <a:avLst/>
            <a:gdLst/>
            <a:ahLst/>
            <a:cxnLst/>
            <a:rect l="l" t="t" r="r" b="b"/>
            <a:pathLst>
              <a:path w="15048401" h="6376760">
                <a:moveTo>
                  <a:pt x="0" y="0"/>
                </a:moveTo>
                <a:lnTo>
                  <a:pt x="15048401" y="0"/>
                </a:lnTo>
                <a:lnTo>
                  <a:pt x="15048401" y="6376760"/>
                </a:lnTo>
                <a:lnTo>
                  <a:pt x="0" y="6376760"/>
                </a:lnTo>
                <a:lnTo>
                  <a:pt x="0" y="0"/>
                </a:lnTo>
                <a:close/>
              </a:path>
            </a:pathLst>
          </a:custGeom>
          <a:blipFill>
            <a:blip r:embed="rId2"/>
            <a:stretch>
              <a:fillRect/>
            </a:stretch>
          </a:blipFill>
        </p:spPr>
      </p:sp>
      <p:grpSp>
        <p:nvGrpSpPr>
          <p:cNvPr id="3" name="Group 3"/>
          <p:cNvGrpSpPr/>
          <p:nvPr/>
        </p:nvGrpSpPr>
        <p:grpSpPr>
          <a:xfrm>
            <a:off x="-332478" y="7009521"/>
            <a:ext cx="9637365" cy="212578"/>
            <a:chOff x="0" y="0"/>
            <a:chExt cx="2538236" cy="55988"/>
          </a:xfrm>
        </p:grpSpPr>
        <p:sp>
          <p:nvSpPr>
            <p:cNvPr id="4" name="Freeform 4"/>
            <p:cNvSpPr/>
            <p:nvPr/>
          </p:nvSpPr>
          <p:spPr>
            <a:xfrm>
              <a:off x="0" y="0"/>
              <a:ext cx="2538236" cy="55988"/>
            </a:xfrm>
            <a:custGeom>
              <a:avLst/>
              <a:gdLst/>
              <a:ahLst/>
              <a:cxnLst/>
              <a:rect l="l" t="t" r="r" b="b"/>
              <a:pathLst>
                <a:path w="2538236" h="55988">
                  <a:moveTo>
                    <a:pt x="0" y="0"/>
                  </a:moveTo>
                  <a:lnTo>
                    <a:pt x="2538236" y="0"/>
                  </a:lnTo>
                  <a:lnTo>
                    <a:pt x="2538236" y="55988"/>
                  </a:lnTo>
                  <a:lnTo>
                    <a:pt x="0" y="559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2538236" cy="113138"/>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flipV="1">
            <a:off x="-641393" y="-1165054"/>
            <a:ext cx="6732105" cy="4030848"/>
          </a:xfrm>
          <a:custGeom>
            <a:avLst/>
            <a:gdLst/>
            <a:ahLst/>
            <a:cxnLst/>
            <a:rect l="l" t="t" r="r" b="b"/>
            <a:pathLst>
              <a:path w="6732105" h="4030848">
                <a:moveTo>
                  <a:pt x="0" y="4030848"/>
                </a:moveTo>
                <a:lnTo>
                  <a:pt x="6732105" y="4030848"/>
                </a:lnTo>
                <a:lnTo>
                  <a:pt x="6732105" y="0"/>
                </a:lnTo>
                <a:lnTo>
                  <a:pt x="0" y="0"/>
                </a:lnTo>
                <a:lnTo>
                  <a:pt x="0" y="4030848"/>
                </a:lnTo>
                <a:close/>
              </a:path>
            </a:pathLst>
          </a:custGeom>
          <a:blipFill>
            <a:blip r:embed="rId3"/>
            <a:stretch>
              <a:fillRect/>
            </a:stretch>
          </a:blipFill>
        </p:spPr>
      </p:sp>
      <p:sp>
        <p:nvSpPr>
          <p:cNvPr id="15" name="Freeform 15"/>
          <p:cNvSpPr/>
          <p:nvPr/>
        </p:nvSpPr>
        <p:spPr>
          <a:xfrm rot="5400000">
            <a:off x="14090588" y="-3860567"/>
            <a:ext cx="643045" cy="9621823"/>
          </a:xfrm>
          <a:custGeom>
            <a:avLst/>
            <a:gdLst/>
            <a:ahLst/>
            <a:cxnLst/>
            <a:rect l="l" t="t" r="r" b="b"/>
            <a:pathLst>
              <a:path w="169362" h="3336908">
                <a:moveTo>
                  <a:pt x="84681" y="0"/>
                </a:moveTo>
                <a:lnTo>
                  <a:pt x="84681" y="0"/>
                </a:lnTo>
                <a:cubicBezTo>
                  <a:pt x="107140" y="0"/>
                  <a:pt x="128678" y="8922"/>
                  <a:pt x="144559" y="24802"/>
                </a:cubicBezTo>
                <a:cubicBezTo>
                  <a:pt x="160440" y="40683"/>
                  <a:pt x="169362" y="62222"/>
                  <a:pt x="169362" y="84681"/>
                </a:cubicBezTo>
                <a:lnTo>
                  <a:pt x="169362" y="3252227"/>
                </a:lnTo>
                <a:cubicBezTo>
                  <a:pt x="169362" y="3274686"/>
                  <a:pt x="160440" y="3296225"/>
                  <a:pt x="144559" y="3312106"/>
                </a:cubicBezTo>
                <a:cubicBezTo>
                  <a:pt x="128678" y="3327986"/>
                  <a:pt x="107140" y="3336908"/>
                  <a:pt x="84681" y="3336908"/>
                </a:cubicBezTo>
                <a:lnTo>
                  <a:pt x="84681" y="3336908"/>
                </a:lnTo>
                <a:cubicBezTo>
                  <a:pt x="37913" y="3336908"/>
                  <a:pt x="0" y="3298995"/>
                  <a:pt x="0" y="325222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txBody>
          <a:bodyPr/>
          <a:lstStyle/>
          <a:p>
            <a:endParaRPr lang="en-US" dirty="0"/>
          </a:p>
        </p:txBody>
      </p:sp>
      <p:sp>
        <p:nvSpPr>
          <p:cNvPr id="16" name="TextBox 16"/>
          <p:cNvSpPr txBox="1"/>
          <p:nvPr/>
        </p:nvSpPr>
        <p:spPr>
          <a:xfrm rot="5400000">
            <a:off x="12850772" y="-5450480"/>
            <a:ext cx="643045" cy="12886814"/>
          </a:xfrm>
          <a:prstGeom prst="rect">
            <a:avLst/>
          </a:prstGeom>
        </p:spPr>
        <p:txBody>
          <a:bodyPr lIns="50800" tIns="50800" rIns="50800" bIns="50800" rtlCol="0" anchor="ctr"/>
          <a:lstStyle/>
          <a:p>
            <a:pPr algn="ctr">
              <a:lnSpc>
                <a:spcPts val="3639"/>
              </a:lnSpc>
            </a:pPr>
            <a:endParaRPr/>
          </a:p>
        </p:txBody>
      </p:sp>
      <p:sp>
        <p:nvSpPr>
          <p:cNvPr id="17" name="Rectangle 16">
            <a:extLst>
              <a:ext uri="{FF2B5EF4-FFF2-40B4-BE49-F238E27FC236}">
                <a16:creationId xmlns:a16="http://schemas.microsoft.com/office/drawing/2014/main" id="{DCD43DBA-BA60-4144-945F-4B08FB92F182}"/>
              </a:ext>
            </a:extLst>
          </p:cNvPr>
          <p:cNvSpPr/>
          <p:nvPr/>
        </p:nvSpPr>
        <p:spPr>
          <a:xfrm>
            <a:off x="10363200" y="714876"/>
            <a:ext cx="6787436" cy="523220"/>
          </a:xfrm>
          <a:prstGeom prst="rect">
            <a:avLst/>
          </a:prstGeom>
        </p:spPr>
        <p:txBody>
          <a:bodyPr wrap="none">
            <a:spAutoFit/>
          </a:bodyPr>
          <a:lstStyle/>
          <a:p>
            <a:pPr algn="r"/>
            <a:r>
              <a:rPr lang="hy-AM" sz="2800" b="1" dirty="0">
                <a:solidFill>
                  <a:srgbClr val="343434"/>
                </a:solidFill>
                <a:latin typeface="Sylfaen" panose="010A0502050306030303" pitchFamily="18" charset="0"/>
              </a:rPr>
              <a:t>Ամենամյա ամփոփիչ գիտաժողով</a:t>
            </a:r>
            <a:r>
              <a:rPr lang="en-US" sz="2800" b="1" dirty="0">
                <a:solidFill>
                  <a:srgbClr val="343434"/>
                </a:solidFill>
                <a:latin typeface="Sylfaen" panose="010A0502050306030303" pitchFamily="18" charset="0"/>
              </a:rPr>
              <a:t> - 2025</a:t>
            </a:r>
          </a:p>
        </p:txBody>
      </p:sp>
      <p:pic>
        <p:nvPicPr>
          <p:cNvPr id="18" name="Picture 17">
            <a:extLst>
              <a:ext uri="{FF2B5EF4-FFF2-40B4-BE49-F238E27FC236}">
                <a16:creationId xmlns:a16="http://schemas.microsoft.com/office/drawing/2014/main" id="{C485D104-5AE2-422A-ABA5-D5507F62399D}"/>
              </a:ext>
            </a:extLst>
          </p:cNvPr>
          <p:cNvPicPr>
            <a:picLocks noChangeAspect="1"/>
          </p:cNvPicPr>
          <p:nvPr/>
        </p:nvPicPr>
        <p:blipFill>
          <a:blip r:embed="rId4" cstate="hqprint">
            <a:duotone>
              <a:prstClr val="black"/>
              <a:schemeClr val="tx1">
                <a:tint val="45000"/>
                <a:satMod val="400000"/>
              </a:schemeClr>
            </a:duotone>
            <a:extLst>
              <a:ext uri="{BEBA8EAE-BF5A-486C-A8C5-ECC9F3942E4B}">
                <a14:imgProps xmlns:a14="http://schemas.microsoft.com/office/drawing/2010/main">
                  <a14:imgLayer r:embed="rId5">
                    <a14:imgEffect>
                      <a14:sharpenSoften amount="1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419080" y="159356"/>
            <a:ext cx="1293475" cy="1293475"/>
          </a:xfrm>
          <a:prstGeom prst="rect">
            <a:avLst/>
          </a:prstGeom>
        </p:spPr>
      </p:pic>
      <p:pic>
        <p:nvPicPr>
          <p:cNvPr id="19" name="Picture 18">
            <a:extLst>
              <a:ext uri="{FF2B5EF4-FFF2-40B4-BE49-F238E27FC236}">
                <a16:creationId xmlns:a16="http://schemas.microsoft.com/office/drawing/2014/main" id="{1DC4135B-2EF5-4349-A635-5A4B80EFE7FF}"/>
              </a:ext>
            </a:extLst>
          </p:cNvPr>
          <p:cNvPicPr>
            <a:picLocks noChangeAspect="1"/>
          </p:cNvPicPr>
          <p:nvPr/>
        </p:nvPicPr>
        <p:blipFill>
          <a:blip r:embed="rId6" cstate="hqprint">
            <a:duotone>
              <a:prstClr val="black"/>
              <a:schemeClr val="tx1">
                <a:tint val="45000"/>
                <a:satMod val="400000"/>
              </a:schemeClr>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014255" y="228546"/>
            <a:ext cx="2443218" cy="1155094"/>
          </a:xfrm>
          <a:prstGeom prst="rect">
            <a:avLst/>
          </a:prstGeom>
        </p:spPr>
      </p:pic>
      <p:sp>
        <p:nvSpPr>
          <p:cNvPr id="22" name="Freeform 15">
            <a:extLst>
              <a:ext uri="{FF2B5EF4-FFF2-40B4-BE49-F238E27FC236}">
                <a16:creationId xmlns:a16="http://schemas.microsoft.com/office/drawing/2014/main" id="{92AEDAEE-C045-483F-B46F-240399A45D79}"/>
              </a:ext>
            </a:extLst>
          </p:cNvPr>
          <p:cNvSpPr/>
          <p:nvPr/>
        </p:nvSpPr>
        <p:spPr>
          <a:xfrm rot="5400000">
            <a:off x="2203389" y="1720911"/>
            <a:ext cx="643045" cy="12669823"/>
          </a:xfrm>
          <a:custGeom>
            <a:avLst/>
            <a:gdLst/>
            <a:ahLst/>
            <a:cxnLst/>
            <a:rect l="l" t="t" r="r" b="b"/>
            <a:pathLst>
              <a:path w="169362" h="3336908">
                <a:moveTo>
                  <a:pt x="84681" y="0"/>
                </a:moveTo>
                <a:lnTo>
                  <a:pt x="84681" y="0"/>
                </a:lnTo>
                <a:cubicBezTo>
                  <a:pt x="107140" y="0"/>
                  <a:pt x="128678" y="8922"/>
                  <a:pt x="144559" y="24802"/>
                </a:cubicBezTo>
                <a:cubicBezTo>
                  <a:pt x="160440" y="40683"/>
                  <a:pt x="169362" y="62222"/>
                  <a:pt x="169362" y="84681"/>
                </a:cubicBezTo>
                <a:lnTo>
                  <a:pt x="169362" y="3252227"/>
                </a:lnTo>
                <a:cubicBezTo>
                  <a:pt x="169362" y="3274686"/>
                  <a:pt x="160440" y="3296225"/>
                  <a:pt x="144559" y="3312106"/>
                </a:cubicBezTo>
                <a:cubicBezTo>
                  <a:pt x="128678" y="3327986"/>
                  <a:pt x="107140" y="3336908"/>
                  <a:pt x="84681" y="3336908"/>
                </a:cubicBezTo>
                <a:lnTo>
                  <a:pt x="84681" y="3336908"/>
                </a:lnTo>
                <a:cubicBezTo>
                  <a:pt x="37913" y="3336908"/>
                  <a:pt x="0" y="3298995"/>
                  <a:pt x="0" y="325222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txBody>
          <a:bodyPr/>
          <a:lstStyle/>
          <a:p>
            <a:endParaRPr lang="en-US" dirty="0"/>
          </a:p>
        </p:txBody>
      </p:sp>
      <p:sp>
        <p:nvSpPr>
          <p:cNvPr id="23" name="Rectangle 22">
            <a:extLst>
              <a:ext uri="{FF2B5EF4-FFF2-40B4-BE49-F238E27FC236}">
                <a16:creationId xmlns:a16="http://schemas.microsoft.com/office/drawing/2014/main" id="{31862BAE-103B-4AE2-82F4-A7594F4914D6}"/>
              </a:ext>
            </a:extLst>
          </p:cNvPr>
          <p:cNvSpPr/>
          <p:nvPr/>
        </p:nvSpPr>
        <p:spPr>
          <a:xfrm>
            <a:off x="1065817" y="7794212"/>
            <a:ext cx="7522917" cy="523220"/>
          </a:xfrm>
          <a:prstGeom prst="rect">
            <a:avLst/>
          </a:prstGeom>
        </p:spPr>
        <p:txBody>
          <a:bodyPr wrap="square">
            <a:spAutoFit/>
          </a:bodyPr>
          <a:lstStyle/>
          <a:p>
            <a:r>
              <a:rPr lang="en-US" sz="2800" b="1" dirty="0" err="1">
                <a:solidFill>
                  <a:srgbClr val="343434"/>
                </a:solidFill>
              </a:rPr>
              <a:t>Mikayel</a:t>
            </a:r>
            <a:r>
              <a:rPr lang="en-US" sz="2800" b="1" dirty="0">
                <a:solidFill>
                  <a:srgbClr val="343434"/>
                </a:solidFill>
              </a:rPr>
              <a:t> S. </a:t>
            </a:r>
            <a:r>
              <a:rPr lang="en-US" sz="2800" b="1" dirty="0" err="1">
                <a:solidFill>
                  <a:srgbClr val="343434"/>
                </a:solidFill>
              </a:rPr>
              <a:t>Aleksanyan</a:t>
            </a:r>
            <a:r>
              <a:rPr lang="en-US" sz="2800" b="1" dirty="0">
                <a:solidFill>
                  <a:srgbClr val="343434"/>
                </a:solidFill>
              </a:rPr>
              <a:t>      maleksanyan@ysu.am</a:t>
            </a:r>
          </a:p>
        </p:txBody>
      </p:sp>
      <p:sp>
        <p:nvSpPr>
          <p:cNvPr id="24" name="Rectangle 23">
            <a:extLst>
              <a:ext uri="{FF2B5EF4-FFF2-40B4-BE49-F238E27FC236}">
                <a16:creationId xmlns:a16="http://schemas.microsoft.com/office/drawing/2014/main" id="{86FE9E8E-FD4D-41DA-BA60-1F51F3162568}"/>
              </a:ext>
            </a:extLst>
          </p:cNvPr>
          <p:cNvSpPr/>
          <p:nvPr/>
        </p:nvSpPr>
        <p:spPr>
          <a:xfrm>
            <a:off x="1067332" y="8623161"/>
            <a:ext cx="6249383" cy="1200329"/>
          </a:xfrm>
          <a:prstGeom prst="rect">
            <a:avLst/>
          </a:prstGeom>
        </p:spPr>
        <p:txBody>
          <a:bodyPr wrap="square">
            <a:spAutoFit/>
          </a:bodyPr>
          <a:lstStyle/>
          <a:p>
            <a:r>
              <a:rPr lang="en-US" b="1" dirty="0"/>
              <a:t>Head, Center/</a:t>
            </a:r>
            <a:r>
              <a:rPr lang="en-US" b="1" dirty="0" err="1"/>
              <a:t>Deparment</a:t>
            </a:r>
            <a:r>
              <a:rPr lang="en-US" b="1" dirty="0"/>
              <a:t> of Materials Science and Nanotechnologies, Institute of Physics</a:t>
            </a:r>
          </a:p>
          <a:p>
            <a:r>
              <a:rPr lang="en-US" b="1" dirty="0"/>
              <a:t>Doctor of Science (Engineering), Professor Yerevan State University, 1 Alex </a:t>
            </a:r>
            <a:r>
              <a:rPr lang="en-US" b="1" dirty="0" err="1"/>
              <a:t>Manoukian</a:t>
            </a:r>
            <a:r>
              <a:rPr lang="en-US" b="1" dirty="0"/>
              <a:t> str. 0025 Yerevan, Armenia</a:t>
            </a:r>
          </a:p>
        </p:txBody>
      </p:sp>
      <p:sp>
        <p:nvSpPr>
          <p:cNvPr id="21" name="TextBox 6">
            <a:extLst>
              <a:ext uri="{FF2B5EF4-FFF2-40B4-BE49-F238E27FC236}">
                <a16:creationId xmlns:a16="http://schemas.microsoft.com/office/drawing/2014/main" id="{3D323BB8-9895-4D16-8D53-4454F301241D}"/>
              </a:ext>
            </a:extLst>
          </p:cNvPr>
          <p:cNvSpPr txBox="1"/>
          <p:nvPr/>
        </p:nvSpPr>
        <p:spPr>
          <a:xfrm>
            <a:off x="1065817" y="5592468"/>
            <a:ext cx="12345383" cy="1437253"/>
          </a:xfrm>
          <a:prstGeom prst="rect">
            <a:avLst/>
          </a:prstGeom>
        </p:spPr>
        <p:txBody>
          <a:bodyPr wrap="square" lIns="0" tIns="0" rIns="0" bIns="0" rtlCol="0" anchor="t">
            <a:spAutoFit/>
          </a:bodyPr>
          <a:lstStyle/>
          <a:p>
            <a:pPr>
              <a:lnSpc>
                <a:spcPts val="9059"/>
              </a:lnSpc>
            </a:pPr>
            <a:r>
              <a:rPr lang="en-US" sz="16600" b="1" dirty="0">
                <a:solidFill>
                  <a:srgbClr val="343434"/>
                </a:solidFill>
                <a:ea typeface="Telegraf Bold"/>
                <a:cs typeface="Telegraf Bold"/>
                <a:sym typeface="Telegraf Bold"/>
              </a:rPr>
              <a:t>THANK YOU</a:t>
            </a:r>
          </a:p>
        </p:txBody>
      </p:sp>
    </p:spTree>
    <p:extLst>
      <p:ext uri="{BB962C8B-B14F-4D97-AF65-F5344CB8AC3E}">
        <p14:creationId xmlns:p14="http://schemas.microsoft.com/office/powerpoint/2010/main" val="2030608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10" name="Group 10"/>
          <p:cNvGrpSpPr/>
          <p:nvPr/>
        </p:nvGrpSpPr>
        <p:grpSpPr>
          <a:xfrm rot="5400000">
            <a:off x="9030243" y="-3709253"/>
            <a:ext cx="643045" cy="9407130"/>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7700431" y="701923"/>
            <a:ext cx="2959465" cy="584775"/>
          </a:xfrm>
          <a:prstGeom prst="rect">
            <a:avLst/>
          </a:prstGeom>
        </p:spPr>
        <p:txBody>
          <a:bodyPr wrap="none">
            <a:spAutoFit/>
          </a:bodyPr>
          <a:lstStyle/>
          <a:p>
            <a:r>
              <a:rPr lang="en-US" sz="3200" b="1" dirty="0">
                <a:solidFill>
                  <a:srgbClr val="343434"/>
                </a:solidFill>
              </a:rPr>
              <a:t>Available Grants</a:t>
            </a:r>
          </a:p>
        </p:txBody>
      </p:sp>
      <p:sp>
        <p:nvSpPr>
          <p:cNvPr id="4" name="Rectangle 3">
            <a:extLst>
              <a:ext uri="{FF2B5EF4-FFF2-40B4-BE49-F238E27FC236}">
                <a16:creationId xmlns:a16="http://schemas.microsoft.com/office/drawing/2014/main" id="{9E90E186-DC98-46BD-A97E-362CB41E9D3E}"/>
              </a:ext>
            </a:extLst>
          </p:cNvPr>
          <p:cNvSpPr/>
          <p:nvPr/>
        </p:nvSpPr>
        <p:spPr>
          <a:xfrm>
            <a:off x="723900" y="2095500"/>
            <a:ext cx="16840200" cy="7109639"/>
          </a:xfrm>
          <a:prstGeom prst="rect">
            <a:avLst/>
          </a:prstGeom>
        </p:spPr>
        <p:txBody>
          <a:bodyPr wrap="square">
            <a:spAutoFit/>
          </a:bodyPr>
          <a:lstStyle/>
          <a:p>
            <a:pPr marL="285750" indent="-285750">
              <a:buFont typeface="Arial" panose="020B0604020202020204" pitchFamily="34" charset="0"/>
              <a:buChar char="•"/>
            </a:pPr>
            <a:r>
              <a:rPr lang="en-US" sz="2400" b="1" dirty="0">
                <a:solidFill>
                  <a:srgbClr val="343434"/>
                </a:solidFill>
              </a:rPr>
              <a:t>Manufacture of flexible gas sensors based on carbon nanotubes and nanocomposite compounds // The Ministry of Education, Science, Culture and Sports of the Republic of Armenia / 21SCG-2J001 – 2021-2023</a:t>
            </a:r>
          </a:p>
          <a:p>
            <a:pPr marL="285750" indent="-285750">
              <a:buFont typeface="Arial" panose="020B0604020202020204" pitchFamily="34" charset="0"/>
              <a:buChar char="•"/>
            </a:pPr>
            <a:r>
              <a:rPr lang="en-US" sz="2400" b="1" dirty="0">
                <a:solidFill>
                  <a:srgbClr val="343434"/>
                </a:solidFill>
              </a:rPr>
              <a:t> Preparation of nanostructured sensor for detecting of low concentrations of hydrogen // The Ministry of Education, Science, Culture and Sports of the Republic of Armenia, Higher Education and Science Committee / 21APP-2J001 – 2021-2024</a:t>
            </a:r>
          </a:p>
          <a:p>
            <a:pPr marL="285750" indent="-285750">
              <a:buFont typeface="Arial" panose="020B0604020202020204" pitchFamily="34" charset="0"/>
              <a:buChar char="•"/>
            </a:pPr>
            <a:r>
              <a:rPr lang="en-US" sz="2400" b="1" dirty="0">
                <a:solidFill>
                  <a:srgbClr val="343434"/>
                </a:solidFill>
              </a:rPr>
              <a:t>Design and fabrication of electronic nose // The Ministry of Education, Science, Culture and Sports of the Republic of Armenia, Higher Education and Science Committee / 21T-2J062 – 2021-2024</a:t>
            </a:r>
          </a:p>
          <a:p>
            <a:pPr marL="285750" indent="-285750">
              <a:buFont typeface="Arial" panose="020B0604020202020204" pitchFamily="34" charset="0"/>
              <a:buChar char="•"/>
            </a:pPr>
            <a:r>
              <a:rPr lang="en-US" sz="2400" b="1" dirty="0">
                <a:solidFill>
                  <a:srgbClr val="00B050"/>
                </a:solidFill>
              </a:rPr>
              <a:t>Synthesis and application of one- and two-dimensional nanostructures in flying detectors for recording greenhouse gases in the atmosphere, Higher Education and Science Committee, 24FP-3B001, 2024-2027</a:t>
            </a:r>
          </a:p>
          <a:p>
            <a:pPr marL="285750" indent="-285750">
              <a:buFont typeface="Arial" panose="020B0604020202020204" pitchFamily="34" charset="0"/>
              <a:buChar char="•"/>
            </a:pPr>
            <a:r>
              <a:rPr lang="en-US" sz="2400" b="1" dirty="0">
                <a:solidFill>
                  <a:srgbClr val="00B050"/>
                </a:solidFill>
              </a:rPr>
              <a:t>Design and fabrication of sensor systems based on nanostructured materials, Higher Education and Science Committee, 24LCG-2J001, 2024-2029</a:t>
            </a:r>
          </a:p>
          <a:p>
            <a:pPr marL="285750" indent="-285750">
              <a:buFont typeface="Arial" panose="020B0604020202020204" pitchFamily="34" charset="0"/>
              <a:buChar char="•"/>
            </a:pPr>
            <a:r>
              <a:rPr lang="en-US" sz="2400" b="1" dirty="0">
                <a:solidFill>
                  <a:srgbClr val="00B0F0"/>
                </a:solidFill>
              </a:rPr>
              <a:t>Grant for upgrading scientific centers with modern equipment (2023). Ministry of Education, Science, Culture and Sport RA Higher Education and Science Committee, XPS system. - M. S. </a:t>
            </a:r>
            <a:r>
              <a:rPr lang="en-US" sz="2400" b="1" dirty="0" err="1">
                <a:solidFill>
                  <a:srgbClr val="00B0F0"/>
                </a:solidFill>
              </a:rPr>
              <a:t>Aleksanyan</a:t>
            </a:r>
            <a:endParaRPr lang="en-US" sz="2400" b="1" dirty="0">
              <a:solidFill>
                <a:srgbClr val="00B0F0"/>
              </a:solidFill>
            </a:endParaRPr>
          </a:p>
          <a:p>
            <a:pPr marL="285750" indent="-285750">
              <a:buFont typeface="Arial" panose="020B0604020202020204" pitchFamily="34" charset="0"/>
              <a:buChar char="•"/>
            </a:pPr>
            <a:r>
              <a:rPr lang="en-US" sz="2400" b="1" dirty="0">
                <a:solidFill>
                  <a:srgbClr val="00B0F0"/>
                </a:solidFill>
              </a:rPr>
              <a:t>Grant for upgrading scientific centers with modern equipment (2023). Ministry of Education, Science, Culture and Sport RA Higher Education and Science Committee, PLD system. - M. S. </a:t>
            </a:r>
            <a:r>
              <a:rPr lang="en-US" sz="2400" b="1" dirty="0" err="1">
                <a:solidFill>
                  <a:srgbClr val="00B0F0"/>
                </a:solidFill>
              </a:rPr>
              <a:t>Aleksanyan</a:t>
            </a:r>
            <a:endParaRPr lang="en-US" sz="2400" b="1" dirty="0">
              <a:solidFill>
                <a:srgbClr val="00B0F0"/>
              </a:solidFill>
            </a:endParaRPr>
          </a:p>
          <a:p>
            <a:pPr marL="285750" indent="-285750">
              <a:buFont typeface="Arial" panose="020B0604020202020204" pitchFamily="34" charset="0"/>
              <a:buChar char="•"/>
            </a:pPr>
            <a:r>
              <a:rPr lang="en-US" sz="2400" b="1" dirty="0">
                <a:solidFill>
                  <a:srgbClr val="00B0F0"/>
                </a:solidFill>
              </a:rPr>
              <a:t>Grant for upgrading scientific centers with modern equipment (2024). Ministry of Education, Science, Culture and Sport RA Higher Education and Science Committee, Multiarc deposition system. - M. S. </a:t>
            </a:r>
            <a:r>
              <a:rPr lang="en-US" sz="2400" b="1" dirty="0" err="1">
                <a:solidFill>
                  <a:srgbClr val="00B0F0"/>
                </a:solidFill>
              </a:rPr>
              <a:t>Aleksanyan</a:t>
            </a:r>
            <a:endParaRPr lang="en-US" sz="2400" b="1" dirty="0">
              <a:solidFill>
                <a:srgbClr val="00B0F0"/>
              </a:solidFill>
            </a:endParaRPr>
          </a:p>
          <a:p>
            <a:pPr marL="285750" indent="-285750">
              <a:buFont typeface="Arial" panose="020B0604020202020204" pitchFamily="34" charset="0"/>
              <a:buChar char="•"/>
            </a:pPr>
            <a:r>
              <a:rPr lang="en-US" sz="2400" b="1" dirty="0">
                <a:solidFill>
                  <a:srgbClr val="FFC000"/>
                </a:solidFill>
              </a:rPr>
              <a:t>Fabrication of high-performance detector (sensor) systems, Higher Education and Science Committee, 25EDP-2J004, 2025-2027</a:t>
            </a:r>
          </a:p>
          <a:p>
            <a:pPr marL="285750" indent="-285750">
              <a:buFont typeface="Arial" panose="020B0604020202020204" pitchFamily="34" charset="0"/>
              <a:buChar char="•"/>
            </a:pPr>
            <a:r>
              <a:rPr lang="en-US" sz="2400" b="1" dirty="0">
                <a:solidFill>
                  <a:srgbClr val="FFC000"/>
                </a:solidFill>
              </a:rPr>
              <a:t>Grant for upgrading scientific centers with modern equipment (2025). Ministry of Education, Science, Culture and Sport RA Higher Education and Science Committee, Nano Frazer - M. S. </a:t>
            </a:r>
            <a:r>
              <a:rPr lang="en-US" sz="2400" b="1" dirty="0" err="1">
                <a:solidFill>
                  <a:srgbClr val="FFC000"/>
                </a:solidFill>
              </a:rPr>
              <a:t>Aleksanyan</a:t>
            </a:r>
            <a:endParaRPr lang="en-US" sz="2400" b="1" dirty="0">
              <a:solidFill>
                <a:srgbClr val="FFC000"/>
              </a:solidFill>
            </a:endParaRPr>
          </a:p>
        </p:txBody>
      </p:sp>
      <p:pic>
        <p:nvPicPr>
          <p:cNvPr id="13" name="Picture 12">
            <a:extLst>
              <a:ext uri="{FF2B5EF4-FFF2-40B4-BE49-F238E27FC236}">
                <a16:creationId xmlns:a16="http://schemas.microsoft.com/office/drawing/2014/main" id="{490301BF-E749-42ED-A33A-3357EE19DA8B}"/>
              </a:ext>
            </a:extLst>
          </p:cNvPr>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sharpenSoften amount="1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564489" y="238731"/>
            <a:ext cx="1127342" cy="1127342"/>
          </a:xfrm>
          <a:prstGeom prst="rect">
            <a:avLst/>
          </a:prstGeom>
        </p:spPr>
      </p:pic>
      <p:pic>
        <p:nvPicPr>
          <p:cNvPr id="14" name="Picture 13">
            <a:extLst>
              <a:ext uri="{FF2B5EF4-FFF2-40B4-BE49-F238E27FC236}">
                <a16:creationId xmlns:a16="http://schemas.microsoft.com/office/drawing/2014/main" id="{52C685A5-9C73-4C2E-9309-461B1BA83C99}"/>
              </a:ext>
            </a:extLst>
          </p:cNvPr>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117209" y="339572"/>
            <a:ext cx="1801179" cy="851554"/>
          </a:xfrm>
          <a:prstGeom prst="rect">
            <a:avLst/>
          </a:prstGeom>
        </p:spPr>
      </p:pic>
    </p:spTree>
    <p:extLst>
      <p:ext uri="{BB962C8B-B14F-4D97-AF65-F5344CB8AC3E}">
        <p14:creationId xmlns:p14="http://schemas.microsoft.com/office/powerpoint/2010/main" val="68289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rot="225008">
            <a:off x="-467361" y="-2757747"/>
            <a:ext cx="12701350" cy="5382197"/>
          </a:xfrm>
          <a:custGeom>
            <a:avLst/>
            <a:gdLst/>
            <a:ahLst/>
            <a:cxnLst/>
            <a:rect l="l" t="t" r="r" b="b"/>
            <a:pathLst>
              <a:path w="12701350" h="5382197">
                <a:moveTo>
                  <a:pt x="0" y="0"/>
                </a:moveTo>
                <a:lnTo>
                  <a:pt x="12701349" y="0"/>
                </a:lnTo>
                <a:lnTo>
                  <a:pt x="12701349" y="5382197"/>
                </a:lnTo>
                <a:lnTo>
                  <a:pt x="0" y="5382197"/>
                </a:lnTo>
                <a:lnTo>
                  <a:pt x="0" y="0"/>
                </a:lnTo>
                <a:close/>
              </a:path>
            </a:pathLst>
          </a:custGeom>
          <a:blipFill>
            <a:blip r:embed="rId2"/>
            <a:stretch>
              <a:fillRect/>
            </a:stretch>
          </a:blipFill>
        </p:spPr>
      </p:sp>
      <p:sp>
        <p:nvSpPr>
          <p:cNvPr id="3" name="Freeform 3"/>
          <p:cNvSpPr/>
          <p:nvPr/>
        </p:nvSpPr>
        <p:spPr>
          <a:xfrm>
            <a:off x="10986204" y="6250419"/>
            <a:ext cx="11514218" cy="8506128"/>
          </a:xfrm>
          <a:custGeom>
            <a:avLst/>
            <a:gdLst/>
            <a:ahLst/>
            <a:cxnLst/>
            <a:rect l="l" t="t" r="r" b="b"/>
            <a:pathLst>
              <a:path w="11514218" h="8506128">
                <a:moveTo>
                  <a:pt x="0" y="0"/>
                </a:moveTo>
                <a:lnTo>
                  <a:pt x="11514218" y="0"/>
                </a:lnTo>
                <a:lnTo>
                  <a:pt x="11514218" y="8506128"/>
                </a:lnTo>
                <a:lnTo>
                  <a:pt x="0" y="8506128"/>
                </a:lnTo>
                <a:lnTo>
                  <a:pt x="0" y="0"/>
                </a:lnTo>
                <a:close/>
              </a:path>
            </a:pathLst>
          </a:custGeom>
          <a:blipFill>
            <a:blip r:embed="rId3"/>
            <a:stretch>
              <a:fillRect/>
            </a:stretch>
          </a:blipFill>
        </p:spPr>
      </p:sp>
      <p:grpSp>
        <p:nvGrpSpPr>
          <p:cNvPr id="10" name="Group 10"/>
          <p:cNvGrpSpPr/>
          <p:nvPr/>
        </p:nvGrpSpPr>
        <p:grpSpPr>
          <a:xfrm rot="5400000">
            <a:off x="9030243" y="-3709253"/>
            <a:ext cx="643045" cy="9407130"/>
            <a:chOff x="0" y="0"/>
            <a:chExt cx="169362" cy="2477598"/>
          </a:xfrm>
        </p:grpSpPr>
        <p:sp>
          <p:nvSpPr>
            <p:cNvPr id="11" name="Freeform 11"/>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12" name="TextBox 12"/>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18" name="Rectangle 17">
            <a:extLst>
              <a:ext uri="{FF2B5EF4-FFF2-40B4-BE49-F238E27FC236}">
                <a16:creationId xmlns:a16="http://schemas.microsoft.com/office/drawing/2014/main" id="{6D2D84B5-19D6-4A88-9E2D-78F474FAF27A}"/>
              </a:ext>
            </a:extLst>
          </p:cNvPr>
          <p:cNvSpPr/>
          <p:nvPr/>
        </p:nvSpPr>
        <p:spPr>
          <a:xfrm>
            <a:off x="8433709" y="731059"/>
            <a:ext cx="1452642" cy="584775"/>
          </a:xfrm>
          <a:prstGeom prst="rect">
            <a:avLst/>
          </a:prstGeom>
        </p:spPr>
        <p:txBody>
          <a:bodyPr wrap="none">
            <a:spAutoFit/>
          </a:bodyPr>
          <a:lstStyle/>
          <a:p>
            <a:r>
              <a:rPr lang="en-US" sz="3200" b="1" dirty="0">
                <a:solidFill>
                  <a:srgbClr val="343434"/>
                </a:solidFill>
              </a:rPr>
              <a:t>Outline</a:t>
            </a:r>
          </a:p>
        </p:txBody>
      </p:sp>
      <p:grpSp>
        <p:nvGrpSpPr>
          <p:cNvPr id="9" name="Google Shape;348;p13">
            <a:extLst>
              <a:ext uri="{FF2B5EF4-FFF2-40B4-BE49-F238E27FC236}">
                <a16:creationId xmlns:a16="http://schemas.microsoft.com/office/drawing/2014/main" id="{EAF98F61-9498-46A3-9E6A-73BEB3429F3E}"/>
              </a:ext>
            </a:extLst>
          </p:cNvPr>
          <p:cNvGrpSpPr/>
          <p:nvPr/>
        </p:nvGrpSpPr>
        <p:grpSpPr>
          <a:xfrm>
            <a:off x="12801600" y="6545870"/>
            <a:ext cx="5105400" cy="3055225"/>
            <a:chOff x="6986665" y="3298709"/>
            <a:chExt cx="1817809" cy="1077669"/>
          </a:xfrm>
        </p:grpSpPr>
        <p:sp>
          <p:nvSpPr>
            <p:cNvPr id="13" name="Google Shape;349;p13">
              <a:extLst>
                <a:ext uri="{FF2B5EF4-FFF2-40B4-BE49-F238E27FC236}">
                  <a16:creationId xmlns:a16="http://schemas.microsoft.com/office/drawing/2014/main" id="{0CD307DA-B752-4224-A2E7-1BBACEE35A89}"/>
                </a:ext>
              </a:extLst>
            </p:cNvPr>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0;p13">
              <a:extLst>
                <a:ext uri="{FF2B5EF4-FFF2-40B4-BE49-F238E27FC236}">
                  <a16:creationId xmlns:a16="http://schemas.microsoft.com/office/drawing/2014/main" id="{75B0EFDB-CF9C-42E7-8952-22C4208C2AA5}"/>
                </a:ext>
              </a:extLst>
            </p:cNvPr>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1;p13">
              <a:extLst>
                <a:ext uri="{FF2B5EF4-FFF2-40B4-BE49-F238E27FC236}">
                  <a16:creationId xmlns:a16="http://schemas.microsoft.com/office/drawing/2014/main" id="{F89E1359-4DF9-443A-B2D6-14E6B20170DF}"/>
                </a:ext>
              </a:extLst>
            </p:cNvPr>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2;p13">
              <a:extLst>
                <a:ext uri="{FF2B5EF4-FFF2-40B4-BE49-F238E27FC236}">
                  <a16:creationId xmlns:a16="http://schemas.microsoft.com/office/drawing/2014/main" id="{848EC4D9-8767-4F6E-9DDD-D34D2CE40E11}"/>
                </a:ext>
              </a:extLst>
            </p:cNvPr>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3;p13">
              <a:extLst>
                <a:ext uri="{FF2B5EF4-FFF2-40B4-BE49-F238E27FC236}">
                  <a16:creationId xmlns:a16="http://schemas.microsoft.com/office/drawing/2014/main" id="{EB2B9450-9EE4-45A3-80F4-02D09708B813}"/>
                </a:ext>
              </a:extLst>
            </p:cNvPr>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a:extLst>
                <a:ext uri="{FF2B5EF4-FFF2-40B4-BE49-F238E27FC236}">
                  <a16:creationId xmlns:a16="http://schemas.microsoft.com/office/drawing/2014/main" id="{55A1F75C-16C8-4C45-A0A8-8277DB73ACA6}"/>
                </a:ext>
              </a:extLst>
            </p:cNvPr>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5;p13">
              <a:extLst>
                <a:ext uri="{FF2B5EF4-FFF2-40B4-BE49-F238E27FC236}">
                  <a16:creationId xmlns:a16="http://schemas.microsoft.com/office/drawing/2014/main" id="{A4847DC9-32C5-4027-866E-3BDD6D2398A6}"/>
                </a:ext>
              </a:extLst>
            </p:cNvPr>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56;p13">
              <a:extLst>
                <a:ext uri="{FF2B5EF4-FFF2-40B4-BE49-F238E27FC236}">
                  <a16:creationId xmlns:a16="http://schemas.microsoft.com/office/drawing/2014/main" id="{D2783597-3CB4-46C9-A245-0128EC7B31F5}"/>
                </a:ext>
              </a:extLst>
            </p:cNvPr>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7;p13">
              <a:extLst>
                <a:ext uri="{FF2B5EF4-FFF2-40B4-BE49-F238E27FC236}">
                  <a16:creationId xmlns:a16="http://schemas.microsoft.com/office/drawing/2014/main" id="{AE1A6D3C-B5DB-4AA5-9D9C-5DDDD6211E79}"/>
                </a:ext>
              </a:extLst>
            </p:cNvPr>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8;p13">
              <a:extLst>
                <a:ext uri="{FF2B5EF4-FFF2-40B4-BE49-F238E27FC236}">
                  <a16:creationId xmlns:a16="http://schemas.microsoft.com/office/drawing/2014/main" id="{7EED47E6-EAA7-41FD-91DB-75BE999343F0}"/>
                </a:ext>
              </a:extLst>
            </p:cNvPr>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9;p13">
              <a:extLst>
                <a:ext uri="{FF2B5EF4-FFF2-40B4-BE49-F238E27FC236}">
                  <a16:creationId xmlns:a16="http://schemas.microsoft.com/office/drawing/2014/main" id="{B878B3A1-BC6C-4CF3-8481-4ACD0A98FF77}"/>
                </a:ext>
              </a:extLst>
            </p:cNvPr>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0;p13">
              <a:extLst>
                <a:ext uri="{FF2B5EF4-FFF2-40B4-BE49-F238E27FC236}">
                  <a16:creationId xmlns:a16="http://schemas.microsoft.com/office/drawing/2014/main" id="{2A8DADB8-693C-4D80-A26A-89799367BF99}"/>
                </a:ext>
              </a:extLst>
            </p:cNvPr>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1;p13">
              <a:extLst>
                <a:ext uri="{FF2B5EF4-FFF2-40B4-BE49-F238E27FC236}">
                  <a16:creationId xmlns:a16="http://schemas.microsoft.com/office/drawing/2014/main" id="{8BE3F403-0C5F-4AFA-8E37-220829622FD1}"/>
                </a:ext>
              </a:extLst>
            </p:cNvPr>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2;p13">
              <a:extLst>
                <a:ext uri="{FF2B5EF4-FFF2-40B4-BE49-F238E27FC236}">
                  <a16:creationId xmlns:a16="http://schemas.microsoft.com/office/drawing/2014/main" id="{20DBF17E-C131-4D16-B1DA-6AA8B53411BC}"/>
                </a:ext>
              </a:extLst>
            </p:cNvPr>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63;p13">
              <a:extLst>
                <a:ext uri="{FF2B5EF4-FFF2-40B4-BE49-F238E27FC236}">
                  <a16:creationId xmlns:a16="http://schemas.microsoft.com/office/drawing/2014/main" id="{BB4C47C9-45B3-4644-A816-3BC3ED8A6094}"/>
                </a:ext>
              </a:extLst>
            </p:cNvPr>
            <p:cNvSpPr/>
            <p:nvPr/>
          </p:nvSpPr>
          <p:spPr>
            <a:xfrm>
              <a:off x="7794459" y="3551002"/>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64;p13">
              <a:extLst>
                <a:ext uri="{FF2B5EF4-FFF2-40B4-BE49-F238E27FC236}">
                  <a16:creationId xmlns:a16="http://schemas.microsoft.com/office/drawing/2014/main" id="{1734BC6A-A00D-4BE3-A53D-677BFD0AA6A4}"/>
                </a:ext>
              </a:extLst>
            </p:cNvPr>
            <p:cNvSpPr/>
            <p:nvPr/>
          </p:nvSpPr>
          <p:spPr>
            <a:xfrm>
              <a:off x="7824798" y="3491907"/>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65;p13">
              <a:extLst>
                <a:ext uri="{FF2B5EF4-FFF2-40B4-BE49-F238E27FC236}">
                  <a16:creationId xmlns:a16="http://schemas.microsoft.com/office/drawing/2014/main" id="{40F653F4-19E2-4725-902E-34AC5A53BE6B}"/>
                </a:ext>
              </a:extLst>
            </p:cNvPr>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66;p13">
              <a:extLst>
                <a:ext uri="{FF2B5EF4-FFF2-40B4-BE49-F238E27FC236}">
                  <a16:creationId xmlns:a16="http://schemas.microsoft.com/office/drawing/2014/main" id="{7C1DAD9E-9395-473A-93F8-7BA396211F78}"/>
                </a:ext>
              </a:extLst>
            </p:cNvPr>
            <p:cNvSpPr/>
            <p:nvPr/>
          </p:nvSpPr>
          <p:spPr>
            <a:xfrm>
              <a:off x="8298847" y="3624184"/>
              <a:ext cx="36118" cy="82219"/>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7;p13">
              <a:extLst>
                <a:ext uri="{FF2B5EF4-FFF2-40B4-BE49-F238E27FC236}">
                  <a16:creationId xmlns:a16="http://schemas.microsoft.com/office/drawing/2014/main" id="{C4CBD4FE-EAF8-4909-B6F1-CCA157FA3CD8}"/>
                </a:ext>
              </a:extLst>
            </p:cNvPr>
            <p:cNvSpPr/>
            <p:nvPr/>
          </p:nvSpPr>
          <p:spPr>
            <a:xfrm>
              <a:off x="7842237" y="3535238"/>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8;p13">
              <a:extLst>
                <a:ext uri="{FF2B5EF4-FFF2-40B4-BE49-F238E27FC236}">
                  <a16:creationId xmlns:a16="http://schemas.microsoft.com/office/drawing/2014/main" id="{C54BABCB-2C23-4ECF-ABFE-50F3A536046F}"/>
                </a:ext>
              </a:extLst>
            </p:cNvPr>
            <p:cNvSpPr/>
            <p:nvPr/>
          </p:nvSpPr>
          <p:spPr>
            <a:xfrm>
              <a:off x="7815050" y="3673683"/>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9;p13">
              <a:extLst>
                <a:ext uri="{FF2B5EF4-FFF2-40B4-BE49-F238E27FC236}">
                  <a16:creationId xmlns:a16="http://schemas.microsoft.com/office/drawing/2014/main" id="{F11D2649-40D5-4E0F-BBFA-3B4DDF17BA83}"/>
                </a:ext>
              </a:extLst>
            </p:cNvPr>
            <p:cNvSpPr/>
            <p:nvPr/>
          </p:nvSpPr>
          <p:spPr>
            <a:xfrm>
              <a:off x="7794490" y="3472184"/>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70;p13">
              <a:extLst>
                <a:ext uri="{FF2B5EF4-FFF2-40B4-BE49-F238E27FC236}">
                  <a16:creationId xmlns:a16="http://schemas.microsoft.com/office/drawing/2014/main" id="{BF821287-23F5-4F78-9264-14CE2F026183}"/>
                </a:ext>
              </a:extLst>
            </p:cNvPr>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1;p13">
              <a:extLst>
                <a:ext uri="{FF2B5EF4-FFF2-40B4-BE49-F238E27FC236}">
                  <a16:creationId xmlns:a16="http://schemas.microsoft.com/office/drawing/2014/main" id="{D7178196-AEC2-458C-86C1-653595986217}"/>
                </a:ext>
              </a:extLst>
            </p:cNvPr>
            <p:cNvSpPr/>
            <p:nvPr/>
          </p:nvSpPr>
          <p:spPr>
            <a:xfrm>
              <a:off x="7752377" y="3752957"/>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72;p13">
              <a:extLst>
                <a:ext uri="{FF2B5EF4-FFF2-40B4-BE49-F238E27FC236}">
                  <a16:creationId xmlns:a16="http://schemas.microsoft.com/office/drawing/2014/main" id="{26FE0135-4EE1-46CA-A19C-9EF6848A390B}"/>
                </a:ext>
              </a:extLst>
            </p:cNvPr>
            <p:cNvSpPr/>
            <p:nvPr/>
          </p:nvSpPr>
          <p:spPr>
            <a:xfrm>
              <a:off x="7787483" y="3773138"/>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73;p13">
              <a:extLst>
                <a:ext uri="{FF2B5EF4-FFF2-40B4-BE49-F238E27FC236}">
                  <a16:creationId xmlns:a16="http://schemas.microsoft.com/office/drawing/2014/main" id="{A2EB6A16-2E02-4349-B651-60A450003C60}"/>
                </a:ext>
              </a:extLst>
            </p:cNvPr>
            <p:cNvSpPr/>
            <p:nvPr/>
          </p:nvSpPr>
          <p:spPr>
            <a:xfrm>
              <a:off x="7465892" y="3799784"/>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374;p13">
              <a:extLst>
                <a:ext uri="{FF2B5EF4-FFF2-40B4-BE49-F238E27FC236}">
                  <a16:creationId xmlns:a16="http://schemas.microsoft.com/office/drawing/2014/main" id="{50ABFF19-C069-4415-BBE9-2088E6B9D6EF}"/>
                </a:ext>
              </a:extLst>
            </p:cNvPr>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 name="TextBox 40">
            <a:extLst>
              <a:ext uri="{FF2B5EF4-FFF2-40B4-BE49-F238E27FC236}">
                <a16:creationId xmlns:a16="http://schemas.microsoft.com/office/drawing/2014/main" id="{D1303EC5-FD4B-4A15-A2D2-CA001478E935}"/>
              </a:ext>
            </a:extLst>
          </p:cNvPr>
          <p:cNvSpPr txBox="1"/>
          <p:nvPr/>
        </p:nvSpPr>
        <p:spPr>
          <a:xfrm>
            <a:off x="3839601" y="2651157"/>
            <a:ext cx="10978477" cy="5742791"/>
          </a:xfrm>
          <a:prstGeom prst="rect">
            <a:avLst/>
          </a:prstGeom>
          <a:noFill/>
        </p:spPr>
        <p:txBody>
          <a:bodyPr wrap="square" rtlCol="0">
            <a:spAutoFit/>
          </a:bodyPr>
          <a:lstStyle/>
          <a:p>
            <a:pPr marL="571500" indent="-571500">
              <a:buClr>
                <a:srgbClr val="343434"/>
              </a:buClr>
              <a:buSzPct val="110000"/>
              <a:buFont typeface="Wingdings" panose="05000000000000000000" pitchFamily="2" charset="2"/>
              <a:buChar char="q"/>
            </a:pPr>
            <a:r>
              <a:rPr lang="en-US" sz="4400" dirty="0">
                <a:solidFill>
                  <a:schemeClr val="tx1">
                    <a:lumMod val="75000"/>
                  </a:schemeClr>
                </a:solidFill>
              </a:rPr>
              <a:t>Introduction</a:t>
            </a:r>
          </a:p>
          <a:p>
            <a:pPr marL="571500" indent="-571500">
              <a:lnSpc>
                <a:spcPct val="150000"/>
              </a:lnSpc>
              <a:buClr>
                <a:srgbClr val="343434"/>
              </a:buClr>
              <a:buSzPct val="110000"/>
              <a:buFont typeface="Wingdings" panose="05000000000000000000" pitchFamily="2" charset="2"/>
              <a:buChar char="q"/>
            </a:pPr>
            <a:r>
              <a:rPr lang="en-US" sz="4400" dirty="0">
                <a:solidFill>
                  <a:schemeClr val="tx1">
                    <a:lumMod val="75000"/>
                  </a:schemeClr>
                </a:solidFill>
              </a:rPr>
              <a:t>Sensor fabrication technology</a:t>
            </a:r>
          </a:p>
          <a:p>
            <a:pPr marL="571500" indent="-571500">
              <a:lnSpc>
                <a:spcPct val="150000"/>
              </a:lnSpc>
              <a:buClr>
                <a:srgbClr val="343434"/>
              </a:buClr>
              <a:buSzPct val="110000"/>
              <a:buFont typeface="Wingdings" panose="05000000000000000000" pitchFamily="2" charset="2"/>
              <a:buChar char="q"/>
            </a:pPr>
            <a:r>
              <a:rPr lang="en-US" sz="4400" dirty="0">
                <a:solidFill>
                  <a:schemeClr val="tx1">
                    <a:lumMod val="75000"/>
                  </a:schemeClr>
                </a:solidFill>
              </a:rPr>
              <a:t>Measurement of gas-sensing parameters</a:t>
            </a:r>
          </a:p>
          <a:p>
            <a:pPr marL="571500" indent="-571500">
              <a:lnSpc>
                <a:spcPct val="150000"/>
              </a:lnSpc>
              <a:buClr>
                <a:srgbClr val="343434"/>
              </a:buClr>
              <a:buSzPct val="110000"/>
              <a:buFont typeface="Wingdings" panose="05000000000000000000" pitchFamily="2" charset="2"/>
              <a:buChar char="q"/>
            </a:pPr>
            <a:r>
              <a:rPr lang="en-US" sz="4400" dirty="0">
                <a:solidFill>
                  <a:schemeClr val="tx1">
                    <a:lumMod val="75000"/>
                  </a:schemeClr>
                </a:solidFill>
              </a:rPr>
              <a:t>Growth of carbon nanotubes (CNTs) </a:t>
            </a:r>
          </a:p>
          <a:p>
            <a:pPr marL="571500" indent="-571500">
              <a:lnSpc>
                <a:spcPct val="150000"/>
              </a:lnSpc>
              <a:buClr>
                <a:srgbClr val="343434"/>
              </a:buClr>
              <a:buSzPct val="110000"/>
              <a:buFont typeface="Wingdings" panose="05000000000000000000" pitchFamily="2" charset="2"/>
              <a:buChar char="q"/>
            </a:pPr>
            <a:r>
              <a:rPr lang="en-US" sz="4400" dirty="0">
                <a:solidFill>
                  <a:schemeClr val="tx1">
                    <a:lumMod val="75000"/>
                  </a:schemeClr>
                </a:solidFill>
              </a:rPr>
              <a:t>Gas sensing mechanism</a:t>
            </a:r>
          </a:p>
          <a:p>
            <a:pPr marL="571500" indent="-571500">
              <a:lnSpc>
                <a:spcPct val="150000"/>
              </a:lnSpc>
              <a:buClr>
                <a:srgbClr val="343434"/>
              </a:buClr>
              <a:buSzPct val="110000"/>
              <a:buFont typeface="Wingdings" panose="05000000000000000000" pitchFamily="2" charset="2"/>
              <a:buChar char="q"/>
            </a:pPr>
            <a:r>
              <a:rPr lang="en-US" sz="4400" dirty="0">
                <a:solidFill>
                  <a:schemeClr val="tx1">
                    <a:lumMod val="75000"/>
                  </a:schemeClr>
                </a:solidFill>
              </a:rPr>
              <a:t>Financial report</a:t>
            </a:r>
          </a:p>
        </p:txBody>
      </p:sp>
    </p:spTree>
    <p:extLst>
      <p:ext uri="{BB962C8B-B14F-4D97-AF65-F5344CB8AC3E}">
        <p14:creationId xmlns:p14="http://schemas.microsoft.com/office/powerpoint/2010/main" val="682774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84366" y="-1968064"/>
            <a:ext cx="12760103" cy="5407094"/>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grpSp>
        <p:nvGrpSpPr>
          <p:cNvPr id="3" name="Group 3"/>
          <p:cNvGrpSpPr/>
          <p:nvPr/>
        </p:nvGrpSpPr>
        <p:grpSpPr>
          <a:xfrm>
            <a:off x="-215705" y="-282845"/>
            <a:ext cx="6079086" cy="4464891"/>
            <a:chOff x="0" y="0"/>
            <a:chExt cx="1975792" cy="2916088"/>
          </a:xfrm>
        </p:grpSpPr>
        <p:sp>
          <p:nvSpPr>
            <p:cNvPr id="4" name="Freeform 4"/>
            <p:cNvSpPr/>
            <p:nvPr/>
          </p:nvSpPr>
          <p:spPr>
            <a:xfrm>
              <a:off x="0" y="0"/>
              <a:ext cx="1975793" cy="2916088"/>
            </a:xfrm>
            <a:custGeom>
              <a:avLst/>
              <a:gdLst/>
              <a:ahLst/>
              <a:cxnLst/>
              <a:rect l="l" t="t" r="r" b="b"/>
              <a:pathLst>
                <a:path w="1975793" h="2916088">
                  <a:moveTo>
                    <a:pt x="0" y="0"/>
                  </a:moveTo>
                  <a:lnTo>
                    <a:pt x="1975793" y="0"/>
                  </a:lnTo>
                  <a:lnTo>
                    <a:pt x="1975793"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txBody>
            <a:bodyPr/>
            <a:lstStyle/>
            <a:p>
              <a:pPr defTabSz="1371600"/>
              <a:endParaRPr lang="en-US" sz="2700" dirty="0">
                <a:solidFill>
                  <a:prstClr val="black"/>
                </a:solidFill>
                <a:latin typeface="Calibri" panose="020F0502020204030204"/>
              </a:endParaRPr>
            </a:p>
          </p:txBody>
        </p:sp>
        <p:sp>
          <p:nvSpPr>
            <p:cNvPr id="5" name="TextBox 5"/>
            <p:cNvSpPr txBox="1"/>
            <p:nvPr/>
          </p:nvSpPr>
          <p:spPr>
            <a:xfrm>
              <a:off x="0" y="-57150"/>
              <a:ext cx="1975792" cy="2973238"/>
            </a:xfrm>
            <a:prstGeom prst="rect">
              <a:avLst/>
            </a:prstGeom>
          </p:spPr>
          <p:txBody>
            <a:bodyPr lIns="50801" tIns="50801" rIns="50801" bIns="50801" rtlCol="0" anchor="ctr"/>
            <a:lstStyle/>
            <a:p>
              <a:pPr algn="ctr" defTabSz="1371600">
                <a:lnSpc>
                  <a:spcPts val="3639"/>
                </a:lnSpc>
              </a:pPr>
              <a:endParaRPr>
                <a:solidFill>
                  <a:prstClr val="black"/>
                </a:solidFill>
                <a:latin typeface="Calibri" panose="020F0502020204030204"/>
              </a:endParaRPr>
            </a:p>
          </p:txBody>
        </p:sp>
      </p:grpSp>
      <p:sp>
        <p:nvSpPr>
          <p:cNvPr id="6" name="Freeform 6"/>
          <p:cNvSpPr/>
          <p:nvPr/>
        </p:nvSpPr>
        <p:spPr>
          <a:xfrm>
            <a:off x="11431877" y="6332345"/>
            <a:ext cx="12760103" cy="5407094"/>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sp>
        <p:nvSpPr>
          <p:cNvPr id="18" name="Rectangle 17">
            <a:extLst>
              <a:ext uri="{FF2B5EF4-FFF2-40B4-BE49-F238E27FC236}">
                <a16:creationId xmlns:a16="http://schemas.microsoft.com/office/drawing/2014/main" id="{AA8801B4-5F42-45BA-AAC5-D28C51B7D640}"/>
              </a:ext>
            </a:extLst>
          </p:cNvPr>
          <p:cNvSpPr/>
          <p:nvPr/>
        </p:nvSpPr>
        <p:spPr>
          <a:xfrm>
            <a:off x="422165" y="59921"/>
            <a:ext cx="5263257" cy="3386055"/>
          </a:xfrm>
          <a:prstGeom prst="rect">
            <a:avLst/>
          </a:prstGeom>
        </p:spPr>
        <p:txBody>
          <a:bodyPr wrap="square">
            <a:spAutoFit/>
          </a:bodyPr>
          <a:lstStyle/>
          <a:p>
            <a:pPr defTabSz="1371600"/>
            <a:r>
              <a:rPr lang="en-US" sz="5400" b="1" dirty="0">
                <a:solidFill>
                  <a:prstClr val="white"/>
                </a:solidFill>
                <a:latin typeface="Calibri" panose="020F0502020204030204"/>
              </a:rPr>
              <a:t>INTRODUCTION:</a:t>
            </a:r>
            <a:r>
              <a:rPr lang="en-US" sz="5400" dirty="0">
                <a:solidFill>
                  <a:prstClr val="white"/>
                </a:solidFill>
                <a:latin typeface="Calibri" panose="020F0502020204030204"/>
              </a:rPr>
              <a:t> </a:t>
            </a:r>
            <a:r>
              <a:rPr lang="en-US" sz="4001" dirty="0">
                <a:solidFill>
                  <a:prstClr val="white"/>
                </a:solidFill>
                <a:latin typeface="Calibri" panose="020F0502020204030204"/>
              </a:rPr>
              <a:t>Application Of Acetone, Ethanol, Hydrogen Peroxide And Propylene Glycol</a:t>
            </a:r>
          </a:p>
        </p:txBody>
      </p:sp>
      <p:pic>
        <p:nvPicPr>
          <p:cNvPr id="24" name="Picture 23">
            <a:extLst>
              <a:ext uri="{FF2B5EF4-FFF2-40B4-BE49-F238E27FC236}">
                <a16:creationId xmlns:a16="http://schemas.microsoft.com/office/drawing/2014/main" id="{00B7F3F9-3A3A-457A-803A-4036E4239F7B}"/>
              </a:ext>
            </a:extLst>
          </p:cNvPr>
          <p:cNvPicPr>
            <a:picLocks noChangeAspect="1"/>
          </p:cNvPicPr>
          <p:nvPr/>
        </p:nvPicPr>
        <p:blipFill rotWithShape="1">
          <a:blip r:embed="rId3">
            <a:extLst>
              <a:ext uri="{28A0092B-C50C-407E-A947-70E740481C1C}">
                <a14:useLocalDpi xmlns:a14="http://schemas.microsoft.com/office/drawing/2010/main" val="0"/>
              </a:ext>
            </a:extLst>
          </a:blip>
          <a:srcRect l="10417" r="3797"/>
          <a:stretch/>
        </p:blipFill>
        <p:spPr>
          <a:xfrm>
            <a:off x="11473343" y="176871"/>
            <a:ext cx="5588250" cy="4342782"/>
          </a:xfrm>
          <a:prstGeom prst="rect">
            <a:avLst/>
          </a:prstGeom>
        </p:spPr>
      </p:pic>
      <p:grpSp>
        <p:nvGrpSpPr>
          <p:cNvPr id="28" name="Group 27">
            <a:extLst>
              <a:ext uri="{FF2B5EF4-FFF2-40B4-BE49-F238E27FC236}">
                <a16:creationId xmlns:a16="http://schemas.microsoft.com/office/drawing/2014/main" id="{B6E1AB6F-8F37-4777-9B45-6D6F45D23AD6}"/>
              </a:ext>
            </a:extLst>
          </p:cNvPr>
          <p:cNvGrpSpPr/>
          <p:nvPr/>
        </p:nvGrpSpPr>
        <p:grpSpPr>
          <a:xfrm>
            <a:off x="13450193" y="5475768"/>
            <a:ext cx="4361735" cy="4464684"/>
            <a:chOff x="11651150" y="4888499"/>
            <a:chExt cx="4815498" cy="5055601"/>
          </a:xfrm>
        </p:grpSpPr>
        <p:pic>
          <p:nvPicPr>
            <p:cNvPr id="26" name="Picture 25">
              <a:extLst>
                <a:ext uri="{FF2B5EF4-FFF2-40B4-BE49-F238E27FC236}">
                  <a16:creationId xmlns:a16="http://schemas.microsoft.com/office/drawing/2014/main" id="{3589B8A7-3EF0-478A-8756-438DBAACED52}"/>
                </a:ext>
              </a:extLst>
            </p:cNvPr>
            <p:cNvPicPr>
              <a:picLocks noChangeAspect="1"/>
            </p:cNvPicPr>
            <p:nvPr/>
          </p:nvPicPr>
          <p:blipFill rotWithShape="1">
            <a:blip r:embed="rId4">
              <a:extLst>
                <a:ext uri="{28A0092B-C50C-407E-A947-70E740481C1C}">
                  <a14:useLocalDpi xmlns:a14="http://schemas.microsoft.com/office/drawing/2010/main" val="0"/>
                </a:ext>
              </a:extLst>
            </a:blip>
            <a:srcRect t="32993" b="14445"/>
            <a:stretch/>
          </p:blipFill>
          <p:spPr>
            <a:xfrm>
              <a:off x="11651151" y="6147390"/>
              <a:ext cx="4815497" cy="3796710"/>
            </a:xfrm>
            <a:prstGeom prst="rect">
              <a:avLst/>
            </a:prstGeom>
          </p:spPr>
        </p:pic>
        <p:pic>
          <p:nvPicPr>
            <p:cNvPr id="27" name="Picture 26">
              <a:extLst>
                <a:ext uri="{FF2B5EF4-FFF2-40B4-BE49-F238E27FC236}">
                  <a16:creationId xmlns:a16="http://schemas.microsoft.com/office/drawing/2014/main" id="{C980758F-8D98-417E-8591-8A004C731F06}"/>
                </a:ext>
              </a:extLst>
            </p:cNvPr>
            <p:cNvPicPr>
              <a:picLocks noChangeAspect="1"/>
            </p:cNvPicPr>
            <p:nvPr/>
          </p:nvPicPr>
          <p:blipFill rotWithShape="1">
            <a:blip r:embed="rId4">
              <a:extLst>
                <a:ext uri="{28A0092B-C50C-407E-A947-70E740481C1C}">
                  <a14:useLocalDpi xmlns:a14="http://schemas.microsoft.com/office/drawing/2010/main" val="0"/>
                </a:ext>
              </a:extLst>
            </a:blip>
            <a:srcRect t="1301" b="80702"/>
            <a:stretch/>
          </p:blipFill>
          <p:spPr>
            <a:xfrm>
              <a:off x="11651150" y="4888499"/>
              <a:ext cx="4815497" cy="1299921"/>
            </a:xfrm>
            <a:prstGeom prst="rect">
              <a:avLst/>
            </a:prstGeom>
          </p:spPr>
        </p:pic>
      </p:grpSp>
      <p:grpSp>
        <p:nvGrpSpPr>
          <p:cNvPr id="30" name="Group 29">
            <a:extLst>
              <a:ext uri="{FF2B5EF4-FFF2-40B4-BE49-F238E27FC236}">
                <a16:creationId xmlns:a16="http://schemas.microsoft.com/office/drawing/2014/main" id="{FE370D68-E928-4C41-9E7B-6C8AAC7C4FDB}"/>
              </a:ext>
            </a:extLst>
          </p:cNvPr>
          <p:cNvGrpSpPr/>
          <p:nvPr/>
        </p:nvGrpSpPr>
        <p:grpSpPr>
          <a:xfrm>
            <a:off x="8923404" y="5475768"/>
            <a:ext cx="4047954" cy="4322613"/>
            <a:chOff x="5836806" y="5911036"/>
            <a:chExt cx="3523777" cy="4069012"/>
          </a:xfrm>
        </p:grpSpPr>
        <p:pic>
          <p:nvPicPr>
            <p:cNvPr id="22" name="Picture 21">
              <a:extLst>
                <a:ext uri="{FF2B5EF4-FFF2-40B4-BE49-F238E27FC236}">
                  <a16:creationId xmlns:a16="http://schemas.microsoft.com/office/drawing/2014/main" id="{8C9BECE7-FE41-466D-A364-23A4D714B8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9" t="28338" r="2942" b="6256"/>
            <a:stretch/>
          </p:blipFill>
          <p:spPr>
            <a:xfrm>
              <a:off x="5836806" y="6515100"/>
              <a:ext cx="3523777" cy="3464948"/>
            </a:xfrm>
            <a:prstGeom prst="rect">
              <a:avLst/>
            </a:prstGeom>
          </p:spPr>
        </p:pic>
        <p:pic>
          <p:nvPicPr>
            <p:cNvPr id="29" name="Picture 28">
              <a:extLst>
                <a:ext uri="{FF2B5EF4-FFF2-40B4-BE49-F238E27FC236}">
                  <a16:creationId xmlns:a16="http://schemas.microsoft.com/office/drawing/2014/main" id="{03BA9B6A-AF74-4870-87B0-A277F0BF96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05" t="-1" r="1066" b="88598"/>
            <a:stretch/>
          </p:blipFill>
          <p:spPr>
            <a:xfrm>
              <a:off x="5836806" y="5911036"/>
              <a:ext cx="3523777" cy="604064"/>
            </a:xfrm>
            <a:prstGeom prst="rect">
              <a:avLst/>
            </a:prstGeom>
          </p:spPr>
        </p:pic>
      </p:grpSp>
      <p:grpSp>
        <p:nvGrpSpPr>
          <p:cNvPr id="32" name="Group 31">
            <a:extLst>
              <a:ext uri="{FF2B5EF4-FFF2-40B4-BE49-F238E27FC236}">
                <a16:creationId xmlns:a16="http://schemas.microsoft.com/office/drawing/2014/main" id="{47FCD904-5056-4C94-8198-1B6F667FD31D}"/>
              </a:ext>
            </a:extLst>
          </p:cNvPr>
          <p:cNvGrpSpPr/>
          <p:nvPr/>
        </p:nvGrpSpPr>
        <p:grpSpPr>
          <a:xfrm>
            <a:off x="6629400" y="52986"/>
            <a:ext cx="4123001" cy="4872076"/>
            <a:chOff x="6762817" y="954374"/>
            <a:chExt cx="3523778" cy="4047526"/>
          </a:xfrm>
        </p:grpSpPr>
        <p:pic>
          <p:nvPicPr>
            <p:cNvPr id="20" name="Picture 19">
              <a:extLst>
                <a:ext uri="{FF2B5EF4-FFF2-40B4-BE49-F238E27FC236}">
                  <a16:creationId xmlns:a16="http://schemas.microsoft.com/office/drawing/2014/main" id="{BDA075D8-BFD6-49B1-8816-7FCC881279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2" t="28407" r="2222" b="12222"/>
            <a:stretch/>
          </p:blipFill>
          <p:spPr>
            <a:xfrm>
              <a:off x="6762817" y="1638299"/>
              <a:ext cx="3523778" cy="3363601"/>
            </a:xfrm>
            <a:prstGeom prst="rect">
              <a:avLst/>
            </a:prstGeom>
          </p:spPr>
        </p:pic>
        <p:pic>
          <p:nvPicPr>
            <p:cNvPr id="31" name="Picture 30">
              <a:extLst>
                <a:ext uri="{FF2B5EF4-FFF2-40B4-BE49-F238E27FC236}">
                  <a16:creationId xmlns:a16="http://schemas.microsoft.com/office/drawing/2014/main" id="{474C239C-D239-4C6C-BD3F-9AA3769EA4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2" t="-1184" r="2222" b="89079"/>
            <a:stretch/>
          </p:blipFill>
          <p:spPr>
            <a:xfrm>
              <a:off x="6762817" y="954374"/>
              <a:ext cx="3523778" cy="685799"/>
            </a:xfrm>
            <a:prstGeom prst="rect">
              <a:avLst/>
            </a:prstGeom>
          </p:spPr>
        </p:pic>
      </p:grpSp>
      <p:sp>
        <p:nvSpPr>
          <p:cNvPr id="19" name="Rectangle 18">
            <a:extLst>
              <a:ext uri="{FF2B5EF4-FFF2-40B4-BE49-F238E27FC236}">
                <a16:creationId xmlns:a16="http://schemas.microsoft.com/office/drawing/2014/main" id="{2C1D92FF-F86D-4811-B616-2BF86196B5EB}"/>
              </a:ext>
            </a:extLst>
          </p:cNvPr>
          <p:cNvSpPr/>
          <p:nvPr/>
        </p:nvSpPr>
        <p:spPr>
          <a:xfrm>
            <a:off x="14267468" y="209954"/>
            <a:ext cx="3914150" cy="584775"/>
          </a:xfrm>
          <a:prstGeom prst="rect">
            <a:avLst/>
          </a:prstGeom>
          <a:solidFill>
            <a:schemeClr val="bg1"/>
          </a:solidFill>
        </p:spPr>
        <p:txBody>
          <a:bodyPr wrap="square">
            <a:spAutoFit/>
          </a:bodyPr>
          <a:lstStyle/>
          <a:p>
            <a:pPr algn="ctr" defTabSz="1371600"/>
            <a:r>
              <a:rPr lang="en-US" sz="3200" b="1" dirty="0">
                <a:solidFill>
                  <a:srgbClr val="E23223"/>
                </a:solidFill>
                <a:latin typeface="Calibri" panose="020F0502020204030204"/>
              </a:rPr>
              <a:t>Hydrogen Peroxide</a:t>
            </a:r>
          </a:p>
        </p:txBody>
      </p:sp>
      <p:pic>
        <p:nvPicPr>
          <p:cNvPr id="8" name="Picture 7">
            <a:extLst>
              <a:ext uri="{FF2B5EF4-FFF2-40B4-BE49-F238E27FC236}">
                <a16:creationId xmlns:a16="http://schemas.microsoft.com/office/drawing/2014/main" id="{4F7E6866-465D-4B0F-B591-3C610E4DBE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01" r="2603"/>
          <a:stretch/>
        </p:blipFill>
        <p:spPr>
          <a:xfrm>
            <a:off x="4883149" y="5737439"/>
            <a:ext cx="3535650" cy="3757489"/>
          </a:xfrm>
          <a:prstGeom prst="rect">
            <a:avLst/>
          </a:prstGeom>
        </p:spPr>
      </p:pic>
      <p:pic>
        <p:nvPicPr>
          <p:cNvPr id="11" name="Picture 10">
            <a:extLst>
              <a:ext uri="{FF2B5EF4-FFF2-40B4-BE49-F238E27FC236}">
                <a16:creationId xmlns:a16="http://schemas.microsoft.com/office/drawing/2014/main" id="{7C0DD375-FFA5-4128-8098-B68602A09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193" y="4595181"/>
            <a:ext cx="4114345" cy="5203200"/>
          </a:xfrm>
          <a:prstGeom prst="rect">
            <a:avLst/>
          </a:prstGeom>
        </p:spPr>
      </p:pic>
      <p:sp>
        <p:nvSpPr>
          <p:cNvPr id="7" name="Rectangle 6">
            <a:extLst>
              <a:ext uri="{FF2B5EF4-FFF2-40B4-BE49-F238E27FC236}">
                <a16:creationId xmlns:a16="http://schemas.microsoft.com/office/drawing/2014/main" id="{E2CF3ECB-B8B3-48C7-B57A-D7436DAE8E39}"/>
              </a:ext>
            </a:extLst>
          </p:cNvPr>
          <p:cNvSpPr/>
          <p:nvPr/>
        </p:nvSpPr>
        <p:spPr>
          <a:xfrm>
            <a:off x="14635655" y="2545608"/>
            <a:ext cx="2549660" cy="830997"/>
          </a:xfrm>
          <a:prstGeom prst="rect">
            <a:avLst/>
          </a:prstGeom>
        </p:spPr>
        <p:txBody>
          <a:bodyPr wrap="square">
            <a:spAutoFit/>
          </a:bodyPr>
          <a:lstStyle/>
          <a:p>
            <a:pPr algn="ctr"/>
            <a:r>
              <a:rPr lang="en-US" sz="2400" b="1" dirty="0">
                <a:highlight>
                  <a:srgbClr val="FF0000"/>
                </a:highlight>
              </a:rPr>
              <a:t>Non-invasive diagnostic system</a:t>
            </a:r>
          </a:p>
        </p:txBody>
      </p:sp>
    </p:spTree>
    <p:extLst>
      <p:ext uri="{BB962C8B-B14F-4D97-AF65-F5344CB8AC3E}">
        <p14:creationId xmlns:p14="http://schemas.microsoft.com/office/powerpoint/2010/main" val="169014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2384366" y="-196806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grpSp>
        <p:nvGrpSpPr>
          <p:cNvPr id="3" name="Group 3"/>
          <p:cNvGrpSpPr/>
          <p:nvPr/>
        </p:nvGrpSpPr>
        <p:grpSpPr>
          <a:xfrm>
            <a:off x="-408865" y="-392510"/>
            <a:ext cx="6026397" cy="11072020"/>
            <a:chOff x="0" y="0"/>
            <a:chExt cx="1975792" cy="2916088"/>
          </a:xfrm>
        </p:grpSpPr>
        <p:sp>
          <p:nvSpPr>
            <p:cNvPr id="4" name="Freeform 4"/>
            <p:cNvSpPr/>
            <p:nvPr/>
          </p:nvSpPr>
          <p:spPr>
            <a:xfrm>
              <a:off x="0" y="0"/>
              <a:ext cx="1975793" cy="2916088"/>
            </a:xfrm>
            <a:custGeom>
              <a:avLst/>
              <a:gdLst/>
              <a:ahLst/>
              <a:cxnLst/>
              <a:rect l="l" t="t" r="r" b="b"/>
              <a:pathLst>
                <a:path w="1975793" h="2916088">
                  <a:moveTo>
                    <a:pt x="0" y="0"/>
                  </a:moveTo>
                  <a:lnTo>
                    <a:pt x="1975793" y="0"/>
                  </a:lnTo>
                  <a:lnTo>
                    <a:pt x="1975793"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1975792" cy="2973238"/>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a:off x="11431877" y="633234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pic>
        <p:nvPicPr>
          <p:cNvPr id="9" name="Picture 8">
            <a:extLst>
              <a:ext uri="{FF2B5EF4-FFF2-40B4-BE49-F238E27FC236}">
                <a16:creationId xmlns:a16="http://schemas.microsoft.com/office/drawing/2014/main" id="{28979467-1654-41BC-ADBA-BACE79150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1277" y="339282"/>
            <a:ext cx="11718239" cy="4302268"/>
          </a:xfrm>
          <a:prstGeom prst="rect">
            <a:avLst/>
          </a:prstGeom>
        </p:spPr>
      </p:pic>
      <p:sp>
        <p:nvSpPr>
          <p:cNvPr id="10" name="Rectangle 9">
            <a:extLst>
              <a:ext uri="{FF2B5EF4-FFF2-40B4-BE49-F238E27FC236}">
                <a16:creationId xmlns:a16="http://schemas.microsoft.com/office/drawing/2014/main" id="{BA646A58-155A-499A-BF69-C24FC47DCF1D}"/>
              </a:ext>
            </a:extLst>
          </p:cNvPr>
          <p:cNvSpPr/>
          <p:nvPr/>
        </p:nvSpPr>
        <p:spPr>
          <a:xfrm>
            <a:off x="7126904" y="355236"/>
            <a:ext cx="3243580" cy="584775"/>
          </a:xfrm>
          <a:prstGeom prst="rect">
            <a:avLst/>
          </a:prstGeom>
        </p:spPr>
        <p:txBody>
          <a:bodyPr wrap="none">
            <a:spAutoFit/>
          </a:bodyPr>
          <a:lstStyle/>
          <a:p>
            <a:r>
              <a:rPr lang="en-US" sz="3200" b="1" dirty="0">
                <a:solidFill>
                  <a:srgbClr val="E23223"/>
                </a:solidFill>
              </a:rPr>
              <a:t>Single-walled CNT</a:t>
            </a:r>
          </a:p>
        </p:txBody>
      </p:sp>
      <p:sp>
        <p:nvSpPr>
          <p:cNvPr id="23" name="Rectangle 22">
            <a:extLst>
              <a:ext uri="{FF2B5EF4-FFF2-40B4-BE49-F238E27FC236}">
                <a16:creationId xmlns:a16="http://schemas.microsoft.com/office/drawing/2014/main" id="{9AC1F493-2A11-483D-B382-9B88BC330A46}"/>
              </a:ext>
            </a:extLst>
          </p:cNvPr>
          <p:cNvSpPr/>
          <p:nvPr/>
        </p:nvSpPr>
        <p:spPr>
          <a:xfrm>
            <a:off x="11771171" y="339282"/>
            <a:ext cx="3150606" cy="584775"/>
          </a:xfrm>
          <a:prstGeom prst="rect">
            <a:avLst/>
          </a:prstGeom>
        </p:spPr>
        <p:txBody>
          <a:bodyPr wrap="none">
            <a:spAutoFit/>
          </a:bodyPr>
          <a:lstStyle/>
          <a:p>
            <a:r>
              <a:rPr lang="en-US" sz="3200" b="1" dirty="0">
                <a:solidFill>
                  <a:srgbClr val="E23223"/>
                </a:solidFill>
              </a:rPr>
              <a:t>Multi-walled CNT</a:t>
            </a:r>
          </a:p>
        </p:txBody>
      </p:sp>
      <p:sp>
        <p:nvSpPr>
          <p:cNvPr id="25" name="Rectangle 24">
            <a:extLst>
              <a:ext uri="{FF2B5EF4-FFF2-40B4-BE49-F238E27FC236}">
                <a16:creationId xmlns:a16="http://schemas.microsoft.com/office/drawing/2014/main" id="{56F1E311-FF73-4E0A-A02C-2F58622C39DD}"/>
              </a:ext>
            </a:extLst>
          </p:cNvPr>
          <p:cNvSpPr/>
          <p:nvPr/>
        </p:nvSpPr>
        <p:spPr>
          <a:xfrm>
            <a:off x="7200521" y="4943901"/>
            <a:ext cx="3369833" cy="1077218"/>
          </a:xfrm>
          <a:prstGeom prst="rect">
            <a:avLst/>
          </a:prstGeom>
        </p:spPr>
        <p:txBody>
          <a:bodyPr wrap="none">
            <a:spAutoFit/>
          </a:bodyPr>
          <a:lstStyle/>
          <a:p>
            <a:pPr algn="ctr"/>
            <a:r>
              <a:rPr lang="en-US" sz="3200" b="1" dirty="0">
                <a:solidFill>
                  <a:srgbClr val="E23223"/>
                </a:solidFill>
              </a:rPr>
              <a:t>Applications of </a:t>
            </a:r>
          </a:p>
          <a:p>
            <a:pPr algn="ctr"/>
            <a:r>
              <a:rPr lang="en-US" sz="3200" b="1" dirty="0">
                <a:solidFill>
                  <a:srgbClr val="E23223"/>
                </a:solidFill>
              </a:rPr>
              <a:t>Carbon Nanotubes</a:t>
            </a:r>
          </a:p>
        </p:txBody>
      </p:sp>
      <p:pic>
        <p:nvPicPr>
          <p:cNvPr id="12" name="Picture 11">
            <a:extLst>
              <a:ext uri="{FF2B5EF4-FFF2-40B4-BE49-F238E27FC236}">
                <a16:creationId xmlns:a16="http://schemas.microsoft.com/office/drawing/2014/main" id="{F07964C8-7308-4805-89A3-5D8AB994C075}"/>
              </a:ext>
            </a:extLst>
          </p:cNvPr>
          <p:cNvPicPr>
            <a:picLocks noChangeAspect="1"/>
          </p:cNvPicPr>
          <p:nvPr/>
        </p:nvPicPr>
        <p:blipFill rotWithShape="1">
          <a:blip r:embed="rId4">
            <a:extLst>
              <a:ext uri="{28A0092B-C50C-407E-A947-70E740481C1C}">
                <a14:useLocalDpi xmlns:a14="http://schemas.microsoft.com/office/drawing/2010/main" val="0"/>
              </a:ext>
            </a:extLst>
          </a:blip>
          <a:srcRect l="43323" t="44659"/>
          <a:stretch/>
        </p:blipFill>
        <p:spPr>
          <a:xfrm>
            <a:off x="11964018" y="4982960"/>
            <a:ext cx="6026400" cy="5134079"/>
          </a:xfrm>
          <a:prstGeom prst="rect">
            <a:avLst/>
          </a:prstGeom>
        </p:spPr>
      </p:pic>
      <p:pic>
        <p:nvPicPr>
          <p:cNvPr id="8" name="Picture 7">
            <a:extLst>
              <a:ext uri="{FF2B5EF4-FFF2-40B4-BE49-F238E27FC236}">
                <a16:creationId xmlns:a16="http://schemas.microsoft.com/office/drawing/2014/main" id="{59EFEEDD-6042-45B5-961B-2ED874EC8543}"/>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45091" y="4224734"/>
            <a:ext cx="6060623" cy="6060623"/>
          </a:xfrm>
          <a:prstGeom prst="rect">
            <a:avLst/>
          </a:prstGeom>
        </p:spPr>
      </p:pic>
      <p:pic>
        <p:nvPicPr>
          <p:cNvPr id="15" name="Рисунок 5">
            <a:extLst>
              <a:ext uri="{FF2B5EF4-FFF2-40B4-BE49-F238E27FC236}">
                <a16:creationId xmlns:a16="http://schemas.microsoft.com/office/drawing/2014/main" id="{1954EAD0-A3A0-472F-937B-B1DD7F4CF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5494" y="6268973"/>
            <a:ext cx="6026400" cy="3848066"/>
          </a:xfrm>
          <a:prstGeom prst="roundRect">
            <a:avLst>
              <a:gd name="adj" fmla="val 0"/>
            </a:avLst>
          </a:prstGeom>
        </p:spPr>
      </p:pic>
      <p:sp>
        <p:nvSpPr>
          <p:cNvPr id="16" name="Овал 6">
            <a:extLst>
              <a:ext uri="{FF2B5EF4-FFF2-40B4-BE49-F238E27FC236}">
                <a16:creationId xmlns:a16="http://schemas.microsoft.com/office/drawing/2014/main" id="{F3BEB6B7-7B6E-464D-A464-80B857DE7330}"/>
              </a:ext>
            </a:extLst>
          </p:cNvPr>
          <p:cNvSpPr/>
          <p:nvPr/>
        </p:nvSpPr>
        <p:spPr>
          <a:xfrm>
            <a:off x="6411041" y="6277423"/>
            <a:ext cx="1933015" cy="710569"/>
          </a:xfrm>
          <a:prstGeom prst="ellipse">
            <a:avLst/>
          </a:prstGeom>
          <a:noFill/>
          <a:ln w="76200">
            <a:solidFill>
              <a:srgbClr val="0032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ectangle 16">
            <a:extLst>
              <a:ext uri="{FF2B5EF4-FFF2-40B4-BE49-F238E27FC236}">
                <a16:creationId xmlns:a16="http://schemas.microsoft.com/office/drawing/2014/main" id="{438FEE7A-E75D-4D94-8AFE-5781FF8B04FC}"/>
              </a:ext>
            </a:extLst>
          </p:cNvPr>
          <p:cNvSpPr/>
          <p:nvPr/>
        </p:nvSpPr>
        <p:spPr>
          <a:xfrm>
            <a:off x="166582" y="52986"/>
            <a:ext cx="4905580" cy="3385542"/>
          </a:xfrm>
          <a:prstGeom prst="rect">
            <a:avLst/>
          </a:prstGeom>
        </p:spPr>
        <p:txBody>
          <a:bodyPr wrap="square">
            <a:spAutoFit/>
          </a:bodyPr>
          <a:lstStyle/>
          <a:p>
            <a:r>
              <a:rPr lang="en-US" sz="5400" b="1" dirty="0">
                <a:solidFill>
                  <a:schemeClr val="bg1"/>
                </a:solidFill>
              </a:rPr>
              <a:t>INTRODUCTION:</a:t>
            </a:r>
            <a:r>
              <a:rPr lang="en-US" sz="5400" dirty="0">
                <a:solidFill>
                  <a:schemeClr val="bg1"/>
                </a:solidFill>
              </a:rPr>
              <a:t> </a:t>
            </a:r>
            <a:r>
              <a:rPr lang="en-US" sz="4000" b="1" dirty="0">
                <a:solidFill>
                  <a:schemeClr val="bg1"/>
                </a:solidFill>
              </a:rPr>
              <a:t>Carbon Nanotubes, Applications of Carbon Nanotubes</a:t>
            </a:r>
          </a:p>
          <a:p>
            <a:endParaRPr lang="en-US" sz="4000" dirty="0">
              <a:solidFill>
                <a:schemeClr val="bg1"/>
              </a:solidFill>
            </a:endParaRPr>
          </a:p>
        </p:txBody>
      </p:sp>
      <p:pic>
        <p:nvPicPr>
          <p:cNvPr id="1030" name="Picture 6" descr="Фуллерен — Википедия">
            <a:extLst>
              <a:ext uri="{FF2B5EF4-FFF2-40B4-BE49-F238E27FC236}">
                <a16:creationId xmlns:a16="http://schemas.microsoft.com/office/drawing/2014/main" id="{753D24F4-B166-47D7-87FF-1FBAE4D841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4400" y="7962900"/>
            <a:ext cx="1447800" cy="1066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062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2384366" y="-196806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grpSp>
        <p:nvGrpSpPr>
          <p:cNvPr id="3" name="Group 3"/>
          <p:cNvGrpSpPr/>
          <p:nvPr/>
        </p:nvGrpSpPr>
        <p:grpSpPr>
          <a:xfrm>
            <a:off x="-408865" y="-392510"/>
            <a:ext cx="6026397" cy="11072020"/>
            <a:chOff x="0" y="0"/>
            <a:chExt cx="1975792" cy="2916088"/>
          </a:xfrm>
        </p:grpSpPr>
        <p:sp>
          <p:nvSpPr>
            <p:cNvPr id="4" name="Freeform 4"/>
            <p:cNvSpPr/>
            <p:nvPr/>
          </p:nvSpPr>
          <p:spPr>
            <a:xfrm>
              <a:off x="0" y="0"/>
              <a:ext cx="1975793" cy="2916088"/>
            </a:xfrm>
            <a:custGeom>
              <a:avLst/>
              <a:gdLst/>
              <a:ahLst/>
              <a:cxnLst/>
              <a:rect l="l" t="t" r="r" b="b"/>
              <a:pathLst>
                <a:path w="1975793" h="2916088">
                  <a:moveTo>
                    <a:pt x="0" y="0"/>
                  </a:moveTo>
                  <a:lnTo>
                    <a:pt x="1975793" y="0"/>
                  </a:lnTo>
                  <a:lnTo>
                    <a:pt x="1975793"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5" name="TextBox 5"/>
            <p:cNvSpPr txBox="1"/>
            <p:nvPr/>
          </p:nvSpPr>
          <p:spPr>
            <a:xfrm>
              <a:off x="0" y="-57150"/>
              <a:ext cx="1975792" cy="2973238"/>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a:off x="11431877" y="6332344"/>
            <a:ext cx="12760102" cy="5407093"/>
          </a:xfrm>
          <a:custGeom>
            <a:avLst/>
            <a:gdLst/>
            <a:ahLst/>
            <a:cxnLst/>
            <a:rect l="l" t="t" r="r" b="b"/>
            <a:pathLst>
              <a:path w="12760102" h="5407093">
                <a:moveTo>
                  <a:pt x="0" y="0"/>
                </a:moveTo>
                <a:lnTo>
                  <a:pt x="12760102" y="0"/>
                </a:lnTo>
                <a:lnTo>
                  <a:pt x="12760102" y="5407093"/>
                </a:lnTo>
                <a:lnTo>
                  <a:pt x="0" y="5407093"/>
                </a:lnTo>
                <a:lnTo>
                  <a:pt x="0" y="0"/>
                </a:lnTo>
                <a:close/>
              </a:path>
            </a:pathLst>
          </a:custGeom>
          <a:blipFill>
            <a:blip r:embed="rId2"/>
            <a:stretch>
              <a:fillRect/>
            </a:stretch>
          </a:blipFill>
        </p:spPr>
      </p:sp>
      <p:sp>
        <p:nvSpPr>
          <p:cNvPr id="10" name="Rectangle 9">
            <a:extLst>
              <a:ext uri="{FF2B5EF4-FFF2-40B4-BE49-F238E27FC236}">
                <a16:creationId xmlns:a16="http://schemas.microsoft.com/office/drawing/2014/main" id="{BA646A58-155A-499A-BF69-C24FC47DCF1D}"/>
              </a:ext>
            </a:extLst>
          </p:cNvPr>
          <p:cNvSpPr/>
          <p:nvPr/>
        </p:nvSpPr>
        <p:spPr>
          <a:xfrm>
            <a:off x="9062461" y="150707"/>
            <a:ext cx="5929252" cy="584775"/>
          </a:xfrm>
          <a:prstGeom prst="rect">
            <a:avLst/>
          </a:prstGeom>
        </p:spPr>
        <p:txBody>
          <a:bodyPr wrap="none">
            <a:spAutoFit/>
          </a:bodyPr>
          <a:lstStyle/>
          <a:p>
            <a:r>
              <a:rPr lang="en-US" sz="3200" b="1" dirty="0">
                <a:solidFill>
                  <a:srgbClr val="E23223"/>
                </a:solidFill>
              </a:rPr>
              <a:t>Application of flexible gas sensors</a:t>
            </a:r>
          </a:p>
        </p:txBody>
      </p:sp>
      <p:pic>
        <p:nvPicPr>
          <p:cNvPr id="14" name="Picture 13">
            <a:extLst>
              <a:ext uri="{FF2B5EF4-FFF2-40B4-BE49-F238E27FC236}">
                <a16:creationId xmlns:a16="http://schemas.microsoft.com/office/drawing/2014/main" id="{56983556-9AC9-4162-8571-CC71B8288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687" y="736446"/>
            <a:ext cx="9446801" cy="9446801"/>
          </a:xfrm>
          <a:prstGeom prst="ellipse">
            <a:avLst/>
          </a:prstGeom>
        </p:spPr>
      </p:pic>
      <p:pic>
        <p:nvPicPr>
          <p:cNvPr id="8" name="Picture 7">
            <a:extLst>
              <a:ext uri="{FF2B5EF4-FFF2-40B4-BE49-F238E27FC236}">
                <a16:creationId xmlns:a16="http://schemas.microsoft.com/office/drawing/2014/main" id="{EBC0B057-660A-45F7-81D5-DAE66B2FF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67" y="4233999"/>
            <a:ext cx="6026400" cy="6026400"/>
          </a:xfrm>
          <a:prstGeom prst="rect">
            <a:avLst/>
          </a:prstGeom>
        </p:spPr>
      </p:pic>
      <p:sp>
        <p:nvSpPr>
          <p:cNvPr id="11" name="Rectangle 10">
            <a:extLst>
              <a:ext uri="{FF2B5EF4-FFF2-40B4-BE49-F238E27FC236}">
                <a16:creationId xmlns:a16="http://schemas.microsoft.com/office/drawing/2014/main" id="{E2F6532A-73C1-4AC8-A8DC-385E8C83783B}"/>
              </a:ext>
            </a:extLst>
          </p:cNvPr>
          <p:cNvSpPr/>
          <p:nvPr/>
        </p:nvSpPr>
        <p:spPr>
          <a:xfrm>
            <a:off x="166582" y="52986"/>
            <a:ext cx="4905580" cy="2154436"/>
          </a:xfrm>
          <a:prstGeom prst="rect">
            <a:avLst/>
          </a:prstGeom>
        </p:spPr>
        <p:txBody>
          <a:bodyPr wrap="square">
            <a:spAutoFit/>
          </a:bodyPr>
          <a:lstStyle/>
          <a:p>
            <a:r>
              <a:rPr lang="en-US" sz="5400" b="1" dirty="0">
                <a:solidFill>
                  <a:schemeClr val="bg1"/>
                </a:solidFill>
              </a:rPr>
              <a:t>INTRODUCTION:</a:t>
            </a:r>
            <a:r>
              <a:rPr lang="en-US" sz="5400" dirty="0">
                <a:solidFill>
                  <a:schemeClr val="bg1"/>
                </a:solidFill>
              </a:rPr>
              <a:t> </a:t>
            </a:r>
            <a:r>
              <a:rPr lang="en-US" sz="4000" b="1" dirty="0">
                <a:solidFill>
                  <a:schemeClr val="bg1"/>
                </a:solidFill>
              </a:rPr>
              <a:t>Application of flexible gas sensors</a:t>
            </a:r>
          </a:p>
        </p:txBody>
      </p:sp>
    </p:spTree>
    <p:extLst>
      <p:ext uri="{BB962C8B-B14F-4D97-AF65-F5344CB8AC3E}">
        <p14:creationId xmlns:p14="http://schemas.microsoft.com/office/powerpoint/2010/main" val="180656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12114668" y="-3157079"/>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p:cNvGrpSpPr/>
          <p:nvPr/>
        </p:nvGrpSpPr>
        <p:grpSpPr>
          <a:xfrm>
            <a:off x="-408865"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grpSp>
        <p:nvGrpSpPr>
          <p:cNvPr id="7" name="Group 7"/>
          <p:cNvGrpSpPr/>
          <p:nvPr/>
        </p:nvGrpSpPr>
        <p:grpSpPr>
          <a:xfrm>
            <a:off x="1860461" y="2866315"/>
            <a:ext cx="16046539" cy="2886785"/>
            <a:chOff x="0" y="0"/>
            <a:chExt cx="1816112" cy="400606"/>
          </a:xfrm>
        </p:grpSpPr>
        <p:sp>
          <p:nvSpPr>
            <p:cNvPr id="8" name="Freeform 8"/>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9" name="TextBox 9"/>
            <p:cNvSpPr txBox="1"/>
            <p:nvPr/>
          </p:nvSpPr>
          <p:spPr>
            <a:xfrm>
              <a:off x="0" y="-57150"/>
              <a:ext cx="1816112" cy="457756"/>
            </a:xfrm>
            <a:prstGeom prst="rect">
              <a:avLst/>
            </a:prstGeom>
          </p:spPr>
          <p:txBody>
            <a:bodyPr lIns="50800" tIns="50800" rIns="50800" bIns="50800" rtlCol="0" anchor="ctr"/>
            <a:lstStyle/>
            <a:p>
              <a:pPr algn="ctr">
                <a:lnSpc>
                  <a:spcPts val="3639"/>
                </a:lnSpc>
              </a:pPr>
              <a:endParaRPr/>
            </a:p>
          </p:txBody>
        </p:sp>
      </p:grpSp>
      <p:grpSp>
        <p:nvGrpSpPr>
          <p:cNvPr id="32" name="Group 10">
            <a:extLst>
              <a:ext uri="{FF2B5EF4-FFF2-40B4-BE49-F238E27FC236}">
                <a16:creationId xmlns:a16="http://schemas.microsoft.com/office/drawing/2014/main" id="{3DA82433-3F4D-4408-B7D4-1DA163669A12}"/>
              </a:ext>
            </a:extLst>
          </p:cNvPr>
          <p:cNvGrpSpPr/>
          <p:nvPr/>
        </p:nvGrpSpPr>
        <p:grpSpPr>
          <a:xfrm rot="5400000">
            <a:off x="4769251" y="-5048758"/>
            <a:ext cx="643045" cy="11705550"/>
            <a:chOff x="0" y="0"/>
            <a:chExt cx="169362" cy="2477598"/>
          </a:xfrm>
        </p:grpSpPr>
        <p:sp>
          <p:nvSpPr>
            <p:cNvPr id="33" name="Freeform 11">
              <a:extLst>
                <a:ext uri="{FF2B5EF4-FFF2-40B4-BE49-F238E27FC236}">
                  <a16:creationId xmlns:a16="http://schemas.microsoft.com/office/drawing/2014/main" id="{9535D354-4D24-47A5-BA9A-E24CC9DAA6D6}"/>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34" name="TextBox 12">
              <a:extLst>
                <a:ext uri="{FF2B5EF4-FFF2-40B4-BE49-F238E27FC236}">
                  <a16:creationId xmlns:a16="http://schemas.microsoft.com/office/drawing/2014/main" id="{7C21E697-4536-4766-838E-B3267F6E99F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35" name="Rectangle 34">
            <a:extLst>
              <a:ext uri="{FF2B5EF4-FFF2-40B4-BE49-F238E27FC236}">
                <a16:creationId xmlns:a16="http://schemas.microsoft.com/office/drawing/2014/main" id="{D87807BA-5B69-46B5-9588-EE1A25C1BEA4}"/>
              </a:ext>
            </a:extLst>
          </p:cNvPr>
          <p:cNvSpPr/>
          <p:nvPr/>
        </p:nvSpPr>
        <p:spPr>
          <a:xfrm>
            <a:off x="1871704" y="51162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sp>
        <p:nvSpPr>
          <p:cNvPr id="36" name="Rectangle 35">
            <a:extLst>
              <a:ext uri="{FF2B5EF4-FFF2-40B4-BE49-F238E27FC236}">
                <a16:creationId xmlns:a16="http://schemas.microsoft.com/office/drawing/2014/main" id="{C163BEF7-6A62-4E2D-8D81-6B0E83517B19}"/>
              </a:ext>
            </a:extLst>
          </p:cNvPr>
          <p:cNvSpPr/>
          <p:nvPr/>
        </p:nvSpPr>
        <p:spPr>
          <a:xfrm>
            <a:off x="1842273" y="1419730"/>
            <a:ext cx="4265783" cy="1323439"/>
          </a:xfrm>
          <a:prstGeom prst="rect">
            <a:avLst/>
          </a:prstGeom>
        </p:spPr>
        <p:txBody>
          <a:bodyPr wrap="none">
            <a:spAutoFit/>
          </a:bodyPr>
          <a:lstStyle/>
          <a:p>
            <a:r>
              <a:rPr lang="en-US" sz="4000" b="1" dirty="0">
                <a:solidFill>
                  <a:srgbClr val="343434"/>
                </a:solidFill>
              </a:rPr>
              <a:t>Available </a:t>
            </a:r>
          </a:p>
          <a:p>
            <a:r>
              <a:rPr lang="en-US" sz="4000" b="1" dirty="0">
                <a:solidFill>
                  <a:srgbClr val="343434"/>
                </a:solidFill>
              </a:rPr>
              <a:t>Material Resources</a:t>
            </a:r>
          </a:p>
        </p:txBody>
      </p:sp>
      <p:sp>
        <p:nvSpPr>
          <p:cNvPr id="37" name="Rectangle 36">
            <a:extLst>
              <a:ext uri="{FF2B5EF4-FFF2-40B4-BE49-F238E27FC236}">
                <a16:creationId xmlns:a16="http://schemas.microsoft.com/office/drawing/2014/main" id="{D70B7B44-4408-42A8-A31E-BE6BFBE8F381}"/>
              </a:ext>
            </a:extLst>
          </p:cNvPr>
          <p:cNvSpPr/>
          <p:nvPr/>
        </p:nvSpPr>
        <p:spPr>
          <a:xfrm>
            <a:off x="7263911" y="2993203"/>
            <a:ext cx="10531024" cy="2554545"/>
          </a:xfrm>
          <a:prstGeom prst="rect">
            <a:avLst/>
          </a:prstGeom>
        </p:spPr>
        <p:txBody>
          <a:bodyPr wrap="none">
            <a:spAutoFit/>
          </a:bodyPr>
          <a:lstStyle/>
          <a:p>
            <a:r>
              <a:rPr lang="en-US" sz="2000" b="1" dirty="0">
                <a:solidFill>
                  <a:schemeClr val="bg1"/>
                </a:solidFill>
              </a:rPr>
              <a:t>CVD system, high-frequency</a:t>
            </a:r>
          </a:p>
          <a:p>
            <a:r>
              <a:rPr lang="en-US" sz="2000" b="1" dirty="0">
                <a:solidFill>
                  <a:schemeClr val="bg1"/>
                </a:solidFill>
              </a:rPr>
              <a:t>magnetron sputtering system, vacuum </a:t>
            </a:r>
            <a:r>
              <a:rPr lang="en-US" sz="2000" b="1" dirty="0" err="1">
                <a:solidFill>
                  <a:schemeClr val="bg1"/>
                </a:solidFill>
              </a:rPr>
              <a:t>ionoplasma</a:t>
            </a:r>
            <a:r>
              <a:rPr lang="en-US" sz="2000" b="1" dirty="0">
                <a:solidFill>
                  <a:schemeClr val="bg1"/>
                </a:solidFill>
              </a:rPr>
              <a:t> sputtering system (</a:t>
            </a:r>
            <a:r>
              <a:rPr lang="ru-RU" sz="2000" b="1" dirty="0">
                <a:solidFill>
                  <a:schemeClr val="bg1"/>
                </a:solidFill>
              </a:rPr>
              <a:t>УРМЗ-279.040), </a:t>
            </a:r>
            <a:r>
              <a:rPr lang="en-US" sz="2000" b="1" dirty="0">
                <a:solidFill>
                  <a:schemeClr val="bg1"/>
                </a:solidFill>
              </a:rPr>
              <a:t>electron</a:t>
            </a:r>
          </a:p>
          <a:p>
            <a:r>
              <a:rPr lang="en-US" sz="2000" b="1" dirty="0">
                <a:solidFill>
                  <a:schemeClr val="bg1"/>
                </a:solidFill>
              </a:rPr>
              <a:t>beam sputtering system, thermal deposition (</a:t>
            </a:r>
            <a:r>
              <a:rPr lang="en-US" sz="2000" b="1" dirty="0" err="1">
                <a:solidFill>
                  <a:schemeClr val="bg1"/>
                </a:solidFill>
              </a:rPr>
              <a:t>vaporation</a:t>
            </a:r>
            <a:r>
              <a:rPr lang="en-US" sz="2000" b="1" dirty="0">
                <a:solidFill>
                  <a:schemeClr val="bg1"/>
                </a:solidFill>
              </a:rPr>
              <a:t>) system for metals, VTC-600-2HD DC/RF</a:t>
            </a:r>
          </a:p>
          <a:p>
            <a:r>
              <a:rPr lang="en-US" sz="2000" b="1" dirty="0">
                <a:solidFill>
                  <a:schemeClr val="bg1"/>
                </a:solidFill>
              </a:rPr>
              <a:t>Dual-Head High Vacuum 2" Magnetron Plasma System, program-controlled furnace (</a:t>
            </a:r>
            <a:r>
              <a:rPr lang="en-US" sz="2000" b="1" dirty="0" err="1">
                <a:solidFill>
                  <a:schemeClr val="bg1"/>
                </a:solidFill>
              </a:rPr>
              <a:t>Nabertherm</a:t>
            </a:r>
            <a:r>
              <a:rPr lang="en-US" sz="2000" b="1" dirty="0">
                <a:solidFill>
                  <a:schemeClr val="bg1"/>
                </a:solidFill>
              </a:rPr>
              <a:t>,</a:t>
            </a:r>
          </a:p>
          <a:p>
            <a:r>
              <a:rPr lang="en-US" sz="2000" b="1" dirty="0">
                <a:solidFill>
                  <a:schemeClr val="bg1"/>
                </a:solidFill>
              </a:rPr>
              <a:t>HT 04/16), software-controlled Furnace (</a:t>
            </a:r>
            <a:r>
              <a:rPr lang="en-US" sz="2000" b="1" dirty="0" err="1">
                <a:solidFill>
                  <a:schemeClr val="bg1"/>
                </a:solidFill>
              </a:rPr>
              <a:t>Nabertherm</a:t>
            </a:r>
            <a:r>
              <a:rPr lang="en-US" sz="2000" b="1" dirty="0">
                <a:solidFill>
                  <a:schemeClr val="bg1"/>
                </a:solidFill>
              </a:rPr>
              <a:t>, HT 04/16), software-controlled vacuum</a:t>
            </a:r>
          </a:p>
          <a:p>
            <a:r>
              <a:rPr lang="en-US" sz="2000" b="1" dirty="0">
                <a:solidFill>
                  <a:schemeClr val="bg1"/>
                </a:solidFill>
              </a:rPr>
              <a:t>furnace (GSL-1700X), centrifuge Machine (WS-650HZB-23NPPB), ion cleaning system, laser</a:t>
            </a:r>
          </a:p>
          <a:p>
            <a:r>
              <a:rPr lang="en-US" sz="2000" b="1" dirty="0">
                <a:solidFill>
                  <a:schemeClr val="bg1"/>
                </a:solidFill>
              </a:rPr>
              <a:t>cutting machine (FM-50), 3D printer (</a:t>
            </a:r>
            <a:r>
              <a:rPr lang="en-US" sz="2000" b="1" dirty="0" err="1">
                <a:solidFill>
                  <a:schemeClr val="bg1"/>
                </a:solidFill>
              </a:rPr>
              <a:t>Ultimaker</a:t>
            </a:r>
            <a:r>
              <a:rPr lang="en-US" sz="2000" b="1" dirty="0">
                <a:solidFill>
                  <a:schemeClr val="bg1"/>
                </a:solidFill>
              </a:rPr>
              <a:t> 2 Extended plus), wire bonding machine (4524A</a:t>
            </a:r>
          </a:p>
          <a:p>
            <a:r>
              <a:rPr lang="en-US" sz="2000" b="1" dirty="0">
                <a:solidFill>
                  <a:schemeClr val="bg1"/>
                </a:solidFill>
              </a:rPr>
              <a:t>Digital), PLD deposition system, Arc deposition system</a:t>
            </a:r>
          </a:p>
        </p:txBody>
      </p:sp>
      <p:grpSp>
        <p:nvGrpSpPr>
          <p:cNvPr id="38" name="Group 7">
            <a:extLst>
              <a:ext uri="{FF2B5EF4-FFF2-40B4-BE49-F238E27FC236}">
                <a16:creationId xmlns:a16="http://schemas.microsoft.com/office/drawing/2014/main" id="{EBEB5852-F147-47AF-90EC-575D30822940}"/>
              </a:ext>
            </a:extLst>
          </p:cNvPr>
          <p:cNvGrpSpPr/>
          <p:nvPr/>
        </p:nvGrpSpPr>
        <p:grpSpPr>
          <a:xfrm>
            <a:off x="1871704" y="5981700"/>
            <a:ext cx="16046539" cy="3855556"/>
            <a:chOff x="0" y="0"/>
            <a:chExt cx="1816112" cy="400606"/>
          </a:xfrm>
        </p:grpSpPr>
        <p:sp>
          <p:nvSpPr>
            <p:cNvPr id="39" name="Freeform 8">
              <a:extLst>
                <a:ext uri="{FF2B5EF4-FFF2-40B4-BE49-F238E27FC236}">
                  <a16:creationId xmlns:a16="http://schemas.microsoft.com/office/drawing/2014/main" id="{AF3E23BD-590A-4796-93B3-909B0F74CA5D}"/>
                </a:ext>
              </a:extLst>
            </p:cNvPr>
            <p:cNvSpPr/>
            <p:nvPr/>
          </p:nvSpPr>
          <p:spPr>
            <a:xfrm>
              <a:off x="0" y="0"/>
              <a:ext cx="1816112" cy="400606"/>
            </a:xfrm>
            <a:custGeom>
              <a:avLst/>
              <a:gdLst/>
              <a:ahLst/>
              <a:cxnLst/>
              <a:rect l="l" t="t" r="r" b="b"/>
              <a:pathLst>
                <a:path w="1816112" h="400606">
                  <a:moveTo>
                    <a:pt x="0" y="0"/>
                  </a:moveTo>
                  <a:lnTo>
                    <a:pt x="1816112" y="0"/>
                  </a:lnTo>
                  <a:lnTo>
                    <a:pt x="1816112" y="400606"/>
                  </a:lnTo>
                  <a:lnTo>
                    <a:pt x="0" y="400606"/>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40" name="TextBox 9">
              <a:extLst>
                <a:ext uri="{FF2B5EF4-FFF2-40B4-BE49-F238E27FC236}">
                  <a16:creationId xmlns:a16="http://schemas.microsoft.com/office/drawing/2014/main" id="{41AEF9AE-8C16-4922-A3CB-E7D654500BD0}"/>
                </a:ext>
              </a:extLst>
            </p:cNvPr>
            <p:cNvSpPr txBox="1"/>
            <p:nvPr/>
          </p:nvSpPr>
          <p:spPr>
            <a:xfrm>
              <a:off x="0" y="-57150"/>
              <a:ext cx="1816112" cy="457756"/>
            </a:xfrm>
            <a:prstGeom prst="rect">
              <a:avLst/>
            </a:prstGeom>
          </p:spPr>
          <p:txBody>
            <a:bodyPr lIns="50800" tIns="50800" rIns="50800" bIns="50800" rtlCol="0" anchor="ctr"/>
            <a:lstStyle/>
            <a:p>
              <a:pPr algn="ctr">
                <a:lnSpc>
                  <a:spcPts val="3639"/>
                </a:lnSpc>
              </a:pPr>
              <a:endParaRPr/>
            </a:p>
          </p:txBody>
        </p:sp>
      </p:grpSp>
      <p:sp>
        <p:nvSpPr>
          <p:cNvPr id="42" name="Rectangle 41">
            <a:extLst>
              <a:ext uri="{FF2B5EF4-FFF2-40B4-BE49-F238E27FC236}">
                <a16:creationId xmlns:a16="http://schemas.microsoft.com/office/drawing/2014/main" id="{1A871A6B-C52B-4003-91D2-890B9A517B12}"/>
              </a:ext>
            </a:extLst>
          </p:cNvPr>
          <p:cNvSpPr/>
          <p:nvPr/>
        </p:nvSpPr>
        <p:spPr>
          <a:xfrm>
            <a:off x="7229703" y="6146186"/>
            <a:ext cx="12290544" cy="3170099"/>
          </a:xfrm>
          <a:prstGeom prst="rect">
            <a:avLst/>
          </a:prstGeom>
        </p:spPr>
        <p:txBody>
          <a:bodyPr wrap="none">
            <a:spAutoFit/>
          </a:bodyPr>
          <a:lstStyle/>
          <a:p>
            <a:r>
              <a:rPr lang="en-US" sz="2000" b="1" dirty="0">
                <a:solidFill>
                  <a:schemeClr val="bg1"/>
                </a:solidFill>
              </a:rPr>
              <a:t>Gas Sensor Sensitivity Testing System, Gas Response Measuring System ST PRO, Thin Film Thickness Measurement</a:t>
            </a:r>
          </a:p>
          <a:p>
            <a:r>
              <a:rPr lang="en-US" sz="2000" b="1" dirty="0">
                <a:solidFill>
                  <a:schemeClr val="bg1"/>
                </a:solidFill>
              </a:rPr>
              <a:t>Profiler (D-500), Semiconductor Characterization Measuring System (Keithley 4200-SCS),</a:t>
            </a:r>
          </a:p>
          <a:p>
            <a:r>
              <a:rPr lang="en-US" sz="2000" b="1" dirty="0" err="1">
                <a:solidFill>
                  <a:schemeClr val="bg1"/>
                </a:solidFill>
              </a:rPr>
              <a:t>Potentiostat</a:t>
            </a:r>
            <a:r>
              <a:rPr lang="en-US" sz="2000" b="1" dirty="0">
                <a:solidFill>
                  <a:schemeClr val="bg1"/>
                </a:solidFill>
              </a:rPr>
              <a:t> (ZIVE SP1), FTIR Spectrometer (</a:t>
            </a:r>
            <a:r>
              <a:rPr lang="en-US" sz="2000" b="1" dirty="0" err="1">
                <a:solidFill>
                  <a:schemeClr val="bg1"/>
                </a:solidFill>
              </a:rPr>
              <a:t>Interspec</a:t>
            </a:r>
            <a:r>
              <a:rPr lang="en-US" sz="2000" b="1" dirty="0">
                <a:solidFill>
                  <a:schemeClr val="bg1"/>
                </a:solidFill>
              </a:rPr>
              <a:t> 200-x), various power sources,</a:t>
            </a:r>
          </a:p>
          <a:p>
            <a:r>
              <a:rPr lang="en-US" sz="2000" b="1" dirty="0">
                <a:solidFill>
                  <a:schemeClr val="bg1"/>
                </a:solidFill>
              </a:rPr>
              <a:t>generators, oscilloscopes, etc. In the grant programs announced by the Higher Education</a:t>
            </a:r>
          </a:p>
          <a:p>
            <a:r>
              <a:rPr lang="en-US" sz="2000" b="1" dirty="0">
                <a:solidFill>
                  <a:schemeClr val="bg1"/>
                </a:solidFill>
              </a:rPr>
              <a:t>and Science Committee for “Modernization of the Material and Technical Base of Scientific</a:t>
            </a:r>
          </a:p>
          <a:p>
            <a:r>
              <a:rPr lang="en-US" sz="2000" b="1" dirty="0">
                <a:solidFill>
                  <a:schemeClr val="bg1"/>
                </a:solidFill>
              </a:rPr>
              <a:t>Departments”, we have also won a multifunctional XPS spectrometer (which has been already</a:t>
            </a:r>
          </a:p>
          <a:p>
            <a:r>
              <a:rPr lang="en-US" sz="2000" b="1" dirty="0">
                <a:solidFill>
                  <a:schemeClr val="bg1"/>
                </a:solidFill>
              </a:rPr>
              <a:t>installed and used in our lab (X-Ray Photoelectron Spectroscopy K-Alpha XPS</a:t>
            </a:r>
          </a:p>
          <a:p>
            <a:r>
              <a:rPr lang="en-US" sz="2000" b="1" dirty="0">
                <a:solidFill>
                  <a:schemeClr val="bg1"/>
                </a:solidFill>
              </a:rPr>
              <a:t>Instrument/500,000 $)), a pulsed laser deposition system ($120,000) and an arc deposition system</a:t>
            </a:r>
          </a:p>
          <a:p>
            <a:r>
              <a:rPr lang="en-US" sz="2000" b="1" dirty="0">
                <a:solidFill>
                  <a:schemeClr val="bg1"/>
                </a:solidFill>
              </a:rPr>
              <a:t>($100,000). The ISO-7 class modular "Clean Room" has also been built in the center, which will</a:t>
            </a:r>
          </a:p>
          <a:p>
            <a:r>
              <a:rPr lang="en-US" sz="2000" b="1" dirty="0">
                <a:solidFill>
                  <a:schemeClr val="bg1"/>
                </a:solidFill>
              </a:rPr>
              <a:t>allow for the synthesis of more advanced nanostructures and sensors.</a:t>
            </a:r>
          </a:p>
        </p:txBody>
      </p:sp>
      <p:sp>
        <p:nvSpPr>
          <p:cNvPr id="43" name="Rectangle 42">
            <a:extLst>
              <a:ext uri="{FF2B5EF4-FFF2-40B4-BE49-F238E27FC236}">
                <a16:creationId xmlns:a16="http://schemas.microsoft.com/office/drawing/2014/main" id="{D366C6F6-08F8-487E-BCEA-A98795DF1FB1}"/>
              </a:ext>
            </a:extLst>
          </p:cNvPr>
          <p:cNvSpPr/>
          <p:nvPr/>
        </p:nvSpPr>
        <p:spPr>
          <a:xfrm>
            <a:off x="3476833" y="3626741"/>
            <a:ext cx="2308645" cy="954107"/>
          </a:xfrm>
          <a:prstGeom prst="rect">
            <a:avLst/>
          </a:prstGeom>
        </p:spPr>
        <p:txBody>
          <a:bodyPr wrap="none">
            <a:spAutoFit/>
          </a:bodyPr>
          <a:lstStyle/>
          <a:p>
            <a:pPr lvl="0">
              <a:buClr>
                <a:srgbClr val="000000"/>
              </a:buClr>
              <a:defRPr/>
            </a:pPr>
            <a:r>
              <a:rPr lang="en-US" sz="2800" b="1" kern="0" dirty="0">
                <a:solidFill>
                  <a:schemeClr val="bg1"/>
                </a:solidFill>
                <a:sym typeface="Arial"/>
              </a:rPr>
              <a:t>Technological </a:t>
            </a:r>
          </a:p>
          <a:p>
            <a:pPr lvl="0">
              <a:buClr>
                <a:srgbClr val="000000"/>
              </a:buClr>
              <a:defRPr/>
            </a:pPr>
            <a:r>
              <a:rPr lang="en-US" sz="2800" b="1" kern="0" dirty="0">
                <a:solidFill>
                  <a:schemeClr val="bg1"/>
                </a:solidFill>
                <a:sym typeface="Arial"/>
              </a:rPr>
              <a:t>devices</a:t>
            </a:r>
          </a:p>
        </p:txBody>
      </p:sp>
      <p:sp>
        <p:nvSpPr>
          <p:cNvPr id="44" name="Rectangle 43">
            <a:extLst>
              <a:ext uri="{FF2B5EF4-FFF2-40B4-BE49-F238E27FC236}">
                <a16:creationId xmlns:a16="http://schemas.microsoft.com/office/drawing/2014/main" id="{114BB138-52BE-4A5D-8B75-3BE23F41A964}"/>
              </a:ext>
            </a:extLst>
          </p:cNvPr>
          <p:cNvSpPr/>
          <p:nvPr/>
        </p:nvSpPr>
        <p:spPr>
          <a:xfrm>
            <a:off x="3410990" y="7201835"/>
            <a:ext cx="1853392" cy="954107"/>
          </a:xfrm>
          <a:prstGeom prst="rect">
            <a:avLst/>
          </a:prstGeom>
        </p:spPr>
        <p:txBody>
          <a:bodyPr wrap="none">
            <a:spAutoFit/>
          </a:bodyPr>
          <a:lstStyle/>
          <a:p>
            <a:pPr lvl="0">
              <a:buClr>
                <a:srgbClr val="000000"/>
              </a:buClr>
              <a:defRPr/>
            </a:pPr>
            <a:r>
              <a:rPr lang="en-US" sz="2800" b="1" kern="0" dirty="0">
                <a:solidFill>
                  <a:schemeClr val="bg1"/>
                </a:solidFill>
                <a:sym typeface="Arial"/>
              </a:rPr>
              <a:t>Measuring </a:t>
            </a:r>
          </a:p>
          <a:p>
            <a:pPr lvl="0">
              <a:buClr>
                <a:srgbClr val="000000"/>
              </a:buClr>
              <a:defRPr/>
            </a:pPr>
            <a:r>
              <a:rPr lang="en-US" sz="2800" b="1" kern="0" dirty="0">
                <a:solidFill>
                  <a:schemeClr val="bg1"/>
                </a:solidFill>
                <a:sym typeface="Arial"/>
              </a:rPr>
              <a:t>devices</a:t>
            </a:r>
          </a:p>
        </p:txBody>
      </p:sp>
      <p:pic>
        <p:nvPicPr>
          <p:cNvPr id="45" name="Graphic 44" descr="Line arrow Straight">
            <a:extLst>
              <a:ext uri="{FF2B5EF4-FFF2-40B4-BE49-F238E27FC236}">
                <a16:creationId xmlns:a16="http://schemas.microsoft.com/office/drawing/2014/main" id="{9DD5C898-DC29-40A3-91C3-B70E921415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084396" y="3943868"/>
            <a:ext cx="603250" cy="603250"/>
          </a:xfrm>
          <a:prstGeom prst="rect">
            <a:avLst/>
          </a:prstGeom>
        </p:spPr>
      </p:pic>
      <p:pic>
        <p:nvPicPr>
          <p:cNvPr id="46" name="Graphic 45" descr="Line arrow Straight">
            <a:extLst>
              <a:ext uri="{FF2B5EF4-FFF2-40B4-BE49-F238E27FC236}">
                <a16:creationId xmlns:a16="http://schemas.microsoft.com/office/drawing/2014/main" id="{54FF35BB-9145-4270-85B5-BD37A8A41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968434" y="7377263"/>
            <a:ext cx="603250" cy="6032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7FA"/>
        </a:solidFill>
        <a:effectLst/>
      </p:bgPr>
    </p:bg>
    <p:spTree>
      <p:nvGrpSpPr>
        <p:cNvPr id="1" name=""/>
        <p:cNvGrpSpPr/>
        <p:nvPr/>
      </p:nvGrpSpPr>
      <p:grpSpPr>
        <a:xfrm>
          <a:off x="0" y="0"/>
          <a:ext cx="0" cy="0"/>
          <a:chOff x="0" y="0"/>
          <a:chExt cx="0" cy="0"/>
        </a:xfrm>
      </p:grpSpPr>
      <p:sp>
        <p:nvSpPr>
          <p:cNvPr id="2" name="Freeform 2"/>
          <p:cNvSpPr/>
          <p:nvPr/>
        </p:nvSpPr>
        <p:spPr>
          <a:xfrm>
            <a:off x="12114668" y="-3087533"/>
            <a:ext cx="15827806" cy="6707033"/>
          </a:xfrm>
          <a:custGeom>
            <a:avLst/>
            <a:gdLst/>
            <a:ahLst/>
            <a:cxnLst/>
            <a:rect l="l" t="t" r="r" b="b"/>
            <a:pathLst>
              <a:path w="15827806" h="6707033">
                <a:moveTo>
                  <a:pt x="0" y="0"/>
                </a:moveTo>
                <a:lnTo>
                  <a:pt x="15827806" y="0"/>
                </a:lnTo>
                <a:lnTo>
                  <a:pt x="15827806" y="6707033"/>
                </a:lnTo>
                <a:lnTo>
                  <a:pt x="0" y="6707033"/>
                </a:lnTo>
                <a:lnTo>
                  <a:pt x="0" y="0"/>
                </a:lnTo>
                <a:close/>
              </a:path>
            </a:pathLst>
          </a:custGeom>
          <a:blipFill>
            <a:blip r:embed="rId2"/>
            <a:stretch>
              <a:fillRect/>
            </a:stretch>
          </a:blipFill>
        </p:spPr>
      </p:sp>
      <p:sp>
        <p:nvSpPr>
          <p:cNvPr id="3" name="Freeform 3"/>
          <p:cNvSpPr/>
          <p:nvPr/>
        </p:nvSpPr>
        <p:spPr>
          <a:xfrm rot="-2120312" flipH="1">
            <a:off x="-2273262" y="8331539"/>
            <a:ext cx="12760102" cy="5407093"/>
          </a:xfrm>
          <a:custGeom>
            <a:avLst/>
            <a:gdLst/>
            <a:ahLst/>
            <a:cxnLst/>
            <a:rect l="l" t="t" r="r" b="b"/>
            <a:pathLst>
              <a:path w="12760102" h="5407093">
                <a:moveTo>
                  <a:pt x="12760102" y="0"/>
                </a:moveTo>
                <a:lnTo>
                  <a:pt x="0" y="0"/>
                </a:lnTo>
                <a:lnTo>
                  <a:pt x="0" y="5407093"/>
                </a:lnTo>
                <a:lnTo>
                  <a:pt x="12760102" y="5407093"/>
                </a:lnTo>
                <a:lnTo>
                  <a:pt x="12760102" y="0"/>
                </a:lnTo>
                <a:close/>
              </a:path>
            </a:pathLst>
          </a:custGeom>
          <a:blipFill>
            <a:blip r:embed="rId2"/>
            <a:stretch>
              <a:fillRect/>
            </a:stretch>
          </a:blipFill>
        </p:spPr>
      </p:sp>
      <p:grpSp>
        <p:nvGrpSpPr>
          <p:cNvPr id="4" name="Group 4"/>
          <p:cNvGrpSpPr/>
          <p:nvPr/>
        </p:nvGrpSpPr>
        <p:grpSpPr>
          <a:xfrm>
            <a:off x="-408865" y="-392510"/>
            <a:ext cx="1437565" cy="11072020"/>
            <a:chOff x="0" y="0"/>
            <a:chExt cx="378618" cy="2916088"/>
          </a:xfrm>
        </p:grpSpPr>
        <p:sp>
          <p:nvSpPr>
            <p:cNvPr id="5" name="Freeform 5"/>
            <p:cNvSpPr/>
            <p:nvPr/>
          </p:nvSpPr>
          <p:spPr>
            <a:xfrm>
              <a:off x="0" y="0"/>
              <a:ext cx="378618" cy="2916088"/>
            </a:xfrm>
            <a:custGeom>
              <a:avLst/>
              <a:gdLst/>
              <a:ahLst/>
              <a:cxnLst/>
              <a:rect l="l" t="t" r="r" b="b"/>
              <a:pathLst>
                <a:path w="378618" h="2916088">
                  <a:moveTo>
                    <a:pt x="0" y="0"/>
                  </a:moveTo>
                  <a:lnTo>
                    <a:pt x="378618" y="0"/>
                  </a:lnTo>
                  <a:lnTo>
                    <a:pt x="378618" y="2916088"/>
                  </a:lnTo>
                  <a:lnTo>
                    <a:pt x="0" y="2916088"/>
                  </a:lnTo>
                  <a:close/>
                </a:path>
              </a:pathLst>
            </a:custGeom>
            <a:gradFill rotWithShape="1">
              <a:gsLst>
                <a:gs pos="0">
                  <a:srgbClr val="E4B795">
                    <a:alpha val="100000"/>
                  </a:srgbClr>
                </a:gs>
                <a:gs pos="50000">
                  <a:srgbClr val="699ACD">
                    <a:alpha val="100000"/>
                  </a:srgbClr>
                </a:gs>
                <a:gs pos="100000">
                  <a:srgbClr val="2F679F">
                    <a:alpha val="100000"/>
                  </a:srgbClr>
                </a:gs>
              </a:gsLst>
              <a:path path="circle">
                <a:fillToRect r="100000" b="100000"/>
              </a:path>
              <a:tileRect l="-100000" t="-100000"/>
            </a:gradFill>
          </p:spPr>
        </p:sp>
        <p:sp>
          <p:nvSpPr>
            <p:cNvPr id="6" name="TextBox 6"/>
            <p:cNvSpPr txBox="1"/>
            <p:nvPr/>
          </p:nvSpPr>
          <p:spPr>
            <a:xfrm>
              <a:off x="0" y="-57150"/>
              <a:ext cx="378618" cy="2973238"/>
            </a:xfrm>
            <a:prstGeom prst="rect">
              <a:avLst/>
            </a:prstGeom>
          </p:spPr>
          <p:txBody>
            <a:bodyPr lIns="50800" tIns="50800" rIns="50800" bIns="50800" rtlCol="0" anchor="ctr"/>
            <a:lstStyle/>
            <a:p>
              <a:pPr algn="ctr">
                <a:lnSpc>
                  <a:spcPts val="3639"/>
                </a:lnSpc>
              </a:pPr>
              <a:endParaRPr/>
            </a:p>
          </p:txBody>
        </p:sp>
      </p:grpSp>
      <p:grpSp>
        <p:nvGrpSpPr>
          <p:cNvPr id="32" name="Group 10">
            <a:extLst>
              <a:ext uri="{FF2B5EF4-FFF2-40B4-BE49-F238E27FC236}">
                <a16:creationId xmlns:a16="http://schemas.microsoft.com/office/drawing/2014/main" id="{3DA82433-3F4D-4408-B7D4-1DA163669A12}"/>
              </a:ext>
            </a:extLst>
          </p:cNvPr>
          <p:cNvGrpSpPr/>
          <p:nvPr/>
        </p:nvGrpSpPr>
        <p:grpSpPr>
          <a:xfrm rot="5400000">
            <a:off x="4769251" y="-5048758"/>
            <a:ext cx="643045" cy="11705550"/>
            <a:chOff x="0" y="0"/>
            <a:chExt cx="169362" cy="2477598"/>
          </a:xfrm>
        </p:grpSpPr>
        <p:sp>
          <p:nvSpPr>
            <p:cNvPr id="33" name="Freeform 11">
              <a:extLst>
                <a:ext uri="{FF2B5EF4-FFF2-40B4-BE49-F238E27FC236}">
                  <a16:creationId xmlns:a16="http://schemas.microsoft.com/office/drawing/2014/main" id="{9535D354-4D24-47A5-BA9A-E24CC9DAA6D6}"/>
                </a:ext>
              </a:extLst>
            </p:cNvPr>
            <p:cNvSpPr/>
            <p:nvPr/>
          </p:nvSpPr>
          <p:spPr>
            <a:xfrm>
              <a:off x="0" y="0"/>
              <a:ext cx="169362" cy="2477598"/>
            </a:xfrm>
            <a:custGeom>
              <a:avLst/>
              <a:gdLst/>
              <a:ahLst/>
              <a:cxnLst/>
              <a:rect l="l" t="t" r="r" b="b"/>
              <a:pathLst>
                <a:path w="169362" h="2477598">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id="34" name="TextBox 12">
              <a:extLst>
                <a:ext uri="{FF2B5EF4-FFF2-40B4-BE49-F238E27FC236}">
                  <a16:creationId xmlns:a16="http://schemas.microsoft.com/office/drawing/2014/main" id="{7C21E697-4536-4766-838E-B3267F6E99F1}"/>
                </a:ext>
              </a:extLst>
            </p:cNvPr>
            <p:cNvSpPr txBox="1"/>
            <p:nvPr/>
          </p:nvSpPr>
          <p:spPr>
            <a:xfrm>
              <a:off x="0" y="-57150"/>
              <a:ext cx="169362" cy="2534748"/>
            </a:xfrm>
            <a:prstGeom prst="rect">
              <a:avLst/>
            </a:prstGeom>
          </p:spPr>
          <p:txBody>
            <a:bodyPr lIns="50800" tIns="50800" rIns="50800" bIns="50800" rtlCol="0" anchor="ctr"/>
            <a:lstStyle/>
            <a:p>
              <a:pPr algn="ctr">
                <a:lnSpc>
                  <a:spcPts val="3639"/>
                </a:lnSpc>
              </a:pPr>
              <a:endParaRPr/>
            </a:p>
          </p:txBody>
        </p:sp>
      </p:grpSp>
      <p:sp>
        <p:nvSpPr>
          <p:cNvPr id="35" name="Rectangle 34">
            <a:extLst>
              <a:ext uri="{FF2B5EF4-FFF2-40B4-BE49-F238E27FC236}">
                <a16:creationId xmlns:a16="http://schemas.microsoft.com/office/drawing/2014/main" id="{D87807BA-5B69-46B5-9588-EE1A25C1BEA4}"/>
              </a:ext>
            </a:extLst>
          </p:cNvPr>
          <p:cNvSpPr/>
          <p:nvPr/>
        </p:nvSpPr>
        <p:spPr>
          <a:xfrm>
            <a:off x="1871704" y="511627"/>
            <a:ext cx="8736559" cy="584775"/>
          </a:xfrm>
          <a:prstGeom prst="rect">
            <a:avLst/>
          </a:prstGeom>
        </p:spPr>
        <p:txBody>
          <a:bodyPr wrap="none">
            <a:spAutoFit/>
          </a:bodyPr>
          <a:lstStyle/>
          <a:p>
            <a:r>
              <a:rPr lang="en-US" sz="3200" b="1" dirty="0">
                <a:solidFill>
                  <a:srgbClr val="343434"/>
                </a:solidFill>
              </a:rPr>
              <a:t>Center of Materials Science and Nanotechnologies</a:t>
            </a:r>
          </a:p>
        </p:txBody>
      </p:sp>
      <p:pic>
        <p:nvPicPr>
          <p:cNvPr id="11" name="Picture 10">
            <a:extLst>
              <a:ext uri="{FF2B5EF4-FFF2-40B4-BE49-F238E27FC236}">
                <a16:creationId xmlns:a16="http://schemas.microsoft.com/office/drawing/2014/main" id="{E53778D9-C73B-40A2-A3DA-D91B89C01F76}"/>
              </a:ext>
            </a:extLst>
          </p:cNvPr>
          <p:cNvPicPr>
            <a:picLocks noChangeAspect="1"/>
          </p:cNvPicPr>
          <p:nvPr/>
        </p:nvPicPr>
        <p:blipFill rotWithShape="1">
          <a:blip r:embed="rId3">
            <a:extLst>
              <a:ext uri="{28A0092B-C50C-407E-A947-70E740481C1C}">
                <a14:useLocalDpi xmlns:a14="http://schemas.microsoft.com/office/drawing/2010/main" val="0"/>
              </a:ext>
            </a:extLst>
          </a:blip>
          <a:srcRect r="25360"/>
          <a:stretch/>
        </p:blipFill>
        <p:spPr>
          <a:xfrm>
            <a:off x="614682" y="1254532"/>
            <a:ext cx="10436943" cy="8926324"/>
          </a:xfrm>
          <a:prstGeom prst="rect">
            <a:avLst/>
          </a:prstGeom>
        </p:spPr>
      </p:pic>
      <p:grpSp>
        <p:nvGrpSpPr>
          <p:cNvPr id="7" name="Group 6">
            <a:extLst>
              <a:ext uri="{FF2B5EF4-FFF2-40B4-BE49-F238E27FC236}">
                <a16:creationId xmlns:a16="http://schemas.microsoft.com/office/drawing/2014/main" id="{65A75475-1B25-440D-81FD-086DB6B833FC}"/>
              </a:ext>
            </a:extLst>
          </p:cNvPr>
          <p:cNvGrpSpPr/>
          <p:nvPr/>
        </p:nvGrpSpPr>
        <p:grpSpPr>
          <a:xfrm>
            <a:off x="11360239" y="5835694"/>
            <a:ext cx="6227121" cy="4416767"/>
            <a:chOff x="11132213" y="956415"/>
            <a:chExt cx="7175651" cy="5780631"/>
          </a:xfrm>
        </p:grpSpPr>
        <p:pic>
          <p:nvPicPr>
            <p:cNvPr id="18" name="Picture 17">
              <a:extLst>
                <a:ext uri="{FF2B5EF4-FFF2-40B4-BE49-F238E27FC236}">
                  <a16:creationId xmlns:a16="http://schemas.microsoft.com/office/drawing/2014/main" id="{9AFED33B-4DAA-4CCF-BF74-C6EB7F8394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50" r="12633" b="11032"/>
            <a:stretch/>
          </p:blipFill>
          <p:spPr>
            <a:xfrm rot="5400000">
              <a:off x="11340717" y="757924"/>
              <a:ext cx="3183135" cy="3600142"/>
            </a:xfrm>
            <a:prstGeom prst="rect">
              <a:avLst/>
            </a:prstGeom>
          </p:spPr>
        </p:pic>
        <p:pic>
          <p:nvPicPr>
            <p:cNvPr id="19" name="Picture 18">
              <a:extLst>
                <a:ext uri="{FF2B5EF4-FFF2-40B4-BE49-F238E27FC236}">
                  <a16:creationId xmlns:a16="http://schemas.microsoft.com/office/drawing/2014/main" id="{6D675386-2A9C-4A8C-964F-5FB60FD88E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88" r="3357"/>
            <a:stretch/>
          </p:blipFill>
          <p:spPr>
            <a:xfrm>
              <a:off x="14732357" y="956415"/>
              <a:ext cx="3575507" cy="3203160"/>
            </a:xfrm>
            <a:prstGeom prst="rect">
              <a:avLst/>
            </a:prstGeom>
          </p:spPr>
        </p:pic>
        <p:pic>
          <p:nvPicPr>
            <p:cNvPr id="20" name="Picture 19">
              <a:extLst>
                <a:ext uri="{FF2B5EF4-FFF2-40B4-BE49-F238E27FC236}">
                  <a16:creationId xmlns:a16="http://schemas.microsoft.com/office/drawing/2014/main" id="{3FDA7D81-0610-4697-8289-19EEFF9533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23" r="2351"/>
            <a:stretch/>
          </p:blipFill>
          <p:spPr>
            <a:xfrm>
              <a:off x="11132213" y="4159575"/>
              <a:ext cx="7175651" cy="2577471"/>
            </a:xfrm>
            <a:prstGeom prst="rect">
              <a:avLst/>
            </a:prstGeom>
          </p:spPr>
        </p:pic>
      </p:grpSp>
      <p:pic>
        <p:nvPicPr>
          <p:cNvPr id="17" name="Picture 16">
            <a:extLst>
              <a:ext uri="{FF2B5EF4-FFF2-40B4-BE49-F238E27FC236}">
                <a16:creationId xmlns:a16="http://schemas.microsoft.com/office/drawing/2014/main" id="{8F56C716-B2EC-4CF6-AE1C-BBE050143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22364" y="7295420"/>
            <a:ext cx="3299526" cy="2002718"/>
          </a:xfrm>
          <a:prstGeom prst="rect">
            <a:avLst/>
          </a:prstGeom>
        </p:spPr>
      </p:pic>
      <p:sp>
        <p:nvSpPr>
          <p:cNvPr id="50" name="Rectangle 49">
            <a:extLst>
              <a:ext uri="{FF2B5EF4-FFF2-40B4-BE49-F238E27FC236}">
                <a16:creationId xmlns:a16="http://schemas.microsoft.com/office/drawing/2014/main" id="{1937D826-9132-4382-94E5-B2AF065EAAF5}"/>
              </a:ext>
            </a:extLst>
          </p:cNvPr>
          <p:cNvSpPr/>
          <p:nvPr/>
        </p:nvSpPr>
        <p:spPr>
          <a:xfrm>
            <a:off x="13715450" y="6130057"/>
            <a:ext cx="1713354" cy="461665"/>
          </a:xfrm>
          <a:prstGeom prst="rect">
            <a:avLst/>
          </a:prstGeom>
          <a:solidFill>
            <a:schemeClr val="bg1"/>
          </a:solidFill>
        </p:spPr>
        <p:txBody>
          <a:bodyPr wrap="none">
            <a:spAutoFit/>
          </a:bodyPr>
          <a:lstStyle/>
          <a:p>
            <a:r>
              <a:rPr lang="en-US" sz="2400" b="1" dirty="0">
                <a:solidFill>
                  <a:srgbClr val="E23223"/>
                </a:solidFill>
              </a:rPr>
              <a:t>Clean Room</a:t>
            </a:r>
          </a:p>
        </p:txBody>
      </p:sp>
      <p:sp>
        <p:nvSpPr>
          <p:cNvPr id="21" name="Rectangle 20">
            <a:extLst>
              <a:ext uri="{FF2B5EF4-FFF2-40B4-BE49-F238E27FC236}">
                <a16:creationId xmlns:a16="http://schemas.microsoft.com/office/drawing/2014/main" id="{ED65271C-5C16-465A-BD45-768DA42AE55F}"/>
              </a:ext>
            </a:extLst>
          </p:cNvPr>
          <p:cNvSpPr/>
          <p:nvPr/>
        </p:nvSpPr>
        <p:spPr>
          <a:xfrm>
            <a:off x="11213557" y="511626"/>
            <a:ext cx="3446969" cy="584775"/>
          </a:xfrm>
          <a:prstGeom prst="rect">
            <a:avLst/>
          </a:prstGeom>
        </p:spPr>
        <p:txBody>
          <a:bodyPr wrap="none">
            <a:spAutoFit/>
          </a:bodyPr>
          <a:lstStyle/>
          <a:p>
            <a:r>
              <a:rPr lang="en-US" sz="3200" b="1" dirty="0">
                <a:solidFill>
                  <a:srgbClr val="343434"/>
                </a:solidFill>
              </a:rPr>
              <a:t>Material Resources</a:t>
            </a:r>
          </a:p>
        </p:txBody>
      </p:sp>
      <p:sp>
        <p:nvSpPr>
          <p:cNvPr id="22" name="Right Arrow 21"/>
          <p:cNvSpPr/>
          <p:nvPr/>
        </p:nvSpPr>
        <p:spPr>
          <a:xfrm>
            <a:off x="129500" y="2217535"/>
            <a:ext cx="970363" cy="79018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9B90987-3BBB-4B01-8A43-CC1D5EBD4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1121" y="1328183"/>
            <a:ext cx="6452098" cy="4676229"/>
          </a:xfrm>
          <a:prstGeom prst="rect">
            <a:avLst/>
          </a:prstGeom>
        </p:spPr>
      </p:pic>
      <p:sp>
        <p:nvSpPr>
          <p:cNvPr id="24" name="Right Arrow 23"/>
          <p:cNvSpPr/>
          <p:nvPr/>
        </p:nvSpPr>
        <p:spPr>
          <a:xfrm>
            <a:off x="11035652" y="4348993"/>
            <a:ext cx="674299" cy="27609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ight Arrow 24"/>
          <p:cNvSpPr/>
          <p:nvPr/>
        </p:nvSpPr>
        <p:spPr>
          <a:xfrm>
            <a:off x="13059926" y="4276238"/>
            <a:ext cx="674299" cy="27609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737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2055</TotalTime>
  <Words>3309</Words>
  <Application>Microsoft Office PowerPoint</Application>
  <PresentationFormat>Custom</PresentationFormat>
  <Paragraphs>327</Paragraphs>
  <Slides>27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Wingdings</vt:lpstr>
      <vt:lpstr>Calibri</vt:lpstr>
      <vt:lpstr>Sylfaen</vt:lpstr>
      <vt:lpstr>Arial</vt:lpstr>
      <vt:lpstr>Google Sans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White Gradient Modern Project Presentation</dc:title>
  <dc:creator>USER</dc:creator>
  <cp:lastModifiedBy>USER</cp:lastModifiedBy>
  <cp:revision>121</cp:revision>
  <dcterms:created xsi:type="dcterms:W3CDTF">2006-08-16T00:00:00Z</dcterms:created>
  <dcterms:modified xsi:type="dcterms:W3CDTF">2025-10-06T18:15:44Z</dcterms:modified>
  <dc:identifier>DAGx6tYlUJM</dc:identifier>
</cp:coreProperties>
</file>