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3297" r:id="rId4"/>
    <p:sldId id="258" r:id="rId5"/>
    <p:sldId id="261" r:id="rId6"/>
    <p:sldId id="287" r:id="rId7"/>
    <p:sldId id="288" r:id="rId8"/>
    <p:sldId id="3307" r:id="rId9"/>
    <p:sldId id="3308" r:id="rId10"/>
    <p:sldId id="3310" r:id="rId11"/>
    <p:sldId id="3311" r:id="rId12"/>
    <p:sldId id="3300" r:id="rId13"/>
    <p:sldId id="290" r:id="rId14"/>
    <p:sldId id="267" r:id="rId15"/>
    <p:sldId id="268" r:id="rId16"/>
    <p:sldId id="3291" r:id="rId17"/>
    <p:sldId id="3305" r:id="rId18"/>
    <p:sldId id="3301" r:id="rId19"/>
    <p:sldId id="3304" r:id="rId20"/>
    <p:sldId id="3283" r:id="rId21"/>
    <p:sldId id="279" r:id="rId22"/>
    <p:sldId id="3306" r:id="rId23"/>
    <p:sldId id="3243"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50" b="1"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50">
                <a:solidFill>
                  <a:sysClr val="windowText" lastClr="000000"/>
                </a:solidFill>
              </a:rPr>
              <a:t>T,°C </a:t>
            </a:r>
          </a:p>
        </c:rich>
      </c:tx>
      <c:layout>
        <c:manualLayout>
          <c:xMode val="edge"/>
          <c:yMode val="edge"/>
          <c:x val="0.90418542752578468"/>
          <c:y val="0.93040462913666044"/>
        </c:manualLayout>
      </c:layout>
      <c:overlay val="0"/>
      <c:spPr>
        <a:noFill/>
        <a:ln>
          <a:noFill/>
        </a:ln>
        <a:effectLst/>
      </c:spPr>
    </c:title>
    <c:autoTitleDeleted val="0"/>
    <c:plotArea>
      <c:layout>
        <c:manualLayout>
          <c:layoutTarget val="inner"/>
          <c:xMode val="edge"/>
          <c:yMode val="edge"/>
          <c:x val="0.13413946657293371"/>
          <c:y val="3.7094817870258916E-2"/>
          <c:w val="0.73548068970913238"/>
          <c:h val="0.87013292931080244"/>
        </c:manualLayout>
      </c:layout>
      <c:lineChart>
        <c:grouping val="standard"/>
        <c:varyColors val="0"/>
        <c:ser>
          <c:idx val="0"/>
          <c:order val="0"/>
          <c:tx>
            <c:strRef>
              <c:f>Sheet1!$B$1</c:f>
              <c:strCache>
                <c:ptCount val="1"/>
                <c:pt idx="0">
                  <c:v>Control</c:v>
                </c:pt>
              </c:strCache>
            </c:strRef>
          </c:tx>
          <c:spPr>
            <a:ln w="22225" cap="rnd">
              <a:solidFill>
                <a:srgbClr val="FF0000"/>
              </a:solidFill>
              <a:round/>
            </a:ln>
            <a:effectLst/>
          </c:spPr>
          <c:marker>
            <c:symbol val="circle"/>
            <c:size val="5"/>
            <c:spPr>
              <a:solidFill>
                <a:srgbClr val="FF0000"/>
              </a:solidFill>
              <a:ln w="9525">
                <a:solidFill>
                  <a:srgbClr val="FF0000"/>
                </a:solidFill>
              </a:ln>
              <a:effectLst/>
            </c:spPr>
          </c:marker>
          <c:errBars>
            <c:errDir val="y"/>
            <c:errBarType val="both"/>
            <c:errValType val="stdErr"/>
            <c:noEndCap val="0"/>
            <c:spPr>
              <a:noFill/>
              <a:ln w="9525" cap="flat" cmpd="sng" algn="ctr">
                <a:solidFill>
                  <a:schemeClr val="tx1">
                    <a:lumMod val="65000"/>
                    <a:lumOff val="35000"/>
                  </a:schemeClr>
                </a:solidFill>
                <a:round/>
              </a:ln>
              <a:effectLst/>
            </c:spPr>
          </c:errBars>
          <c:cat>
            <c:numRef>
              <c:f>Sheet1!$A$2:$A$7</c:f>
              <c:numCache>
                <c:formatCode>General</c:formatCode>
                <c:ptCount val="6"/>
                <c:pt idx="0">
                  <c:v>25</c:v>
                </c:pt>
                <c:pt idx="1">
                  <c:v>30</c:v>
                </c:pt>
                <c:pt idx="2">
                  <c:v>35</c:v>
                </c:pt>
                <c:pt idx="3">
                  <c:v>40</c:v>
                </c:pt>
                <c:pt idx="4">
                  <c:v>45</c:v>
                </c:pt>
                <c:pt idx="5">
                  <c:v>50</c:v>
                </c:pt>
              </c:numCache>
            </c:numRef>
          </c:cat>
          <c:val>
            <c:numRef>
              <c:f>Sheet1!$B$2:$B$7</c:f>
              <c:numCache>
                <c:formatCode>General</c:formatCode>
                <c:ptCount val="6"/>
                <c:pt idx="0">
                  <c:v>0</c:v>
                </c:pt>
                <c:pt idx="1">
                  <c:v>5.6000000000000001E-2</c:v>
                </c:pt>
                <c:pt idx="2">
                  <c:v>0.112</c:v>
                </c:pt>
                <c:pt idx="3">
                  <c:v>0.33600000000000002</c:v>
                </c:pt>
                <c:pt idx="4">
                  <c:v>0.504</c:v>
                </c:pt>
                <c:pt idx="5">
                  <c:v>0.61599999999999999</c:v>
                </c:pt>
              </c:numCache>
            </c:numRef>
          </c:val>
          <c:smooth val="0"/>
          <c:extLst xmlns:c16r2="http://schemas.microsoft.com/office/drawing/2015/06/chart">
            <c:ext xmlns:c16="http://schemas.microsoft.com/office/drawing/2014/chart" uri="{C3380CC4-5D6E-409C-BE32-E72D297353CC}">
              <c16:uniqueId val="{00000000-82FA-4866-BDD0-ADEF06E541A8}"/>
            </c:ext>
          </c:extLst>
        </c:ser>
        <c:ser>
          <c:idx val="1"/>
          <c:order val="1"/>
          <c:tx>
            <c:strRef>
              <c:f>Sheet1!$C$1</c:f>
              <c:strCache>
                <c:ptCount val="1"/>
                <c:pt idx="0">
                  <c:v>Arm-12</c:v>
                </c:pt>
              </c:strCache>
            </c:strRef>
          </c:tx>
          <c:spPr>
            <a:ln w="22225" cap="rnd">
              <a:solidFill>
                <a:srgbClr val="00B050"/>
              </a:solidFill>
              <a:round/>
            </a:ln>
            <a:effectLst/>
          </c:spPr>
          <c:marker>
            <c:symbol val="circle"/>
            <c:size val="5"/>
            <c:spPr>
              <a:solidFill>
                <a:srgbClr val="00B050"/>
              </a:solidFill>
              <a:ln w="9525">
                <a:solidFill>
                  <a:srgbClr val="00B050"/>
                </a:solidFill>
              </a:ln>
              <a:effectLst/>
            </c:spPr>
          </c:marker>
          <c:dPt>
            <c:idx val="0"/>
            <c:marker>
              <c:symbol val="triangle"/>
              <c:size val="5"/>
            </c:marker>
            <c:bubble3D val="0"/>
            <c:extLst xmlns:c16r2="http://schemas.microsoft.com/office/drawing/2015/06/chart">
              <c:ext xmlns:c16="http://schemas.microsoft.com/office/drawing/2014/chart" uri="{C3380CC4-5D6E-409C-BE32-E72D297353CC}">
                <c16:uniqueId val="{00000001-82FA-4866-BDD0-ADEF06E541A8}"/>
              </c:ext>
            </c:extLst>
          </c:dPt>
          <c:dPt>
            <c:idx val="1"/>
            <c:marker>
              <c:symbol val="triangle"/>
              <c:size val="5"/>
            </c:marker>
            <c:bubble3D val="0"/>
            <c:extLst xmlns:c16r2="http://schemas.microsoft.com/office/drawing/2015/06/chart">
              <c:ext xmlns:c16="http://schemas.microsoft.com/office/drawing/2014/chart" uri="{C3380CC4-5D6E-409C-BE32-E72D297353CC}">
                <c16:uniqueId val="{00000002-82FA-4866-BDD0-ADEF06E541A8}"/>
              </c:ext>
            </c:extLst>
          </c:dPt>
          <c:dPt>
            <c:idx val="2"/>
            <c:marker>
              <c:symbol val="triangle"/>
              <c:size val="5"/>
            </c:marker>
            <c:bubble3D val="0"/>
            <c:extLst xmlns:c16r2="http://schemas.microsoft.com/office/drawing/2015/06/chart">
              <c:ext xmlns:c16="http://schemas.microsoft.com/office/drawing/2014/chart" uri="{C3380CC4-5D6E-409C-BE32-E72D297353CC}">
                <c16:uniqueId val="{00000003-82FA-4866-BDD0-ADEF06E541A8}"/>
              </c:ext>
            </c:extLst>
          </c:dPt>
          <c:dPt>
            <c:idx val="3"/>
            <c:marker>
              <c:symbol val="triangle"/>
              <c:size val="5"/>
            </c:marker>
            <c:bubble3D val="0"/>
            <c:spPr>
              <a:ln w="28575" cap="rnd">
                <a:solidFill>
                  <a:srgbClr val="00B050"/>
                </a:solidFill>
                <a:round/>
              </a:ln>
              <a:effectLst/>
            </c:spPr>
            <c:extLst xmlns:c16r2="http://schemas.microsoft.com/office/drawing/2015/06/chart">
              <c:ext xmlns:c16="http://schemas.microsoft.com/office/drawing/2014/chart" uri="{C3380CC4-5D6E-409C-BE32-E72D297353CC}">
                <c16:uniqueId val="{00000005-82FA-4866-BDD0-ADEF06E541A8}"/>
              </c:ext>
            </c:extLst>
          </c:dPt>
          <c:dPt>
            <c:idx val="4"/>
            <c:marker>
              <c:symbol val="triangle"/>
              <c:size val="5"/>
            </c:marker>
            <c:bubble3D val="0"/>
            <c:extLst xmlns:c16r2="http://schemas.microsoft.com/office/drawing/2015/06/chart">
              <c:ext xmlns:c16="http://schemas.microsoft.com/office/drawing/2014/chart" uri="{C3380CC4-5D6E-409C-BE32-E72D297353CC}">
                <c16:uniqueId val="{00000006-82FA-4866-BDD0-ADEF06E541A8}"/>
              </c:ext>
            </c:extLst>
          </c:dPt>
          <c:dPt>
            <c:idx val="5"/>
            <c:marker>
              <c:symbol val="triangle"/>
              <c:size val="5"/>
            </c:marker>
            <c:bubble3D val="0"/>
            <c:extLst xmlns:c16r2="http://schemas.microsoft.com/office/drawing/2015/06/chart">
              <c:ext xmlns:c16="http://schemas.microsoft.com/office/drawing/2014/chart" uri="{C3380CC4-5D6E-409C-BE32-E72D297353CC}">
                <c16:uniqueId val="{00000007-82FA-4866-BDD0-ADEF06E541A8}"/>
              </c:ext>
            </c:extLst>
          </c:dPt>
          <c:errBars>
            <c:errDir val="y"/>
            <c:errBarType val="both"/>
            <c:errValType val="percentage"/>
            <c:noEndCap val="0"/>
            <c:val val="5"/>
            <c:spPr>
              <a:noFill/>
              <a:ln w="9525" cap="flat" cmpd="sng" algn="ctr">
                <a:solidFill>
                  <a:schemeClr val="tx1">
                    <a:lumMod val="65000"/>
                    <a:lumOff val="35000"/>
                  </a:schemeClr>
                </a:solidFill>
                <a:round/>
              </a:ln>
              <a:effectLst/>
            </c:spPr>
          </c:errBars>
          <c:cat>
            <c:numRef>
              <c:f>Sheet1!$A$2:$A$7</c:f>
              <c:numCache>
                <c:formatCode>General</c:formatCode>
                <c:ptCount val="6"/>
                <c:pt idx="0">
                  <c:v>25</c:v>
                </c:pt>
                <c:pt idx="1">
                  <c:v>30</c:v>
                </c:pt>
                <c:pt idx="2">
                  <c:v>35</c:v>
                </c:pt>
                <c:pt idx="3">
                  <c:v>40</c:v>
                </c:pt>
                <c:pt idx="4">
                  <c:v>45</c:v>
                </c:pt>
                <c:pt idx="5">
                  <c:v>50</c:v>
                </c:pt>
              </c:numCache>
            </c:numRef>
          </c:cat>
          <c:val>
            <c:numRef>
              <c:f>Sheet1!$C$2:$C$7</c:f>
              <c:numCache>
                <c:formatCode>General</c:formatCode>
                <c:ptCount val="6"/>
                <c:pt idx="0">
                  <c:v>0.60399999999999998</c:v>
                </c:pt>
                <c:pt idx="1">
                  <c:v>1.1200000000000001</c:v>
                </c:pt>
                <c:pt idx="2">
                  <c:v>1.792</c:v>
                </c:pt>
                <c:pt idx="3">
                  <c:v>2.968</c:v>
                </c:pt>
                <c:pt idx="4">
                  <c:v>3.5840000000000001</c:v>
                </c:pt>
                <c:pt idx="5">
                  <c:v>2.0720000000000001</c:v>
                </c:pt>
              </c:numCache>
            </c:numRef>
          </c:val>
          <c:smooth val="0"/>
          <c:extLst xmlns:c16r2="http://schemas.microsoft.com/office/drawing/2015/06/chart">
            <c:ext xmlns:c16="http://schemas.microsoft.com/office/drawing/2014/chart" uri="{C3380CC4-5D6E-409C-BE32-E72D297353CC}">
              <c16:uniqueId val="{00000008-82FA-4866-BDD0-ADEF06E541A8}"/>
            </c:ext>
          </c:extLst>
        </c:ser>
        <c:dLbls>
          <c:showLegendKey val="0"/>
          <c:showVal val="0"/>
          <c:showCatName val="0"/>
          <c:showSerName val="0"/>
          <c:showPercent val="0"/>
          <c:showBubbleSize val="0"/>
        </c:dLbls>
        <c:marker val="1"/>
        <c:smooth val="0"/>
        <c:axId val="2081980496"/>
        <c:axId val="2081981040"/>
      </c:lineChart>
      <c:catAx>
        <c:axId val="20819804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2081981040"/>
        <c:crosses val="autoZero"/>
        <c:auto val="1"/>
        <c:lblAlgn val="ctr"/>
        <c:lblOffset val="100"/>
        <c:noMultiLvlLbl val="0"/>
      </c:catAx>
      <c:valAx>
        <c:axId val="2081981040"/>
        <c:scaling>
          <c:orientation val="minMax"/>
          <c:min val="0"/>
        </c:scaling>
        <c:delete val="0"/>
        <c:axPos val="l"/>
        <c:title>
          <c:tx>
            <c:rich>
              <a:bodyPr rot="-5400000" spcFirstLastPara="1" vertOverflow="ellipsis" vert="horz" wrap="square" anchor="ctr" anchorCtr="1"/>
              <a:lstStyle/>
              <a:p>
                <a:pPr>
                  <a:defRPr sz="105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050">
                    <a:solidFill>
                      <a:sysClr val="windowText" lastClr="000000"/>
                    </a:solidFill>
                  </a:rPr>
                  <a:t>Fe</a:t>
                </a:r>
                <a:r>
                  <a:rPr lang="en-US" sz="1050" baseline="30000">
                    <a:solidFill>
                      <a:sysClr val="windowText" lastClr="000000"/>
                    </a:solidFill>
                  </a:rPr>
                  <a:t>3+</a:t>
                </a:r>
                <a:r>
                  <a:rPr lang="en-US" sz="1050">
                    <a:solidFill>
                      <a:sysClr val="windowText" lastClr="000000"/>
                    </a:solidFill>
                  </a:rPr>
                  <a:t>, mg/L</a:t>
                </a:r>
              </a:p>
            </c:rich>
          </c:tx>
          <c:layout>
            <c:manualLayout>
              <c:xMode val="edge"/>
              <c:yMode val="edge"/>
              <c:x val="1.6528981742741408E-3"/>
              <c:y val="0.38540557565439454"/>
            </c:manualLayout>
          </c:layout>
          <c:overlay val="0"/>
          <c:spPr>
            <a:noFill/>
            <a:ln>
              <a:noFill/>
            </a:ln>
            <a:effectLst/>
          </c:sp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5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2081980496"/>
        <c:crosses val="autoZero"/>
        <c:crossBetween val="midCat"/>
      </c:valAx>
      <c:spPr>
        <a:noFill/>
        <a:ln>
          <a:noFill/>
        </a:ln>
        <a:effectLst/>
      </c:spPr>
    </c:plotArea>
    <c:legend>
      <c:legendPos val="b"/>
      <c:layout>
        <c:manualLayout>
          <c:xMode val="edge"/>
          <c:yMode val="edge"/>
          <c:x val="0.16888703115840792"/>
          <c:y val="5.4549632908789635E-2"/>
          <c:w val="0.24021653543307087"/>
          <c:h val="0.14106238544999392"/>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100" b="1">
          <a:latin typeface="Times New Roman" panose="02020603050405020304" pitchFamily="18" charset="0"/>
          <a:cs typeface="Times New Roman" panose="02020603050405020304" pitchFamily="18"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n-US" sz="1000" b="1">
                <a:solidFill>
                  <a:schemeClr val="tx1"/>
                </a:solidFill>
                <a:latin typeface="Times New Roman" panose="02020603050405020304" pitchFamily="18" charset="0"/>
                <a:cs typeface="Times New Roman" panose="02020603050405020304" pitchFamily="18" charset="0"/>
              </a:rPr>
              <a:t>Time, h</a:t>
            </a:r>
            <a:endParaRPr lang="ru-RU" sz="1000" b="1">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0.83620104841196419"/>
          <c:y val="0.92897907419150283"/>
        </c:manualLayout>
      </c:layout>
      <c:overlay val="0"/>
      <c:spPr>
        <a:noFill/>
        <a:ln>
          <a:noFill/>
        </a:ln>
        <a:effectLst/>
      </c:spPr>
    </c:title>
    <c:autoTitleDeleted val="0"/>
    <c:plotArea>
      <c:layout>
        <c:manualLayout>
          <c:layoutTarget val="inner"/>
          <c:xMode val="edge"/>
          <c:yMode val="edge"/>
          <c:x val="0.14830173429115187"/>
          <c:y val="4.2715059390582309E-2"/>
          <c:w val="0.67245974315175339"/>
          <c:h val="0.87314496277692621"/>
        </c:manualLayout>
      </c:layout>
      <c:lineChart>
        <c:grouping val="standard"/>
        <c:varyColors val="0"/>
        <c:ser>
          <c:idx val="0"/>
          <c:order val="0"/>
          <c:tx>
            <c:strRef>
              <c:f>Sheet1!$B$1</c:f>
              <c:strCache>
                <c:ptCount val="1"/>
                <c:pt idx="0">
                  <c:v>1</c:v>
                </c:pt>
              </c:strCache>
            </c:strRef>
          </c:tx>
          <c:spPr>
            <a:ln w="19050" cap="rnd">
              <a:solidFill>
                <a:srgbClr val="FFFF00"/>
              </a:solidFill>
              <a:round/>
            </a:ln>
            <a:effectLst/>
          </c:spPr>
          <c:marker>
            <c:symbol val="circle"/>
            <c:size val="5"/>
            <c:spPr>
              <a:solidFill>
                <a:srgbClr val="FFFF00"/>
              </a:solidFill>
              <a:ln w="9525">
                <a:solidFill>
                  <a:schemeClr val="accent1"/>
                </a:solidFill>
              </a:ln>
              <a:effectLst/>
            </c:spPr>
          </c:marker>
          <c:errBars>
            <c:errDir val="y"/>
            <c:errBarType val="both"/>
            <c:errValType val="percentage"/>
            <c:noEndCap val="0"/>
            <c:val val="5"/>
            <c:spPr>
              <a:noFill/>
              <a:ln w="9525" cap="flat" cmpd="sng" algn="ctr">
                <a:solidFill>
                  <a:schemeClr val="tx1">
                    <a:lumMod val="65000"/>
                    <a:lumOff val="35000"/>
                  </a:schemeClr>
                </a:solidFill>
                <a:round/>
              </a:ln>
              <a:effectLst/>
            </c:spPr>
          </c:errBars>
          <c:cat>
            <c:numRef>
              <c:f>Sheet1!$A$2:$A$8</c:f>
              <c:numCache>
                <c:formatCode>General</c:formatCode>
                <c:ptCount val="7"/>
                <c:pt idx="0">
                  <c:v>0</c:v>
                </c:pt>
                <c:pt idx="1">
                  <c:v>12</c:v>
                </c:pt>
                <c:pt idx="2">
                  <c:v>36</c:v>
                </c:pt>
                <c:pt idx="3">
                  <c:v>60</c:v>
                </c:pt>
                <c:pt idx="4">
                  <c:v>72</c:v>
                </c:pt>
                <c:pt idx="5">
                  <c:v>96</c:v>
                </c:pt>
                <c:pt idx="6">
                  <c:v>120</c:v>
                </c:pt>
              </c:numCache>
            </c:numRef>
          </c:cat>
          <c:val>
            <c:numRef>
              <c:f>Sheet1!$B$2:$B$8</c:f>
              <c:numCache>
                <c:formatCode>General</c:formatCode>
                <c:ptCount val="7"/>
                <c:pt idx="0">
                  <c:v>0</c:v>
                </c:pt>
                <c:pt idx="1">
                  <c:v>5.6000000000000001E-2</c:v>
                </c:pt>
                <c:pt idx="2">
                  <c:v>0.112</c:v>
                </c:pt>
                <c:pt idx="3">
                  <c:v>0.33600000000000002</c:v>
                </c:pt>
                <c:pt idx="4">
                  <c:v>0.504</c:v>
                </c:pt>
                <c:pt idx="5">
                  <c:v>0.61599999999999999</c:v>
                </c:pt>
                <c:pt idx="6">
                  <c:v>0.84</c:v>
                </c:pt>
              </c:numCache>
            </c:numRef>
          </c:val>
          <c:smooth val="1"/>
          <c:extLst xmlns:c16r2="http://schemas.microsoft.com/office/drawing/2015/06/chart">
            <c:ext xmlns:c16="http://schemas.microsoft.com/office/drawing/2014/chart" uri="{C3380CC4-5D6E-409C-BE32-E72D297353CC}">
              <c16:uniqueId val="{00000000-6216-4877-830D-4FAE6D1BE5F0}"/>
            </c:ext>
          </c:extLst>
        </c:ser>
        <c:ser>
          <c:idx val="1"/>
          <c:order val="1"/>
          <c:tx>
            <c:strRef>
              <c:f>Sheet1!$C$1</c:f>
              <c:strCache>
                <c:ptCount val="1"/>
                <c:pt idx="0">
                  <c:v>1.5</c:v>
                </c:pt>
              </c:strCache>
            </c:strRef>
          </c:tx>
          <c:spPr>
            <a:ln w="19050" cap="rnd">
              <a:solidFill>
                <a:srgbClr val="00B050"/>
              </a:solidFill>
              <a:round/>
            </a:ln>
            <a:effectLst/>
          </c:spPr>
          <c:marker>
            <c:symbol val="plus"/>
            <c:size val="5"/>
            <c:spPr>
              <a:solidFill>
                <a:srgbClr val="00B050"/>
              </a:solidFill>
              <a:ln w="9525">
                <a:solidFill>
                  <a:schemeClr val="accent2"/>
                </a:solidFill>
              </a:ln>
              <a:effectLst/>
            </c:spPr>
          </c:marker>
          <c:errBars>
            <c:errDir val="y"/>
            <c:errBarType val="both"/>
            <c:errValType val="percentage"/>
            <c:noEndCap val="0"/>
            <c:val val="5"/>
            <c:spPr>
              <a:noFill/>
              <a:ln w="9525" cap="flat" cmpd="sng" algn="ctr">
                <a:solidFill>
                  <a:schemeClr val="tx1">
                    <a:lumMod val="65000"/>
                    <a:lumOff val="35000"/>
                  </a:schemeClr>
                </a:solidFill>
                <a:round/>
              </a:ln>
              <a:effectLst/>
            </c:spPr>
          </c:errBars>
          <c:cat>
            <c:numRef>
              <c:f>Sheet1!$A$2:$A$8</c:f>
              <c:numCache>
                <c:formatCode>General</c:formatCode>
                <c:ptCount val="7"/>
                <c:pt idx="0">
                  <c:v>0</c:v>
                </c:pt>
                <c:pt idx="1">
                  <c:v>12</c:v>
                </c:pt>
                <c:pt idx="2">
                  <c:v>36</c:v>
                </c:pt>
                <c:pt idx="3">
                  <c:v>60</c:v>
                </c:pt>
                <c:pt idx="4">
                  <c:v>72</c:v>
                </c:pt>
                <c:pt idx="5">
                  <c:v>96</c:v>
                </c:pt>
                <c:pt idx="6">
                  <c:v>120</c:v>
                </c:pt>
              </c:numCache>
            </c:numRef>
          </c:cat>
          <c:val>
            <c:numRef>
              <c:f>Sheet1!$C$2:$C$8</c:f>
              <c:numCache>
                <c:formatCode>General</c:formatCode>
                <c:ptCount val="7"/>
                <c:pt idx="0">
                  <c:v>5.6000000000000001E-2</c:v>
                </c:pt>
                <c:pt idx="1">
                  <c:v>0.112</c:v>
                </c:pt>
                <c:pt idx="2">
                  <c:v>0.504</c:v>
                </c:pt>
                <c:pt idx="3">
                  <c:v>0.67200000000000004</c:v>
                </c:pt>
                <c:pt idx="4">
                  <c:v>0.89600000000000002</c:v>
                </c:pt>
                <c:pt idx="5">
                  <c:v>1.008</c:v>
                </c:pt>
                <c:pt idx="6">
                  <c:v>1.3440000000000001</c:v>
                </c:pt>
              </c:numCache>
            </c:numRef>
          </c:val>
          <c:smooth val="1"/>
          <c:extLst xmlns:c16r2="http://schemas.microsoft.com/office/drawing/2015/06/chart">
            <c:ext xmlns:c16="http://schemas.microsoft.com/office/drawing/2014/chart" uri="{C3380CC4-5D6E-409C-BE32-E72D297353CC}">
              <c16:uniqueId val="{00000001-6216-4877-830D-4FAE6D1BE5F0}"/>
            </c:ext>
          </c:extLst>
        </c:ser>
        <c:ser>
          <c:idx val="2"/>
          <c:order val="2"/>
          <c:tx>
            <c:strRef>
              <c:f>Sheet1!$D$1</c:f>
              <c:strCache>
                <c:ptCount val="1"/>
                <c:pt idx="0">
                  <c:v>1.8</c:v>
                </c:pt>
              </c:strCache>
            </c:strRef>
          </c:tx>
          <c:spPr>
            <a:ln w="19050" cap="rnd">
              <a:solidFill>
                <a:srgbClr val="FF0000"/>
              </a:solidFill>
              <a:round/>
            </a:ln>
            <a:effectLst/>
          </c:spPr>
          <c:marker>
            <c:symbol val="triangle"/>
            <c:size val="5"/>
            <c:spPr>
              <a:solidFill>
                <a:srgbClr val="FF0000"/>
              </a:solidFill>
              <a:ln w="9525">
                <a:solidFill>
                  <a:schemeClr val="accent3"/>
                </a:solidFill>
              </a:ln>
              <a:effectLst/>
            </c:spPr>
          </c:marker>
          <c:dPt>
            <c:idx val="4"/>
            <c:marker>
              <c:spPr>
                <a:solidFill>
                  <a:srgbClr val="FF0000"/>
                </a:solidFill>
                <a:ln w="9525">
                  <a:solidFill>
                    <a:srgbClr val="FF0000">
                      <a:alpha val="85000"/>
                    </a:srgbClr>
                  </a:solidFill>
                </a:ln>
                <a:effectLst/>
              </c:spPr>
            </c:marker>
            <c:bubble3D val="0"/>
            <c:extLst xmlns:c16r2="http://schemas.microsoft.com/office/drawing/2015/06/chart">
              <c:ext xmlns:c16="http://schemas.microsoft.com/office/drawing/2014/chart" uri="{C3380CC4-5D6E-409C-BE32-E72D297353CC}">
                <c16:uniqueId val="{00000002-6216-4877-830D-4FAE6D1BE5F0}"/>
              </c:ext>
            </c:extLst>
          </c:dPt>
          <c:errBars>
            <c:errDir val="y"/>
            <c:errBarType val="both"/>
            <c:errValType val="percentage"/>
            <c:noEndCap val="0"/>
            <c:val val="5"/>
            <c:spPr>
              <a:noFill/>
              <a:ln w="9525" cap="flat" cmpd="sng" algn="ctr">
                <a:solidFill>
                  <a:schemeClr val="tx1">
                    <a:lumMod val="65000"/>
                    <a:lumOff val="35000"/>
                  </a:schemeClr>
                </a:solidFill>
                <a:round/>
              </a:ln>
              <a:effectLst/>
            </c:spPr>
          </c:errBars>
          <c:cat>
            <c:numRef>
              <c:f>Sheet1!$A$2:$A$8</c:f>
              <c:numCache>
                <c:formatCode>General</c:formatCode>
                <c:ptCount val="7"/>
                <c:pt idx="0">
                  <c:v>0</c:v>
                </c:pt>
                <c:pt idx="1">
                  <c:v>12</c:v>
                </c:pt>
                <c:pt idx="2">
                  <c:v>36</c:v>
                </c:pt>
                <c:pt idx="3">
                  <c:v>60</c:v>
                </c:pt>
                <c:pt idx="4">
                  <c:v>72</c:v>
                </c:pt>
                <c:pt idx="5">
                  <c:v>96</c:v>
                </c:pt>
                <c:pt idx="6">
                  <c:v>120</c:v>
                </c:pt>
              </c:numCache>
            </c:numRef>
          </c:cat>
          <c:val>
            <c:numRef>
              <c:f>Sheet1!$D$2:$D$8</c:f>
              <c:numCache>
                <c:formatCode>General</c:formatCode>
                <c:ptCount val="7"/>
                <c:pt idx="0">
                  <c:v>5.6000000000000001E-2</c:v>
                </c:pt>
                <c:pt idx="1">
                  <c:v>0.89600000000000002</c:v>
                </c:pt>
                <c:pt idx="2">
                  <c:v>1.5680000000000001</c:v>
                </c:pt>
                <c:pt idx="3">
                  <c:v>2.1280000000000001</c:v>
                </c:pt>
                <c:pt idx="4">
                  <c:v>2.968</c:v>
                </c:pt>
                <c:pt idx="5">
                  <c:v>3.5840000000000001</c:v>
                </c:pt>
                <c:pt idx="6">
                  <c:v>3.024</c:v>
                </c:pt>
              </c:numCache>
            </c:numRef>
          </c:val>
          <c:smooth val="1"/>
          <c:extLst xmlns:c16r2="http://schemas.microsoft.com/office/drawing/2015/06/chart">
            <c:ext xmlns:c16="http://schemas.microsoft.com/office/drawing/2014/chart" uri="{C3380CC4-5D6E-409C-BE32-E72D297353CC}">
              <c16:uniqueId val="{00000003-6216-4877-830D-4FAE6D1BE5F0}"/>
            </c:ext>
          </c:extLst>
        </c:ser>
        <c:ser>
          <c:idx val="3"/>
          <c:order val="3"/>
          <c:tx>
            <c:strRef>
              <c:f>Sheet1!$E$1</c:f>
              <c:strCache>
                <c:ptCount val="1"/>
                <c:pt idx="0">
                  <c:v>2</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errBars>
            <c:errDir val="y"/>
            <c:errBarType val="both"/>
            <c:errValType val="percentage"/>
            <c:noEndCap val="0"/>
            <c:val val="5"/>
            <c:spPr>
              <a:noFill/>
              <a:ln w="9525" cap="flat" cmpd="sng" algn="ctr">
                <a:solidFill>
                  <a:schemeClr val="tx1">
                    <a:lumMod val="65000"/>
                    <a:lumOff val="35000"/>
                  </a:schemeClr>
                </a:solidFill>
                <a:round/>
              </a:ln>
              <a:effectLst/>
            </c:spPr>
          </c:errBars>
          <c:cat>
            <c:numRef>
              <c:f>Sheet1!$A$2:$A$8</c:f>
              <c:numCache>
                <c:formatCode>General</c:formatCode>
                <c:ptCount val="7"/>
                <c:pt idx="0">
                  <c:v>0</c:v>
                </c:pt>
                <c:pt idx="1">
                  <c:v>12</c:v>
                </c:pt>
                <c:pt idx="2">
                  <c:v>36</c:v>
                </c:pt>
                <c:pt idx="3">
                  <c:v>60</c:v>
                </c:pt>
                <c:pt idx="4">
                  <c:v>72</c:v>
                </c:pt>
                <c:pt idx="5">
                  <c:v>96</c:v>
                </c:pt>
                <c:pt idx="6">
                  <c:v>120</c:v>
                </c:pt>
              </c:numCache>
            </c:numRef>
          </c:cat>
          <c:val>
            <c:numRef>
              <c:f>Sheet1!$E$2:$E$8</c:f>
              <c:numCache>
                <c:formatCode>General</c:formatCode>
                <c:ptCount val="7"/>
                <c:pt idx="0">
                  <c:v>5.6000000000000001E-2</c:v>
                </c:pt>
                <c:pt idx="1">
                  <c:v>1.1200000000000001</c:v>
                </c:pt>
                <c:pt idx="2">
                  <c:v>1.512</c:v>
                </c:pt>
                <c:pt idx="3">
                  <c:v>2.2400000000000002</c:v>
                </c:pt>
                <c:pt idx="4">
                  <c:v>3.3039999999999998</c:v>
                </c:pt>
                <c:pt idx="5">
                  <c:v>3.8079999999999998</c:v>
                </c:pt>
                <c:pt idx="6">
                  <c:v>3.1360000000000001</c:v>
                </c:pt>
              </c:numCache>
            </c:numRef>
          </c:val>
          <c:smooth val="1"/>
          <c:extLst xmlns:c16r2="http://schemas.microsoft.com/office/drawing/2015/06/chart">
            <c:ext xmlns:c16="http://schemas.microsoft.com/office/drawing/2014/chart" uri="{C3380CC4-5D6E-409C-BE32-E72D297353CC}">
              <c16:uniqueId val="{00000004-6216-4877-830D-4FAE6D1BE5F0}"/>
            </c:ext>
          </c:extLst>
        </c:ser>
        <c:ser>
          <c:idx val="4"/>
          <c:order val="4"/>
          <c:tx>
            <c:strRef>
              <c:f>Sheet1!$F$1</c:f>
              <c:strCache>
                <c:ptCount val="1"/>
                <c:pt idx="0">
                  <c:v>2.5</c:v>
                </c:pt>
              </c:strCache>
            </c:strRef>
          </c:tx>
          <c:spPr>
            <a:ln w="19050" cap="rnd">
              <a:solidFill>
                <a:srgbClr val="00B0F0"/>
              </a:solidFill>
              <a:round/>
            </a:ln>
            <a:effectLst/>
          </c:spPr>
          <c:marker>
            <c:symbol val="circle"/>
            <c:size val="5"/>
            <c:spPr>
              <a:solidFill>
                <a:srgbClr val="00B0F0"/>
              </a:solidFill>
              <a:ln w="9525">
                <a:solidFill>
                  <a:schemeClr val="accent5"/>
                </a:solidFill>
              </a:ln>
              <a:effectLst/>
            </c:spPr>
          </c:marker>
          <c:errBars>
            <c:errDir val="y"/>
            <c:errBarType val="both"/>
            <c:errValType val="percentage"/>
            <c:noEndCap val="0"/>
            <c:val val="5"/>
            <c:spPr>
              <a:noFill/>
              <a:ln w="9525" cap="flat" cmpd="sng" algn="ctr">
                <a:solidFill>
                  <a:schemeClr val="tx1">
                    <a:lumMod val="65000"/>
                    <a:lumOff val="35000"/>
                  </a:schemeClr>
                </a:solidFill>
                <a:round/>
              </a:ln>
              <a:effectLst/>
            </c:spPr>
          </c:errBars>
          <c:cat>
            <c:numRef>
              <c:f>Sheet1!$A$2:$A$8</c:f>
              <c:numCache>
                <c:formatCode>General</c:formatCode>
                <c:ptCount val="7"/>
                <c:pt idx="0">
                  <c:v>0</c:v>
                </c:pt>
                <c:pt idx="1">
                  <c:v>12</c:v>
                </c:pt>
                <c:pt idx="2">
                  <c:v>36</c:v>
                </c:pt>
                <c:pt idx="3">
                  <c:v>60</c:v>
                </c:pt>
                <c:pt idx="4">
                  <c:v>72</c:v>
                </c:pt>
                <c:pt idx="5">
                  <c:v>96</c:v>
                </c:pt>
                <c:pt idx="6">
                  <c:v>120</c:v>
                </c:pt>
              </c:numCache>
            </c:numRef>
          </c:cat>
          <c:val>
            <c:numRef>
              <c:f>Sheet1!$F$2:$F$8</c:f>
              <c:numCache>
                <c:formatCode>General</c:formatCode>
                <c:ptCount val="7"/>
                <c:pt idx="0">
                  <c:v>5.6000000000000001E-2</c:v>
                </c:pt>
                <c:pt idx="1">
                  <c:v>0.89600000000000002</c:v>
                </c:pt>
                <c:pt idx="2">
                  <c:v>1.1200000000000001</c:v>
                </c:pt>
                <c:pt idx="3">
                  <c:v>1.4</c:v>
                </c:pt>
                <c:pt idx="4">
                  <c:v>1.792</c:v>
                </c:pt>
                <c:pt idx="5">
                  <c:v>1.9039999999999999</c:v>
                </c:pt>
                <c:pt idx="6">
                  <c:v>2.016</c:v>
                </c:pt>
              </c:numCache>
            </c:numRef>
          </c:val>
          <c:smooth val="1"/>
          <c:extLst xmlns:c16r2="http://schemas.microsoft.com/office/drawing/2015/06/chart">
            <c:ext xmlns:c16="http://schemas.microsoft.com/office/drawing/2014/chart" uri="{C3380CC4-5D6E-409C-BE32-E72D297353CC}">
              <c16:uniqueId val="{00000005-6216-4877-830D-4FAE6D1BE5F0}"/>
            </c:ext>
          </c:extLst>
        </c:ser>
        <c:dLbls>
          <c:showLegendKey val="0"/>
          <c:showVal val="0"/>
          <c:showCatName val="0"/>
          <c:showSerName val="0"/>
          <c:showPercent val="0"/>
          <c:showBubbleSize val="0"/>
        </c:dLbls>
        <c:marker val="1"/>
        <c:smooth val="0"/>
        <c:axId val="2081987024"/>
        <c:axId val="2081973424"/>
      </c:lineChart>
      <c:catAx>
        <c:axId val="2081987024"/>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081973424"/>
        <c:crosses val="autoZero"/>
        <c:auto val="0"/>
        <c:lblAlgn val="ctr"/>
        <c:lblOffset val="100"/>
        <c:noMultiLvlLbl val="0"/>
      </c:catAx>
      <c:valAx>
        <c:axId val="2081973424"/>
        <c:scaling>
          <c:orientation val="minMax"/>
        </c:scaling>
        <c:delete val="0"/>
        <c:axPos val="l"/>
        <c:title>
          <c:tx>
            <c:rich>
              <a:bodyPr/>
              <a:lstStyle/>
              <a:p>
                <a:pPr>
                  <a:defRPr sz="1050"/>
                </a:pPr>
                <a:r>
                  <a:rPr lang="en-US" sz="1050" b="1">
                    <a:effectLst/>
                    <a:latin typeface="Times New Roman" panose="02020603050405020304" pitchFamily="18" charset="0"/>
                    <a:cs typeface="Times New Roman" panose="02020603050405020304" pitchFamily="18" charset="0"/>
                  </a:rPr>
                  <a:t>Fe</a:t>
                </a:r>
                <a:r>
                  <a:rPr lang="en-US" sz="1050" b="1" baseline="30000">
                    <a:effectLst/>
                    <a:latin typeface="Times New Roman" panose="02020603050405020304" pitchFamily="18" charset="0"/>
                    <a:cs typeface="Times New Roman" panose="02020603050405020304" pitchFamily="18" charset="0"/>
                  </a:rPr>
                  <a:t>3+</a:t>
                </a:r>
                <a:r>
                  <a:rPr lang="en-US" sz="1050" b="1">
                    <a:effectLst/>
                    <a:latin typeface="Times New Roman" panose="02020603050405020304" pitchFamily="18" charset="0"/>
                    <a:cs typeface="Times New Roman" panose="02020603050405020304" pitchFamily="18" charset="0"/>
                  </a:rPr>
                  <a:t>, mg/L</a:t>
                </a:r>
                <a:endParaRPr lang="ru-RU" sz="1050">
                  <a:effectLst/>
                  <a:latin typeface="Times New Roman" panose="02020603050405020304" pitchFamily="18" charset="0"/>
                  <a:cs typeface="Times New Roman" panose="02020603050405020304" pitchFamily="18" charset="0"/>
                </a:endParaRPr>
              </a:p>
            </c:rich>
          </c:tx>
          <c:layout>
            <c:manualLayout>
              <c:xMode val="edge"/>
              <c:yMode val="edge"/>
              <c:x val="8.0043995425641175E-3"/>
              <c:y val="0.34635716508803555"/>
            </c:manualLayout>
          </c:layout>
          <c:overlay val="0"/>
        </c:title>
        <c:numFmt formatCode="General" sourceLinked="1"/>
        <c:majorTickMark val="out"/>
        <c:minorTickMark val="none"/>
        <c:tickLblPos val="nextTo"/>
        <c:spPr>
          <a:noFill/>
          <a:ln w="9525" cap="flat" cmpd="sng" algn="ctr">
            <a:solidFill>
              <a:schemeClr val="tx1"/>
            </a:solidFill>
            <a:round/>
          </a:ln>
          <a:effectLst>
            <a:outerShdw blurRad="50800" dist="50800" dir="5400000" algn="ctr" rotWithShape="0">
              <a:schemeClr val="bg1"/>
            </a:outerShdw>
          </a:effectLst>
        </c:spPr>
        <c:txPr>
          <a:bodyPr rot="-60000000" spcFirstLastPara="1" vertOverflow="ellipsis" vert="horz" wrap="square" anchor="ctr" anchorCtr="1"/>
          <a:lstStyle/>
          <a:p>
            <a:pPr>
              <a:defRPr sz="105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n-US"/>
          </a:p>
        </c:txPr>
        <c:crossAx val="2081987024"/>
        <c:crosses val="autoZero"/>
        <c:crossBetween val="midCat"/>
      </c:valAx>
      <c:spPr>
        <a:noFill/>
        <a:ln>
          <a:noFill/>
        </a:ln>
        <a:effectLst/>
      </c:spPr>
    </c:plotArea>
    <c:legend>
      <c:legendPos val="b"/>
      <c:layout>
        <c:manualLayout>
          <c:xMode val="edge"/>
          <c:yMode val="edge"/>
          <c:x val="0.23420169763197304"/>
          <c:y val="5.4062874042585168E-2"/>
          <c:w val="0.20083453255647074"/>
          <c:h val="0.46930815652133462"/>
        </c:manualLayout>
      </c:layout>
      <c:overlay val="0"/>
      <c:spPr>
        <a:noFill/>
        <a:ln>
          <a:noFill/>
        </a:ln>
        <a:effectLst/>
      </c:spPr>
      <c:txPr>
        <a:bodyPr rot="0" spcFirstLastPara="1" vertOverflow="ellipsis" vert="horz" wrap="square" anchor="ctr" anchorCtr="1"/>
        <a:lstStyle/>
        <a:p>
          <a:pPr>
            <a:defRPr lang="en-US" sz="1000">
              <a:latin typeface="Times New Roman" panose="02020603050405020304" pitchFamily="18" charset="0"/>
              <a:cs typeface="Times New Roman" panose="02020603050405020304" pitchFamily="18"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0.13213</cdr:x>
      <cdr:y>0.36599</cdr:y>
    </cdr:from>
    <cdr:to>
      <cdr:x>0.23227</cdr:x>
      <cdr:y>0.46972</cdr:y>
    </cdr:to>
    <cdr:sp macro="" textlink="">
      <cdr:nvSpPr>
        <cdr:cNvPr id="2" name="Поле 1"/>
        <cdr:cNvSpPr txBox="1"/>
      </cdr:nvSpPr>
      <cdr:spPr>
        <a:xfrm xmlns:a="http://schemas.openxmlformats.org/drawingml/2006/main">
          <a:off x="762000" y="1499937"/>
          <a:ext cx="577516" cy="4251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0.15578</cdr:x>
      <cdr:y>0.03277</cdr:y>
    </cdr:from>
    <cdr:to>
      <cdr:x>0.26955</cdr:x>
      <cdr:y>0.1092</cdr:y>
    </cdr:to>
    <cdr:sp macro="" textlink="">
      <cdr:nvSpPr>
        <cdr:cNvPr id="3" name="Поле 2"/>
        <cdr:cNvSpPr txBox="1"/>
      </cdr:nvSpPr>
      <cdr:spPr>
        <a:xfrm xmlns:a="http://schemas.openxmlformats.org/drawingml/2006/main">
          <a:off x="641582" y="98436"/>
          <a:ext cx="468581" cy="2296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50" b="1">
              <a:latin typeface="Times New Roman" panose="02020603050405020304" pitchFamily="18" charset="0"/>
              <a:cs typeface="Times New Roman" panose="02020603050405020304" pitchFamily="18" charset="0"/>
            </a:rPr>
            <a:t>pH</a:t>
          </a:r>
          <a:endParaRPr lang="en-US" sz="1200" b="1">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637EF-A055-42D1-8924-5ACABE686C89}"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DBE085-A61F-430E-A409-2C553861C5E3}" type="slidenum">
              <a:rPr lang="en-US" smtClean="0"/>
              <a:t>‹#›</a:t>
            </a:fld>
            <a:endParaRPr lang="en-US"/>
          </a:p>
        </p:txBody>
      </p:sp>
    </p:spTree>
    <p:extLst>
      <p:ext uri="{BB962C8B-B14F-4D97-AF65-F5344CB8AC3E}">
        <p14:creationId xmlns:p14="http://schemas.microsoft.com/office/powerpoint/2010/main" val="6407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BE085-A61F-430E-A409-2C553861C5E3}" type="slidenum">
              <a:rPr lang="en-US" smtClean="0"/>
              <a:t>2</a:t>
            </a:fld>
            <a:endParaRPr lang="en-US"/>
          </a:p>
        </p:txBody>
      </p:sp>
    </p:spTree>
    <p:extLst>
      <p:ext uri="{BB962C8B-B14F-4D97-AF65-F5344CB8AC3E}">
        <p14:creationId xmlns:p14="http://schemas.microsoft.com/office/powerpoint/2010/main" val="3789633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BE085-A61F-430E-A409-2C553861C5E3}" type="slidenum">
              <a:rPr lang="en-US" smtClean="0"/>
              <a:t>15</a:t>
            </a:fld>
            <a:endParaRPr lang="en-US"/>
          </a:p>
        </p:txBody>
      </p:sp>
    </p:spTree>
    <p:extLst>
      <p:ext uri="{BB962C8B-B14F-4D97-AF65-F5344CB8AC3E}">
        <p14:creationId xmlns:p14="http://schemas.microsoft.com/office/powerpoint/2010/main" val="3512598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灯片编号占位符 3"/>
          <p:cNvSpPr>
            <a:spLocks noGrp="1"/>
          </p:cNvSpPr>
          <p:nvPr>
            <p:ph type="sldNum" sz="quarter" idx="5"/>
          </p:nvPr>
        </p:nvSpPr>
        <p:spPr/>
        <p:txBody>
          <a:bodyPr/>
          <a:lstStyle/>
          <a:p>
            <a:fld id="{C99ACC56-F22B-45BA-BC8E-F2DCF6E160C3}" type="slidenum">
              <a:rPr lang="zh-CN" altLang="en-US" smtClean="0"/>
              <a:t>23</a:t>
            </a:fld>
            <a:endParaRPr lang="zh-CN" altLang="en-US"/>
          </a:p>
        </p:txBody>
      </p:sp>
    </p:spTree>
    <p:extLst>
      <p:ext uri="{BB962C8B-B14F-4D97-AF65-F5344CB8AC3E}">
        <p14:creationId xmlns:p14="http://schemas.microsoft.com/office/powerpoint/2010/main" val="409903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DBE085-A61F-430E-A409-2C553861C5E3}" type="slidenum">
              <a:rPr lang="en-US" smtClean="0"/>
              <a:t>24</a:t>
            </a:fld>
            <a:endParaRPr lang="en-US"/>
          </a:p>
        </p:txBody>
      </p:sp>
    </p:spTree>
    <p:extLst>
      <p:ext uri="{BB962C8B-B14F-4D97-AF65-F5344CB8AC3E}">
        <p14:creationId xmlns:p14="http://schemas.microsoft.com/office/powerpoint/2010/main" val="4093279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C44B63-4B0E-4B67-8B97-C0C9B13558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BD61019-8BA8-48FD-BAC3-76365BEDBC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4A80B12-C7D1-42B1-AE5B-680CED7C6004}"/>
              </a:ext>
            </a:extLst>
          </p:cNvPr>
          <p:cNvSpPr>
            <a:spLocks noGrp="1"/>
          </p:cNvSpPr>
          <p:nvPr>
            <p:ph type="dt" sz="half" idx="10"/>
          </p:nvPr>
        </p:nvSpPr>
        <p:spPr/>
        <p:txBody>
          <a:bodyPr/>
          <a:lstStyle/>
          <a:p>
            <a:fld id="{D516D5E0-7F34-43AE-93DD-81BA11CD414D}" type="datetimeFigureOut">
              <a:rPr lang="en-US" smtClean="0"/>
              <a:t>10/2/2025</a:t>
            </a:fld>
            <a:endParaRPr lang="en-US"/>
          </a:p>
        </p:txBody>
      </p:sp>
      <p:sp>
        <p:nvSpPr>
          <p:cNvPr id="5" name="Footer Placeholder 4">
            <a:extLst>
              <a:ext uri="{FF2B5EF4-FFF2-40B4-BE49-F238E27FC236}">
                <a16:creationId xmlns:a16="http://schemas.microsoft.com/office/drawing/2014/main" xmlns="" id="{DDA6D72C-3E26-4C3C-A491-A22F33D5D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C8FF13-132C-4284-B2B4-9677E63632FB}"/>
              </a:ext>
            </a:extLst>
          </p:cNvPr>
          <p:cNvSpPr>
            <a:spLocks noGrp="1"/>
          </p:cNvSpPr>
          <p:nvPr>
            <p:ph type="sldNum" sz="quarter" idx="12"/>
          </p:nvPr>
        </p:nvSpPr>
        <p:spPr/>
        <p:txBody>
          <a:bodyPr/>
          <a:lstStyle/>
          <a:p>
            <a:fld id="{8E4CF43A-0FB7-4AC4-AE7A-74EBFFAA4592}" type="slidenum">
              <a:rPr lang="en-US" smtClean="0"/>
              <a:t>‹#›</a:t>
            </a:fld>
            <a:endParaRPr lang="en-US"/>
          </a:p>
        </p:txBody>
      </p:sp>
    </p:spTree>
    <p:extLst>
      <p:ext uri="{BB962C8B-B14F-4D97-AF65-F5344CB8AC3E}">
        <p14:creationId xmlns:p14="http://schemas.microsoft.com/office/powerpoint/2010/main" val="217203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B41FDB-C03A-4C80-BEFB-DF0BF2D409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DDF7659-D93D-441A-B6DD-9A37337ED2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8FAF79-FC96-4CB6-9C8E-42FE38187596}"/>
              </a:ext>
            </a:extLst>
          </p:cNvPr>
          <p:cNvSpPr>
            <a:spLocks noGrp="1"/>
          </p:cNvSpPr>
          <p:nvPr>
            <p:ph type="dt" sz="half" idx="10"/>
          </p:nvPr>
        </p:nvSpPr>
        <p:spPr/>
        <p:txBody>
          <a:bodyPr/>
          <a:lstStyle/>
          <a:p>
            <a:fld id="{D516D5E0-7F34-43AE-93DD-81BA11CD414D}" type="datetimeFigureOut">
              <a:rPr lang="en-US" smtClean="0"/>
              <a:t>10/2/2025</a:t>
            </a:fld>
            <a:endParaRPr lang="en-US"/>
          </a:p>
        </p:txBody>
      </p:sp>
      <p:sp>
        <p:nvSpPr>
          <p:cNvPr id="5" name="Footer Placeholder 4">
            <a:extLst>
              <a:ext uri="{FF2B5EF4-FFF2-40B4-BE49-F238E27FC236}">
                <a16:creationId xmlns:a16="http://schemas.microsoft.com/office/drawing/2014/main" xmlns="" id="{17E0C15C-E162-4F65-9FCC-103D5270AE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2F99ED-B939-45AE-AEED-B4592390718C}"/>
              </a:ext>
            </a:extLst>
          </p:cNvPr>
          <p:cNvSpPr>
            <a:spLocks noGrp="1"/>
          </p:cNvSpPr>
          <p:nvPr>
            <p:ph type="sldNum" sz="quarter" idx="12"/>
          </p:nvPr>
        </p:nvSpPr>
        <p:spPr/>
        <p:txBody>
          <a:bodyPr/>
          <a:lstStyle/>
          <a:p>
            <a:fld id="{8E4CF43A-0FB7-4AC4-AE7A-74EBFFAA4592}" type="slidenum">
              <a:rPr lang="en-US" smtClean="0"/>
              <a:t>‹#›</a:t>
            </a:fld>
            <a:endParaRPr lang="en-US"/>
          </a:p>
        </p:txBody>
      </p:sp>
    </p:spTree>
    <p:extLst>
      <p:ext uri="{BB962C8B-B14F-4D97-AF65-F5344CB8AC3E}">
        <p14:creationId xmlns:p14="http://schemas.microsoft.com/office/powerpoint/2010/main" val="531073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C7455A6-2830-4CA6-AC3B-370608A41C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26E4472-26AF-4AA6-A1E0-D198F11FD4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64A5DD-27E2-48E1-9F18-A217E3660A01}"/>
              </a:ext>
            </a:extLst>
          </p:cNvPr>
          <p:cNvSpPr>
            <a:spLocks noGrp="1"/>
          </p:cNvSpPr>
          <p:nvPr>
            <p:ph type="dt" sz="half" idx="10"/>
          </p:nvPr>
        </p:nvSpPr>
        <p:spPr/>
        <p:txBody>
          <a:bodyPr/>
          <a:lstStyle/>
          <a:p>
            <a:fld id="{D516D5E0-7F34-43AE-93DD-81BA11CD414D}" type="datetimeFigureOut">
              <a:rPr lang="en-US" smtClean="0"/>
              <a:t>10/2/2025</a:t>
            </a:fld>
            <a:endParaRPr lang="en-US"/>
          </a:p>
        </p:txBody>
      </p:sp>
      <p:sp>
        <p:nvSpPr>
          <p:cNvPr id="5" name="Footer Placeholder 4">
            <a:extLst>
              <a:ext uri="{FF2B5EF4-FFF2-40B4-BE49-F238E27FC236}">
                <a16:creationId xmlns:a16="http://schemas.microsoft.com/office/drawing/2014/main" xmlns="" id="{F96C2C3C-98BD-4142-93FA-4BC8C7C9AE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DC85669-E11E-4D79-936A-5BD9C285AC52}"/>
              </a:ext>
            </a:extLst>
          </p:cNvPr>
          <p:cNvSpPr>
            <a:spLocks noGrp="1"/>
          </p:cNvSpPr>
          <p:nvPr>
            <p:ph type="sldNum" sz="quarter" idx="12"/>
          </p:nvPr>
        </p:nvSpPr>
        <p:spPr/>
        <p:txBody>
          <a:bodyPr/>
          <a:lstStyle/>
          <a:p>
            <a:fld id="{8E4CF43A-0FB7-4AC4-AE7A-74EBFFAA4592}" type="slidenum">
              <a:rPr lang="en-US" smtClean="0"/>
              <a:t>‹#›</a:t>
            </a:fld>
            <a:endParaRPr lang="en-US"/>
          </a:p>
        </p:txBody>
      </p:sp>
    </p:spTree>
    <p:extLst>
      <p:ext uri="{BB962C8B-B14F-4D97-AF65-F5344CB8AC3E}">
        <p14:creationId xmlns:p14="http://schemas.microsoft.com/office/powerpoint/2010/main" val="910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16A8BD-1DBE-484D-A266-882A7E342A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C43590-1132-4DF3-920E-0009514A17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797C99-0B20-4DE7-AE9F-C9F3C0EA5A36}"/>
              </a:ext>
            </a:extLst>
          </p:cNvPr>
          <p:cNvSpPr>
            <a:spLocks noGrp="1"/>
          </p:cNvSpPr>
          <p:nvPr>
            <p:ph type="dt" sz="half" idx="10"/>
          </p:nvPr>
        </p:nvSpPr>
        <p:spPr/>
        <p:txBody>
          <a:bodyPr/>
          <a:lstStyle/>
          <a:p>
            <a:fld id="{D516D5E0-7F34-43AE-93DD-81BA11CD414D}" type="datetimeFigureOut">
              <a:rPr lang="en-US" smtClean="0"/>
              <a:t>10/2/2025</a:t>
            </a:fld>
            <a:endParaRPr lang="en-US"/>
          </a:p>
        </p:txBody>
      </p:sp>
      <p:sp>
        <p:nvSpPr>
          <p:cNvPr id="5" name="Footer Placeholder 4">
            <a:extLst>
              <a:ext uri="{FF2B5EF4-FFF2-40B4-BE49-F238E27FC236}">
                <a16:creationId xmlns:a16="http://schemas.microsoft.com/office/drawing/2014/main" xmlns="" id="{B89858BE-8085-410E-9D25-913D40B76E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833472-2A97-4313-9EB4-6DA7D15A8377}"/>
              </a:ext>
            </a:extLst>
          </p:cNvPr>
          <p:cNvSpPr>
            <a:spLocks noGrp="1"/>
          </p:cNvSpPr>
          <p:nvPr>
            <p:ph type="sldNum" sz="quarter" idx="12"/>
          </p:nvPr>
        </p:nvSpPr>
        <p:spPr/>
        <p:txBody>
          <a:bodyPr/>
          <a:lstStyle/>
          <a:p>
            <a:fld id="{8E4CF43A-0FB7-4AC4-AE7A-74EBFFAA4592}" type="slidenum">
              <a:rPr lang="en-US" smtClean="0"/>
              <a:t>‹#›</a:t>
            </a:fld>
            <a:endParaRPr lang="en-US"/>
          </a:p>
        </p:txBody>
      </p:sp>
    </p:spTree>
    <p:extLst>
      <p:ext uri="{BB962C8B-B14F-4D97-AF65-F5344CB8AC3E}">
        <p14:creationId xmlns:p14="http://schemas.microsoft.com/office/powerpoint/2010/main" val="59570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FCF8AA-DF7B-4C4E-A1CD-7A5BAB269D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B0C13BB-60C0-4D0F-BCFD-6A256CEB35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D5FC53B-E584-4CAA-8B5E-8472992A438F}"/>
              </a:ext>
            </a:extLst>
          </p:cNvPr>
          <p:cNvSpPr>
            <a:spLocks noGrp="1"/>
          </p:cNvSpPr>
          <p:nvPr>
            <p:ph type="dt" sz="half" idx="10"/>
          </p:nvPr>
        </p:nvSpPr>
        <p:spPr/>
        <p:txBody>
          <a:bodyPr/>
          <a:lstStyle/>
          <a:p>
            <a:fld id="{D516D5E0-7F34-43AE-93DD-81BA11CD414D}" type="datetimeFigureOut">
              <a:rPr lang="en-US" smtClean="0"/>
              <a:t>10/2/2025</a:t>
            </a:fld>
            <a:endParaRPr lang="en-US"/>
          </a:p>
        </p:txBody>
      </p:sp>
      <p:sp>
        <p:nvSpPr>
          <p:cNvPr id="5" name="Footer Placeholder 4">
            <a:extLst>
              <a:ext uri="{FF2B5EF4-FFF2-40B4-BE49-F238E27FC236}">
                <a16:creationId xmlns:a16="http://schemas.microsoft.com/office/drawing/2014/main" xmlns="" id="{0E459726-E1D8-40D8-A7F6-2C6214ABD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FFB076-9D58-4F10-9F3C-22AF82FD13DC}"/>
              </a:ext>
            </a:extLst>
          </p:cNvPr>
          <p:cNvSpPr>
            <a:spLocks noGrp="1"/>
          </p:cNvSpPr>
          <p:nvPr>
            <p:ph type="sldNum" sz="quarter" idx="12"/>
          </p:nvPr>
        </p:nvSpPr>
        <p:spPr/>
        <p:txBody>
          <a:bodyPr/>
          <a:lstStyle/>
          <a:p>
            <a:fld id="{8E4CF43A-0FB7-4AC4-AE7A-74EBFFAA4592}" type="slidenum">
              <a:rPr lang="en-US" smtClean="0"/>
              <a:t>‹#›</a:t>
            </a:fld>
            <a:endParaRPr lang="en-US"/>
          </a:p>
        </p:txBody>
      </p:sp>
    </p:spTree>
    <p:extLst>
      <p:ext uri="{BB962C8B-B14F-4D97-AF65-F5344CB8AC3E}">
        <p14:creationId xmlns:p14="http://schemas.microsoft.com/office/powerpoint/2010/main" val="2280195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8EB77-173B-4FA6-886A-BC309FDB8E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86B4D1-E2BB-4D91-8112-4BE9395633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A828977-1672-45C8-8A77-E95F89946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20DAFCF-0BAE-4D9B-AB37-3AB6DE0655F6}"/>
              </a:ext>
            </a:extLst>
          </p:cNvPr>
          <p:cNvSpPr>
            <a:spLocks noGrp="1"/>
          </p:cNvSpPr>
          <p:nvPr>
            <p:ph type="dt" sz="half" idx="10"/>
          </p:nvPr>
        </p:nvSpPr>
        <p:spPr/>
        <p:txBody>
          <a:bodyPr/>
          <a:lstStyle/>
          <a:p>
            <a:fld id="{D516D5E0-7F34-43AE-93DD-81BA11CD414D}" type="datetimeFigureOut">
              <a:rPr lang="en-US" smtClean="0"/>
              <a:t>10/2/2025</a:t>
            </a:fld>
            <a:endParaRPr lang="en-US"/>
          </a:p>
        </p:txBody>
      </p:sp>
      <p:sp>
        <p:nvSpPr>
          <p:cNvPr id="6" name="Footer Placeholder 5">
            <a:extLst>
              <a:ext uri="{FF2B5EF4-FFF2-40B4-BE49-F238E27FC236}">
                <a16:creationId xmlns:a16="http://schemas.microsoft.com/office/drawing/2014/main" xmlns="" id="{EADAFFC5-60A4-4E28-A04F-05124041B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F6CAB5-08C8-4F8A-8BFF-15AC61AF17BE}"/>
              </a:ext>
            </a:extLst>
          </p:cNvPr>
          <p:cNvSpPr>
            <a:spLocks noGrp="1"/>
          </p:cNvSpPr>
          <p:nvPr>
            <p:ph type="sldNum" sz="quarter" idx="12"/>
          </p:nvPr>
        </p:nvSpPr>
        <p:spPr/>
        <p:txBody>
          <a:bodyPr/>
          <a:lstStyle/>
          <a:p>
            <a:fld id="{8E4CF43A-0FB7-4AC4-AE7A-74EBFFAA4592}" type="slidenum">
              <a:rPr lang="en-US" smtClean="0"/>
              <a:t>‹#›</a:t>
            </a:fld>
            <a:endParaRPr lang="en-US"/>
          </a:p>
        </p:txBody>
      </p:sp>
    </p:spTree>
    <p:extLst>
      <p:ext uri="{BB962C8B-B14F-4D97-AF65-F5344CB8AC3E}">
        <p14:creationId xmlns:p14="http://schemas.microsoft.com/office/powerpoint/2010/main" val="3809593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3B46EF-5C2B-45B7-AEBB-7E4390401A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6662999-1AB4-4BB4-9AB4-3B494859DE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B78A90A-03F2-4C04-9705-7FB2DB3B9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8C2099D-257F-44DA-95D8-551641AEF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F3C32AB-12BF-4291-86D1-2371F6E4B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BE18DBC-369E-464A-A891-9F97CB0E9DE8}"/>
              </a:ext>
            </a:extLst>
          </p:cNvPr>
          <p:cNvSpPr>
            <a:spLocks noGrp="1"/>
          </p:cNvSpPr>
          <p:nvPr>
            <p:ph type="dt" sz="half" idx="10"/>
          </p:nvPr>
        </p:nvSpPr>
        <p:spPr/>
        <p:txBody>
          <a:bodyPr/>
          <a:lstStyle/>
          <a:p>
            <a:fld id="{D516D5E0-7F34-43AE-93DD-81BA11CD414D}" type="datetimeFigureOut">
              <a:rPr lang="en-US" smtClean="0"/>
              <a:t>10/2/2025</a:t>
            </a:fld>
            <a:endParaRPr lang="en-US"/>
          </a:p>
        </p:txBody>
      </p:sp>
      <p:sp>
        <p:nvSpPr>
          <p:cNvPr id="8" name="Footer Placeholder 7">
            <a:extLst>
              <a:ext uri="{FF2B5EF4-FFF2-40B4-BE49-F238E27FC236}">
                <a16:creationId xmlns:a16="http://schemas.microsoft.com/office/drawing/2014/main" xmlns="" id="{524808D5-EF02-4E1F-B632-6EADCAA306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8D908B1-E4EF-4D2B-847E-A420C301B334}"/>
              </a:ext>
            </a:extLst>
          </p:cNvPr>
          <p:cNvSpPr>
            <a:spLocks noGrp="1"/>
          </p:cNvSpPr>
          <p:nvPr>
            <p:ph type="sldNum" sz="quarter" idx="12"/>
          </p:nvPr>
        </p:nvSpPr>
        <p:spPr/>
        <p:txBody>
          <a:bodyPr/>
          <a:lstStyle/>
          <a:p>
            <a:fld id="{8E4CF43A-0FB7-4AC4-AE7A-74EBFFAA4592}" type="slidenum">
              <a:rPr lang="en-US" smtClean="0"/>
              <a:t>‹#›</a:t>
            </a:fld>
            <a:endParaRPr lang="en-US"/>
          </a:p>
        </p:txBody>
      </p:sp>
    </p:spTree>
    <p:extLst>
      <p:ext uri="{BB962C8B-B14F-4D97-AF65-F5344CB8AC3E}">
        <p14:creationId xmlns:p14="http://schemas.microsoft.com/office/powerpoint/2010/main" val="3761615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150601-ACC5-49F6-A302-D327E5E20A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5116504-B63C-4ACB-81B9-76CB6598D092}"/>
              </a:ext>
            </a:extLst>
          </p:cNvPr>
          <p:cNvSpPr>
            <a:spLocks noGrp="1"/>
          </p:cNvSpPr>
          <p:nvPr>
            <p:ph type="dt" sz="half" idx="10"/>
          </p:nvPr>
        </p:nvSpPr>
        <p:spPr/>
        <p:txBody>
          <a:bodyPr/>
          <a:lstStyle/>
          <a:p>
            <a:fld id="{D516D5E0-7F34-43AE-93DD-81BA11CD414D}" type="datetimeFigureOut">
              <a:rPr lang="en-US" smtClean="0"/>
              <a:t>10/2/2025</a:t>
            </a:fld>
            <a:endParaRPr lang="en-US"/>
          </a:p>
        </p:txBody>
      </p:sp>
      <p:sp>
        <p:nvSpPr>
          <p:cNvPr id="4" name="Footer Placeholder 3">
            <a:extLst>
              <a:ext uri="{FF2B5EF4-FFF2-40B4-BE49-F238E27FC236}">
                <a16:creationId xmlns:a16="http://schemas.microsoft.com/office/drawing/2014/main" xmlns="" id="{29D389FC-B784-4101-9A84-52ECED29FF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0474ACE-3600-4658-8950-81DB8444EDAC}"/>
              </a:ext>
            </a:extLst>
          </p:cNvPr>
          <p:cNvSpPr>
            <a:spLocks noGrp="1"/>
          </p:cNvSpPr>
          <p:nvPr>
            <p:ph type="sldNum" sz="quarter" idx="12"/>
          </p:nvPr>
        </p:nvSpPr>
        <p:spPr/>
        <p:txBody>
          <a:bodyPr/>
          <a:lstStyle/>
          <a:p>
            <a:fld id="{8E4CF43A-0FB7-4AC4-AE7A-74EBFFAA4592}" type="slidenum">
              <a:rPr lang="en-US" smtClean="0"/>
              <a:t>‹#›</a:t>
            </a:fld>
            <a:endParaRPr lang="en-US"/>
          </a:p>
        </p:txBody>
      </p:sp>
    </p:spTree>
    <p:extLst>
      <p:ext uri="{BB962C8B-B14F-4D97-AF65-F5344CB8AC3E}">
        <p14:creationId xmlns:p14="http://schemas.microsoft.com/office/powerpoint/2010/main" val="1789276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5D8D993-EBB7-40E6-A596-1AB0831E61C6}"/>
              </a:ext>
            </a:extLst>
          </p:cNvPr>
          <p:cNvSpPr>
            <a:spLocks noGrp="1"/>
          </p:cNvSpPr>
          <p:nvPr>
            <p:ph type="dt" sz="half" idx="10"/>
          </p:nvPr>
        </p:nvSpPr>
        <p:spPr/>
        <p:txBody>
          <a:bodyPr/>
          <a:lstStyle/>
          <a:p>
            <a:fld id="{D516D5E0-7F34-43AE-93DD-81BA11CD414D}" type="datetimeFigureOut">
              <a:rPr lang="en-US" smtClean="0"/>
              <a:t>10/2/2025</a:t>
            </a:fld>
            <a:endParaRPr lang="en-US"/>
          </a:p>
        </p:txBody>
      </p:sp>
      <p:sp>
        <p:nvSpPr>
          <p:cNvPr id="3" name="Footer Placeholder 2">
            <a:extLst>
              <a:ext uri="{FF2B5EF4-FFF2-40B4-BE49-F238E27FC236}">
                <a16:creationId xmlns:a16="http://schemas.microsoft.com/office/drawing/2014/main" xmlns="" id="{A7FBD93B-28D7-4B71-BF28-C65ECF88A1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BFD4E8A-353B-4EFC-9506-4770DE716714}"/>
              </a:ext>
            </a:extLst>
          </p:cNvPr>
          <p:cNvSpPr>
            <a:spLocks noGrp="1"/>
          </p:cNvSpPr>
          <p:nvPr>
            <p:ph type="sldNum" sz="quarter" idx="12"/>
          </p:nvPr>
        </p:nvSpPr>
        <p:spPr/>
        <p:txBody>
          <a:bodyPr/>
          <a:lstStyle/>
          <a:p>
            <a:fld id="{8E4CF43A-0FB7-4AC4-AE7A-74EBFFAA4592}" type="slidenum">
              <a:rPr lang="en-US" smtClean="0"/>
              <a:t>‹#›</a:t>
            </a:fld>
            <a:endParaRPr lang="en-US"/>
          </a:p>
        </p:txBody>
      </p:sp>
    </p:spTree>
    <p:extLst>
      <p:ext uri="{BB962C8B-B14F-4D97-AF65-F5344CB8AC3E}">
        <p14:creationId xmlns:p14="http://schemas.microsoft.com/office/powerpoint/2010/main" val="6196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ACC072-6960-4B98-9613-E0A48B020B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674BE09-FF60-453F-8323-6B04D35622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96B9A0E-EDB7-42B4-ADC2-E3DB950C49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28BEB6E-F4C5-4FD2-A45E-5CD39E4D8316}"/>
              </a:ext>
            </a:extLst>
          </p:cNvPr>
          <p:cNvSpPr>
            <a:spLocks noGrp="1"/>
          </p:cNvSpPr>
          <p:nvPr>
            <p:ph type="dt" sz="half" idx="10"/>
          </p:nvPr>
        </p:nvSpPr>
        <p:spPr/>
        <p:txBody>
          <a:bodyPr/>
          <a:lstStyle/>
          <a:p>
            <a:fld id="{D516D5E0-7F34-43AE-93DD-81BA11CD414D}" type="datetimeFigureOut">
              <a:rPr lang="en-US" smtClean="0"/>
              <a:t>10/2/2025</a:t>
            </a:fld>
            <a:endParaRPr lang="en-US"/>
          </a:p>
        </p:txBody>
      </p:sp>
      <p:sp>
        <p:nvSpPr>
          <p:cNvPr id="6" name="Footer Placeholder 5">
            <a:extLst>
              <a:ext uri="{FF2B5EF4-FFF2-40B4-BE49-F238E27FC236}">
                <a16:creationId xmlns:a16="http://schemas.microsoft.com/office/drawing/2014/main" xmlns="" id="{D15FB873-1FDC-4DA1-8EE5-2F99D38046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AF6118-3A3C-4AF5-8734-C55C24875543}"/>
              </a:ext>
            </a:extLst>
          </p:cNvPr>
          <p:cNvSpPr>
            <a:spLocks noGrp="1"/>
          </p:cNvSpPr>
          <p:nvPr>
            <p:ph type="sldNum" sz="quarter" idx="12"/>
          </p:nvPr>
        </p:nvSpPr>
        <p:spPr/>
        <p:txBody>
          <a:bodyPr/>
          <a:lstStyle/>
          <a:p>
            <a:fld id="{8E4CF43A-0FB7-4AC4-AE7A-74EBFFAA4592}" type="slidenum">
              <a:rPr lang="en-US" smtClean="0"/>
              <a:t>‹#›</a:t>
            </a:fld>
            <a:endParaRPr lang="en-US"/>
          </a:p>
        </p:txBody>
      </p:sp>
    </p:spTree>
    <p:extLst>
      <p:ext uri="{BB962C8B-B14F-4D97-AF65-F5344CB8AC3E}">
        <p14:creationId xmlns:p14="http://schemas.microsoft.com/office/powerpoint/2010/main" val="4159165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BA33C5-F0E6-478B-B10E-1724AFEE4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D9C90D4-594A-4444-B2AC-0D3B607A9C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9F83E27-81FB-4A7C-9540-DE7DD2FEC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1495153-DEC2-4223-932C-DF5D421EA99B}"/>
              </a:ext>
            </a:extLst>
          </p:cNvPr>
          <p:cNvSpPr>
            <a:spLocks noGrp="1"/>
          </p:cNvSpPr>
          <p:nvPr>
            <p:ph type="dt" sz="half" idx="10"/>
          </p:nvPr>
        </p:nvSpPr>
        <p:spPr/>
        <p:txBody>
          <a:bodyPr/>
          <a:lstStyle/>
          <a:p>
            <a:fld id="{D516D5E0-7F34-43AE-93DD-81BA11CD414D}" type="datetimeFigureOut">
              <a:rPr lang="en-US" smtClean="0"/>
              <a:t>10/2/2025</a:t>
            </a:fld>
            <a:endParaRPr lang="en-US"/>
          </a:p>
        </p:txBody>
      </p:sp>
      <p:sp>
        <p:nvSpPr>
          <p:cNvPr id="6" name="Footer Placeholder 5">
            <a:extLst>
              <a:ext uri="{FF2B5EF4-FFF2-40B4-BE49-F238E27FC236}">
                <a16:creationId xmlns:a16="http://schemas.microsoft.com/office/drawing/2014/main" xmlns="" id="{FBFE0D5E-71A6-42E8-92D2-3EB7D6560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4C664F3-383B-4A67-9CCF-5C54291123E4}"/>
              </a:ext>
            </a:extLst>
          </p:cNvPr>
          <p:cNvSpPr>
            <a:spLocks noGrp="1"/>
          </p:cNvSpPr>
          <p:nvPr>
            <p:ph type="sldNum" sz="quarter" idx="12"/>
          </p:nvPr>
        </p:nvSpPr>
        <p:spPr/>
        <p:txBody>
          <a:bodyPr/>
          <a:lstStyle/>
          <a:p>
            <a:fld id="{8E4CF43A-0FB7-4AC4-AE7A-74EBFFAA4592}" type="slidenum">
              <a:rPr lang="en-US" smtClean="0"/>
              <a:t>‹#›</a:t>
            </a:fld>
            <a:endParaRPr lang="en-US"/>
          </a:p>
        </p:txBody>
      </p:sp>
    </p:spTree>
    <p:extLst>
      <p:ext uri="{BB962C8B-B14F-4D97-AF65-F5344CB8AC3E}">
        <p14:creationId xmlns:p14="http://schemas.microsoft.com/office/powerpoint/2010/main" val="3836228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9F32143-9C84-411C-BE7A-7230200100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28A3D9E-8763-44C8-89CE-666CE88B97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0CE618-492B-438E-983E-48A68CAE79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6D5E0-7F34-43AE-93DD-81BA11CD414D}" type="datetimeFigureOut">
              <a:rPr lang="en-US" smtClean="0"/>
              <a:t>10/2/2025</a:t>
            </a:fld>
            <a:endParaRPr lang="en-US"/>
          </a:p>
        </p:txBody>
      </p:sp>
      <p:sp>
        <p:nvSpPr>
          <p:cNvPr id="5" name="Footer Placeholder 4">
            <a:extLst>
              <a:ext uri="{FF2B5EF4-FFF2-40B4-BE49-F238E27FC236}">
                <a16:creationId xmlns:a16="http://schemas.microsoft.com/office/drawing/2014/main" xmlns="" id="{51E2F7DD-E772-4610-981A-2F4D3ABA00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B1AE367-53BC-4B0F-9988-EDCE66FEC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CF43A-0FB7-4AC4-AE7A-74EBFFAA4592}" type="slidenum">
              <a:rPr lang="en-US" smtClean="0"/>
              <a:t>‹#›</a:t>
            </a:fld>
            <a:endParaRPr lang="en-US"/>
          </a:p>
        </p:txBody>
      </p:sp>
    </p:spTree>
    <p:extLst>
      <p:ext uri="{BB962C8B-B14F-4D97-AF65-F5344CB8AC3E}">
        <p14:creationId xmlns:p14="http://schemas.microsoft.com/office/powerpoint/2010/main" val="952371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png"/><Relationship Id="rId7" Type="http://schemas.openxmlformats.org/officeDocument/2006/relationships/hyperlink" Target="https://doi.org/10.1016/j.jece.2025.118013"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doi.org/10.3390/microorganisms13020415" TargetMode="External"/><Relationship Id="rId5" Type="http://schemas.openxmlformats.org/officeDocument/2006/relationships/hyperlink" Target="https://doi.org/10.1080/01490451.2025.2539507" TargetMode="External"/><Relationship Id="rId10"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png"/><Relationship Id="rId4" Type="http://schemas.openxmlformats.org/officeDocument/2006/relationships/image" Target="../media/image47.jpeg"/><Relationship Id="rId9"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5.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7.wdp"/><Relationship Id="rId3" Type="http://schemas.openxmlformats.org/officeDocument/2006/relationships/image" Target="../media/image10.png"/><Relationship Id="rId7" Type="http://schemas.microsoft.com/office/2007/relationships/hdphoto" Target="../media/hdphoto4.wdp"/><Relationship Id="rId12"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6.wdp"/><Relationship Id="rId5" Type="http://schemas.openxmlformats.org/officeDocument/2006/relationships/image" Target="../media/image11.png"/><Relationship Id="rId15" Type="http://schemas.microsoft.com/office/2007/relationships/hdphoto" Target="../media/hdphoto8.wdp"/><Relationship Id="rId10" Type="http://schemas.openxmlformats.org/officeDocument/2006/relationships/image" Target="../media/image14.png"/><Relationship Id="rId4" Type="http://schemas.microsoft.com/office/2007/relationships/hdphoto" Target="../media/hdphoto3.wdp"/><Relationship Id="rId9" Type="http://schemas.microsoft.com/office/2007/relationships/hdphoto" Target="../media/hdphoto5.wdp"/><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8">
            <a:extLst>
              <a:ext uri="{FF2B5EF4-FFF2-40B4-BE49-F238E27FC236}">
                <a16:creationId xmlns:a16="http://schemas.microsoft.com/office/drawing/2014/main" xmlns="" id="{50B236C3-6EF9-43CE-89EA-4DBCC4C5C34E}"/>
              </a:ext>
            </a:extLst>
          </p:cNvPr>
          <p:cNvSpPr txBox="1"/>
          <p:nvPr/>
        </p:nvSpPr>
        <p:spPr>
          <a:xfrm>
            <a:off x="75786" y="840962"/>
            <a:ext cx="12040427" cy="1631216"/>
          </a:xfrm>
          <a:prstGeom prst="rect">
            <a:avLst/>
          </a:prstGeom>
          <a:noFill/>
        </p:spPr>
        <p:txBody>
          <a:bodyPr wrap="square">
            <a:spAutoFit/>
          </a:bodyPr>
          <a:lstStyle/>
          <a:p>
            <a:r>
              <a:rPr lang="hy-AM" sz="2000" b="1" dirty="0">
                <a:solidFill>
                  <a:schemeClr val="tx2">
                    <a:lumMod val="75000"/>
                  </a:schemeClr>
                </a:solidFill>
                <a:ea typeface="Calibri" panose="020F0502020204030204" pitchFamily="34" charset="0"/>
              </a:rPr>
              <a:t>Հեռավար լաբորատորիաների հիմնադրման ծրագիր</a:t>
            </a:r>
            <a:r>
              <a:rPr lang="en-US" sz="2000" b="1" dirty="0">
                <a:solidFill>
                  <a:schemeClr val="tx2">
                    <a:lumMod val="75000"/>
                  </a:schemeClr>
                </a:solidFill>
                <a:ea typeface="Calibri" panose="020F0502020204030204" pitchFamily="34" charset="0"/>
              </a:rPr>
              <a:t> (ARPI)</a:t>
            </a:r>
            <a:r>
              <a:rPr lang="hy-AM" sz="2000" b="1" dirty="0">
                <a:solidFill>
                  <a:schemeClr val="tx2">
                    <a:lumMod val="75000"/>
                  </a:schemeClr>
                </a:solidFill>
                <a:ea typeface="Calibri" panose="020F0502020204030204" pitchFamily="34" charset="0"/>
              </a:rPr>
              <a:t>-</a:t>
            </a:r>
            <a:r>
              <a:rPr lang="en-US" sz="2000" b="1" dirty="0">
                <a:solidFill>
                  <a:schemeClr val="tx2">
                    <a:lumMod val="75000"/>
                  </a:schemeClr>
                </a:solidFill>
                <a:ea typeface="Calibri" panose="020F0502020204030204" pitchFamily="34" charset="0"/>
              </a:rPr>
              <a:t> </a:t>
            </a:r>
            <a:r>
              <a:rPr lang="hy-AM" sz="2000" b="1" dirty="0">
                <a:solidFill>
                  <a:schemeClr val="tx2">
                    <a:lumMod val="75000"/>
                  </a:schemeClr>
                </a:solidFill>
                <a:ea typeface="Calibri" panose="020F0502020204030204" pitchFamily="34" charset="0"/>
              </a:rPr>
              <a:t>22</a:t>
            </a:r>
            <a:r>
              <a:rPr lang="en-US" sz="2000" b="1" dirty="0">
                <a:solidFill>
                  <a:schemeClr val="tx2">
                    <a:lumMod val="75000"/>
                  </a:schemeClr>
                </a:solidFill>
                <a:ea typeface="Calibri" panose="020F0502020204030204" pitchFamily="34" charset="0"/>
              </a:rPr>
              <a:t>rl-031</a:t>
            </a:r>
            <a:endParaRPr lang="hy-AM" sz="2000" b="1" dirty="0">
              <a:solidFill>
                <a:schemeClr val="tx2">
                  <a:lumMod val="75000"/>
                </a:schemeClr>
              </a:solidFill>
              <a:ea typeface="Calibri" panose="020F0502020204030204" pitchFamily="34" charset="0"/>
            </a:endParaRPr>
          </a:p>
          <a:p>
            <a:endParaRPr lang="hy-AM" sz="2000" b="1" dirty="0">
              <a:solidFill>
                <a:schemeClr val="tx2">
                  <a:lumMod val="75000"/>
                </a:schemeClr>
              </a:solidFill>
              <a:ea typeface="Calibri" panose="020F0502020204030204" pitchFamily="34" charset="0"/>
            </a:endParaRPr>
          </a:p>
          <a:p>
            <a:r>
              <a:rPr lang="en-US" sz="2000" b="1" dirty="0">
                <a:solidFill>
                  <a:schemeClr val="tx2">
                    <a:lumMod val="75000"/>
                  </a:schemeClr>
                </a:solidFill>
                <a:latin typeface="Arial" panose="020B0604020202020204" pitchFamily="34" charset="0"/>
                <a:ea typeface="Calibri" panose="020F0502020204030204" pitchFamily="34" charset="0"/>
              </a:rPr>
              <a:t>INNOVATIVE METHODS FOR RISKS CHARACTERIZATION OF SITES CONTAMINATED BY METALS</a:t>
            </a:r>
          </a:p>
          <a:p>
            <a:endParaRPr lang="en-US" sz="2000" b="1" dirty="0">
              <a:solidFill>
                <a:schemeClr val="tx2">
                  <a:lumMod val="75000"/>
                </a:schemeClr>
              </a:solidFill>
              <a:latin typeface="Arial" panose="020B0604020202020204" pitchFamily="34" charset="0"/>
              <a:ea typeface="Calibri" panose="020F0502020204030204" pitchFamily="34" charset="0"/>
            </a:endParaRPr>
          </a:p>
          <a:p>
            <a:endParaRPr lang="en-US" sz="2000" b="1" dirty="0">
              <a:solidFill>
                <a:schemeClr val="tx2">
                  <a:lumMod val="75000"/>
                </a:schemeClr>
              </a:solidFill>
              <a:latin typeface="Arial" panose="020B0604020202020204" pitchFamily="34" charset="0"/>
              <a:ea typeface="Calibri" panose="020F0502020204030204" pitchFamily="34" charset="0"/>
            </a:endParaRPr>
          </a:p>
        </p:txBody>
      </p:sp>
      <p:grpSp>
        <p:nvGrpSpPr>
          <p:cNvPr id="8" name="组合 2">
            <a:extLst>
              <a:ext uri="{FF2B5EF4-FFF2-40B4-BE49-F238E27FC236}">
                <a16:creationId xmlns:a16="http://schemas.microsoft.com/office/drawing/2014/main" xmlns="" id="{5189DBAD-08D4-4F88-8B37-01BE1E4EB9F6}"/>
              </a:ext>
            </a:extLst>
          </p:cNvPr>
          <p:cNvGrpSpPr/>
          <p:nvPr/>
        </p:nvGrpSpPr>
        <p:grpSpPr>
          <a:xfrm>
            <a:off x="629386" y="4827060"/>
            <a:ext cx="10476723" cy="1420325"/>
            <a:chOff x="3311973" y="4007552"/>
            <a:chExt cx="4518283" cy="2630478"/>
          </a:xfrm>
        </p:grpSpPr>
        <p:sp>
          <p:nvSpPr>
            <p:cNvPr id="9" name="文本框 1">
              <a:extLst>
                <a:ext uri="{FF2B5EF4-FFF2-40B4-BE49-F238E27FC236}">
                  <a16:creationId xmlns:a16="http://schemas.microsoft.com/office/drawing/2014/main" xmlns="" id="{C9C7F688-AA30-48CA-A677-709F830A3651}"/>
                </a:ext>
              </a:extLst>
            </p:cNvPr>
            <p:cNvSpPr txBox="1"/>
            <p:nvPr/>
          </p:nvSpPr>
          <p:spPr>
            <a:xfrm>
              <a:off x="3311973" y="4007552"/>
              <a:ext cx="2074001" cy="2630478"/>
            </a:xfrm>
            <a:prstGeom prst="rect">
              <a:avLst/>
            </a:prstGeom>
            <a:noFill/>
          </p:spPr>
          <p:txBody>
            <a:bodyPr wrap="square" rtlCol="0">
              <a:spAutoFit/>
            </a:bodyPr>
            <a:lstStyle/>
            <a:p>
              <a:pPr algn="ctr">
                <a:lnSpc>
                  <a:spcPct val="150000"/>
                </a:lnSpc>
              </a:pP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ր</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տ</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ս</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հ</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մ</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ն</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յ</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ն</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 </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ղ</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ե</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կ</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վ</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ր</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PI 1</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p>
            <a:p>
              <a:pPr algn="ctr">
                <a:lnSpc>
                  <a:spcPct val="150000"/>
                </a:lnSpc>
              </a:pP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ր</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տ</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ս</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հ</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մ</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ն</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յ</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ն</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 </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ղ</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ե</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կ</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վ</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ա</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ր</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PI 2</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p>
            <a:p>
              <a:pPr algn="ctr">
                <a:lnSpc>
                  <a:spcPct val="150000"/>
                </a:lnSpc>
              </a:pP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Հ</a:t>
              </a: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ա</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մ</a:t>
              </a: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ա</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ղ</a:t>
              </a: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ե</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կ</a:t>
              </a: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ա</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վ</a:t>
              </a: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ա</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ր    </a:t>
              </a:r>
              <a:endPar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文本框 14">
              <a:extLst>
                <a:ext uri="{FF2B5EF4-FFF2-40B4-BE49-F238E27FC236}">
                  <a16:creationId xmlns:a16="http://schemas.microsoft.com/office/drawing/2014/main" xmlns="" id="{D9E170F4-5E3A-4584-8B1D-32D902ED0FAC}"/>
                </a:ext>
              </a:extLst>
            </p:cNvPr>
            <p:cNvSpPr txBox="1"/>
            <p:nvPr/>
          </p:nvSpPr>
          <p:spPr>
            <a:xfrm>
              <a:off x="5571114" y="4007552"/>
              <a:ext cx="2259142" cy="2630478"/>
            </a:xfrm>
            <a:prstGeom prst="rect">
              <a:avLst/>
            </a:prstGeom>
            <a:noFill/>
          </p:spPr>
          <p:txBody>
            <a:bodyPr wrap="square" rtlCol="0">
              <a:spAutoFit/>
            </a:bodyPr>
            <a:lstStyle/>
            <a:p>
              <a:pPr algn="ctr">
                <a:lnSpc>
                  <a:spcPct val="150000"/>
                </a:lnSpc>
              </a:pP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Պ</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ր</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ո</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ֆ</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ե</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ս</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ո</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ր, </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կ</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a:t>
              </a:r>
              <a:r>
                <a:rPr lang="en-US" altLang="zh-CN" sz="2000" b="1" dirty="0" err="1">
                  <a:solidFill>
                    <a:srgbClr val="0545A6"/>
                  </a:solidFill>
                  <a:latin typeface="Arial" panose="020B0604020202020204" pitchFamily="34" charset="0"/>
                  <a:ea typeface="微软雅黑" panose="020B0503020204020204" pitchFamily="34" charset="-122"/>
                  <a:cs typeface="Arial" panose="020B0604020202020204" pitchFamily="34" charset="0"/>
                </a:rPr>
                <a:t>գ.դ</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0545A6"/>
                  </a:solidFill>
                  <a:latin typeface="Arial" panose="020B0604020202020204" pitchFamily="34" charset="0"/>
                  <a:ea typeface="微软雅黑" panose="020B0503020204020204" pitchFamily="34" charset="-122"/>
                  <a:cs typeface="Arial" panose="020B0604020202020204" pitchFamily="34" charset="0"/>
                </a:rPr>
                <a:t>Ռու</a:t>
              </a:r>
              <a:r>
                <a:rPr lang="hy-AM"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ի</a:t>
              </a:r>
              <a:r>
                <a:rPr lang="en-US" altLang="zh-CN" sz="2000" b="1" dirty="0" err="1">
                  <a:solidFill>
                    <a:srgbClr val="0545A6"/>
                  </a:solidFill>
                  <a:latin typeface="Arial" panose="020B0604020202020204" pitchFamily="34" charset="0"/>
                  <a:ea typeface="微软雅黑" panose="020B0503020204020204" pitchFamily="34" charset="-122"/>
                  <a:cs typeface="Arial" panose="020B0604020202020204" pitchFamily="34" charset="0"/>
                </a:rPr>
                <a:t>յոնգ</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0545A6"/>
                  </a:solidFill>
                  <a:latin typeface="Arial" panose="020B0604020202020204" pitchFamily="34" charset="0"/>
                  <a:ea typeface="微软雅黑" panose="020B0503020204020204" pitchFamily="34" charset="-122"/>
                  <a:cs typeface="Arial" panose="020B0604020202020204" pitchFamily="34" charset="0"/>
                </a:rPr>
                <a:t>Ժանգ</a:t>
              </a:r>
              <a:r>
                <a:rPr lang="en-US" altLang="zh-CN" sz="2000" b="1" dirty="0">
                  <a:solidFill>
                    <a:srgbClr val="0545A6"/>
                  </a:solidFill>
                  <a:latin typeface="Arial" panose="020B0604020202020204" pitchFamily="34" charset="0"/>
                  <a:ea typeface="微软雅黑" panose="020B0503020204020204" pitchFamily="34" charset="-122"/>
                  <a:cs typeface="Arial" panose="020B0604020202020204" pitchFamily="34" charset="0"/>
                </a:rPr>
                <a:t> </a:t>
              </a:r>
            </a:p>
            <a:p>
              <a:pPr algn="ctr">
                <a:lnSpc>
                  <a:spcPct val="150000"/>
                </a:lnSpc>
              </a:pP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Դ</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ո</a:t>
              </a: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ց</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ե</a:t>
              </a: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ն</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տ, </a:t>
              </a: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կ</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a:t>
              </a: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գ</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a:t>
              </a: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թ</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 </a:t>
              </a: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Լ</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ա</a:t>
              </a: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ո</a:t>
              </a:r>
              <a:r>
                <a:rPr lang="en-US" altLang="zh-CN" sz="2000" b="1" dirty="0" err="1">
                  <a:solidFill>
                    <a:srgbClr val="003B92"/>
                  </a:solidFill>
                  <a:latin typeface="Arial" panose="020B0604020202020204" pitchFamily="34" charset="0"/>
                  <a:ea typeface="微软雅黑" panose="020B0503020204020204" pitchFamily="34" charset="-122"/>
                  <a:cs typeface="Arial" panose="020B0604020202020204" pitchFamily="34" charset="0"/>
                </a:rPr>
                <a:t>ւրա</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003B92"/>
                  </a:solidFill>
                  <a:latin typeface="Arial" panose="020B0604020202020204" pitchFamily="34" charset="0"/>
                  <a:ea typeface="微软雅黑" panose="020B0503020204020204" pitchFamily="34" charset="-122"/>
                  <a:cs typeface="Arial" panose="020B0604020202020204" pitchFamily="34" charset="0"/>
                </a:rPr>
                <a:t>Կաստրո</a:t>
              </a:r>
              <a:endPar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endParaRPr>
            </a:p>
            <a:p>
              <a:pPr algn="ctr">
                <a:lnSpc>
                  <a:spcPct val="150000"/>
                </a:lnSpc>
              </a:pPr>
              <a:r>
                <a:rPr lang="hy-AM"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Կ</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a:t>
              </a:r>
              <a:r>
                <a:rPr lang="en-US" altLang="zh-CN" sz="2000" b="1" dirty="0" err="1">
                  <a:solidFill>
                    <a:srgbClr val="003B92"/>
                  </a:solidFill>
                  <a:latin typeface="Arial" panose="020B0604020202020204" pitchFamily="34" charset="0"/>
                  <a:ea typeface="微软雅黑" panose="020B0503020204020204" pitchFamily="34" charset="-122"/>
                  <a:cs typeface="Arial" panose="020B0604020202020204" pitchFamily="34" charset="0"/>
                </a:rPr>
                <a:t>գ.թ</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003B92"/>
                  </a:solidFill>
                  <a:latin typeface="Arial" panose="020B0604020202020204" pitchFamily="34" charset="0"/>
                  <a:ea typeface="微软雅黑" panose="020B0503020204020204" pitchFamily="34" charset="-122"/>
                  <a:cs typeface="Arial" panose="020B0604020202020204" pitchFamily="34" charset="0"/>
                </a:rPr>
                <a:t>Արևիկ</a:t>
              </a:r>
              <a:r>
                <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rPr>
                <a:t> </a:t>
              </a:r>
              <a:r>
                <a:rPr lang="en-US" altLang="zh-CN" sz="2000" b="1" dirty="0" err="1">
                  <a:solidFill>
                    <a:srgbClr val="003B92"/>
                  </a:solidFill>
                  <a:latin typeface="Arial" panose="020B0604020202020204" pitchFamily="34" charset="0"/>
                  <a:ea typeface="微软雅黑" panose="020B0503020204020204" pitchFamily="34" charset="-122"/>
                  <a:cs typeface="Arial" panose="020B0604020202020204" pitchFamily="34" charset="0"/>
                </a:rPr>
                <a:t>Վարդանյան</a:t>
              </a:r>
              <a:endParaRPr lang="en-US" altLang="zh-CN" sz="2000" b="1" dirty="0">
                <a:solidFill>
                  <a:srgbClr val="003B92"/>
                </a:solidFill>
                <a:latin typeface="Arial" panose="020B0604020202020204" pitchFamily="34" charset="0"/>
                <a:ea typeface="微软雅黑" panose="020B0503020204020204" pitchFamily="34" charset="-122"/>
                <a:cs typeface="Arial" panose="020B0604020202020204" pitchFamily="34" charset="0"/>
              </a:endParaRPr>
            </a:p>
          </p:txBody>
        </p:sp>
      </p:grpSp>
      <p:pic>
        <p:nvPicPr>
          <p:cNvPr id="11" name="图片 7" descr="树上的叶子&#10;&#10;中度可信度描述已自动生成">
            <a:extLst>
              <a:ext uri="{FF2B5EF4-FFF2-40B4-BE49-F238E27FC236}">
                <a16:creationId xmlns:a16="http://schemas.microsoft.com/office/drawing/2014/main" xmlns="" id="{C2082E69-1EB1-4ECF-B302-CE92FE64A1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4" y="2482733"/>
            <a:ext cx="12183035" cy="1594339"/>
          </a:xfrm>
          <a:prstGeom prst="rect">
            <a:avLst/>
          </a:prstGeom>
        </p:spPr>
      </p:pic>
      <p:sp>
        <p:nvSpPr>
          <p:cNvPr id="12" name="TextBox 11">
            <a:extLst>
              <a:ext uri="{FF2B5EF4-FFF2-40B4-BE49-F238E27FC236}">
                <a16:creationId xmlns:a16="http://schemas.microsoft.com/office/drawing/2014/main" xmlns="" id="{F285FB8B-A233-4BDA-A95F-A5B3CB2D4FC6}"/>
              </a:ext>
            </a:extLst>
          </p:cNvPr>
          <p:cNvSpPr txBox="1"/>
          <p:nvPr/>
        </p:nvSpPr>
        <p:spPr>
          <a:xfrm>
            <a:off x="359644" y="2802414"/>
            <a:ext cx="11016208" cy="1015663"/>
          </a:xfrm>
          <a:prstGeom prst="rect">
            <a:avLst/>
          </a:prstGeom>
          <a:noFill/>
        </p:spPr>
        <p:txBody>
          <a:bodyPr wrap="square">
            <a:spAutoFit/>
          </a:bodyPr>
          <a:lstStyle/>
          <a:p>
            <a:pPr algn="ctr"/>
            <a:r>
              <a:rPr lang="hy-AM" sz="3000" b="1" dirty="0">
                <a:solidFill>
                  <a:schemeClr val="bg1"/>
                </a:solidFill>
                <a:latin typeface="Arial" panose="020B0604020202020204" pitchFamily="34" charset="0"/>
                <a:ea typeface="Calibri" panose="020F0502020204030204" pitchFamily="34" charset="0"/>
              </a:rPr>
              <a:t>ՆՈՐԱՐԱՐԱԿԱՆ ՄԵԹՈԴՆԵՐ՝ ՄԵՏԱՂՆԵՐՈՎ ԱՂՏՈՏՎԱԾ ՎԱՅՐԵՐԻ ՌԻՍԿԵՐԻ ԲՆՈՒԹԱԳՐՄԱՆ ՀԱՄԱՐ</a:t>
            </a:r>
          </a:p>
        </p:txBody>
      </p:sp>
      <p:grpSp>
        <p:nvGrpSpPr>
          <p:cNvPr id="13" name="组合 6">
            <a:extLst>
              <a:ext uri="{FF2B5EF4-FFF2-40B4-BE49-F238E27FC236}">
                <a16:creationId xmlns:a16="http://schemas.microsoft.com/office/drawing/2014/main" xmlns="" id="{0D0B1C91-38DE-4EB6-AB3B-531B08849E50}"/>
              </a:ext>
            </a:extLst>
          </p:cNvPr>
          <p:cNvGrpSpPr/>
          <p:nvPr/>
        </p:nvGrpSpPr>
        <p:grpSpPr>
          <a:xfrm>
            <a:off x="10070878" y="31461"/>
            <a:ext cx="2044700" cy="709930"/>
            <a:chOff x="14702" y="115"/>
            <a:chExt cx="3220" cy="1118"/>
          </a:xfrm>
        </p:grpSpPr>
        <p:pic>
          <p:nvPicPr>
            <p:cNvPr id="14" name="图片 4">
              <a:extLst>
                <a:ext uri="{FF2B5EF4-FFF2-40B4-BE49-F238E27FC236}">
                  <a16:creationId xmlns:a16="http://schemas.microsoft.com/office/drawing/2014/main" xmlns="" id="{20C8377B-5E8D-4791-9C98-B3FF574D2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0" y="158"/>
              <a:ext cx="1013" cy="1013"/>
            </a:xfrm>
            <a:prstGeom prst="rect">
              <a:avLst/>
            </a:prstGeom>
          </p:spPr>
        </p:pic>
        <p:pic>
          <p:nvPicPr>
            <p:cNvPr id="15" name="图片 8">
              <a:extLst>
                <a:ext uri="{FF2B5EF4-FFF2-40B4-BE49-F238E27FC236}">
                  <a16:creationId xmlns:a16="http://schemas.microsoft.com/office/drawing/2014/main" xmlns="" id="{DD2F9A4F-B506-4AE7-A8D5-E19EE9BB2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2" y="169"/>
              <a:ext cx="1086" cy="1044"/>
            </a:xfrm>
            <a:prstGeom prst="rect">
              <a:avLst/>
            </a:prstGeom>
          </p:spPr>
        </p:pic>
        <p:pic>
          <p:nvPicPr>
            <p:cNvPr id="16" name="图片 2" descr="微信图片_20221106090810">
              <a:extLst>
                <a:ext uri="{FF2B5EF4-FFF2-40B4-BE49-F238E27FC236}">
                  <a16:creationId xmlns:a16="http://schemas.microsoft.com/office/drawing/2014/main" xmlns="" id="{98B5AE95-C06A-4921-B2C7-E53B67AA6223}"/>
                </a:ext>
              </a:extLst>
            </p:cNvPr>
            <p:cNvPicPr>
              <a:picLocks noChangeAspect="1"/>
            </p:cNvPicPr>
            <p:nvPr/>
          </p:nvPicPr>
          <p:blipFill>
            <a:blip r:embed="rId5"/>
            <a:stretch>
              <a:fillRect/>
            </a:stretch>
          </p:blipFill>
          <p:spPr>
            <a:xfrm>
              <a:off x="15875" y="115"/>
              <a:ext cx="980" cy="1119"/>
            </a:xfrm>
            <a:prstGeom prst="rect">
              <a:avLst/>
            </a:prstGeom>
          </p:spPr>
        </p:pic>
      </p:grpSp>
    </p:spTree>
    <p:extLst>
      <p:ext uri="{BB962C8B-B14F-4D97-AF65-F5344CB8AC3E}">
        <p14:creationId xmlns:p14="http://schemas.microsoft.com/office/powerpoint/2010/main" val="2682312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7D817518-DA2F-4B60-A9ED-EB65DA7C6F65}"/>
              </a:ext>
            </a:extLst>
          </p:cNvPr>
          <p:cNvSpPr/>
          <p:nvPr/>
        </p:nvSpPr>
        <p:spPr>
          <a:xfrm>
            <a:off x="0" y="-8175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 name="TextBox 4">
            <a:extLst>
              <a:ext uri="{FF2B5EF4-FFF2-40B4-BE49-F238E27FC236}">
                <a16:creationId xmlns:a16="http://schemas.microsoft.com/office/drawing/2014/main" xmlns="" id="{21DF453A-D885-48B8-A23B-11B93FB585B1}"/>
              </a:ext>
            </a:extLst>
          </p:cNvPr>
          <p:cNvSpPr txBox="1"/>
          <p:nvPr/>
        </p:nvSpPr>
        <p:spPr>
          <a:xfrm>
            <a:off x="376379" y="19431"/>
            <a:ext cx="10740800" cy="707886"/>
          </a:xfrm>
          <a:prstGeom prst="rect">
            <a:avLst/>
          </a:prstGeom>
          <a:noFill/>
        </p:spPr>
        <p:txBody>
          <a:bodyPr wrap="square" rtlCol="0">
            <a:spAutoFit/>
          </a:bodyPr>
          <a:lstStyle/>
          <a:p>
            <a:r>
              <a:rPr lang="hy-AM" sz="2000" b="1" i="1" dirty="0">
                <a:solidFill>
                  <a:schemeClr val="bg1"/>
                </a:solidFill>
              </a:rPr>
              <a:t>Մեխանիկական ակտիվացման տեխնոլոգիան որպես հանքաթափոնների կենսամշակման նախամշակման գործընթաց</a:t>
            </a:r>
            <a:endParaRPr lang="en-US" sz="2000" b="1" dirty="0">
              <a:solidFill>
                <a:schemeClr val="bg1"/>
              </a:solidFill>
              <a:cs typeface="Times New Roman" panose="02020603050405020304" pitchFamily="18" charset="0"/>
            </a:endParaRPr>
          </a:p>
        </p:txBody>
      </p:sp>
      <p:pic>
        <p:nvPicPr>
          <p:cNvPr id="16" name="图片 4">
            <a:extLst>
              <a:ext uri="{FF2B5EF4-FFF2-40B4-BE49-F238E27FC236}">
                <a16:creationId xmlns:a16="http://schemas.microsoft.com/office/drawing/2014/main" xmlns="" id="{EE8AE22E-DC48-45C7-98B5-AF94EACDC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9211" y="0"/>
            <a:ext cx="643255" cy="643255"/>
          </a:xfrm>
          <a:prstGeom prst="rect">
            <a:avLst/>
          </a:prstGeom>
        </p:spPr>
      </p:pic>
      <p:sp>
        <p:nvSpPr>
          <p:cNvPr id="3" name="Slide Number Placeholder 2">
            <a:extLst>
              <a:ext uri="{FF2B5EF4-FFF2-40B4-BE49-F238E27FC236}">
                <a16:creationId xmlns:a16="http://schemas.microsoft.com/office/drawing/2014/main" xmlns="" id="{0D6E7E5D-6585-4A7F-B6C1-1AB3C17DD38F}"/>
              </a:ext>
            </a:extLst>
          </p:cNvPr>
          <p:cNvSpPr>
            <a:spLocks noGrp="1"/>
          </p:cNvSpPr>
          <p:nvPr>
            <p:ph type="sldNum" sz="quarter" idx="12"/>
          </p:nvPr>
        </p:nvSpPr>
        <p:spPr/>
        <p:txBody>
          <a:bodyPr/>
          <a:lstStyle/>
          <a:p>
            <a:fld id="{8577FC26-2EDD-45D0-90A2-63704A45ED34}" type="slidenum">
              <a:rPr lang="en-US" smtClean="0"/>
              <a:t>10</a:t>
            </a:fld>
            <a:endParaRPr lang="en-US"/>
          </a:p>
        </p:txBody>
      </p:sp>
      <p:pic>
        <p:nvPicPr>
          <p:cNvPr id="13" name="图片 15">
            <a:extLst>
              <a:ext uri="{FF2B5EF4-FFF2-40B4-BE49-F238E27FC236}">
                <a16:creationId xmlns:a16="http://schemas.microsoft.com/office/drawing/2014/main" xmlns="" id="{6C5026CB-BABB-4A57-9BF3-DCEAB8E24711}"/>
              </a:ext>
            </a:extLst>
          </p:cNvPr>
          <p:cNvPicPr/>
          <p:nvPr/>
        </p:nvPicPr>
        <p:blipFill rotWithShape="1">
          <a:blip r:embed="rId3" cstate="print">
            <a:extLst>
              <a:ext uri="{28A0092B-C50C-407E-A947-70E740481C1C}">
                <a14:useLocalDpi xmlns:a14="http://schemas.microsoft.com/office/drawing/2010/main" val="0"/>
              </a:ext>
            </a:extLst>
          </a:blip>
          <a:srcRect l="19085" t="8587"/>
          <a:stretch/>
        </p:blipFill>
        <p:spPr bwMode="auto">
          <a:xfrm>
            <a:off x="376379" y="1069080"/>
            <a:ext cx="10195368" cy="4401278"/>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xmlns="" id="{2E4AAB2A-16B6-4B5A-94D0-5849866A681F}"/>
              </a:ext>
            </a:extLst>
          </p:cNvPr>
          <p:cNvSpPr/>
          <p:nvPr/>
        </p:nvSpPr>
        <p:spPr>
          <a:xfrm>
            <a:off x="376378" y="5863727"/>
            <a:ext cx="10740799" cy="675185"/>
          </a:xfrm>
          <a:prstGeom prst="rect">
            <a:avLst/>
          </a:prstGeom>
        </p:spPr>
        <p:txBody>
          <a:bodyPr wrap="square">
            <a:spAutoFit/>
          </a:bodyPr>
          <a:lstStyle/>
          <a:p>
            <a:pPr algn="ctr">
              <a:lnSpc>
                <a:spcPct val="107000"/>
              </a:lnSpc>
            </a:pPr>
            <a:r>
              <a:rPr lang="hy-AM" dirty="0">
                <a:solidFill>
                  <a:srgbClr val="000000"/>
                </a:solidFill>
                <a:ea typeface="Calibri" panose="020F0502020204030204" pitchFamily="34" charset="0"/>
                <a:cs typeface="Times New Roman" panose="02020603050405020304" pitchFamily="18" charset="0"/>
              </a:rPr>
              <a:t>Լիթիում պարունակող սիլիկատային հանքանյութերի կենսատարրալվացման մեխանիզմի առաջարկվող դիագրամը՝ մեխանիկական ակտիվացումից հետո</a:t>
            </a:r>
            <a:endParaRPr lang="ru-RU"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5797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7D817518-DA2F-4B60-A9ED-EB65DA7C6F65}"/>
              </a:ext>
            </a:extLst>
          </p:cNvPr>
          <p:cNvSpPr/>
          <p:nvPr/>
        </p:nvSpPr>
        <p:spPr>
          <a:xfrm>
            <a:off x="0" y="-8175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 name="TextBox 4">
            <a:extLst>
              <a:ext uri="{FF2B5EF4-FFF2-40B4-BE49-F238E27FC236}">
                <a16:creationId xmlns:a16="http://schemas.microsoft.com/office/drawing/2014/main" xmlns="" id="{21DF453A-D885-48B8-A23B-11B93FB585B1}"/>
              </a:ext>
            </a:extLst>
          </p:cNvPr>
          <p:cNvSpPr txBox="1"/>
          <p:nvPr/>
        </p:nvSpPr>
        <p:spPr>
          <a:xfrm>
            <a:off x="376379" y="19431"/>
            <a:ext cx="10740800" cy="707886"/>
          </a:xfrm>
          <a:prstGeom prst="rect">
            <a:avLst/>
          </a:prstGeom>
          <a:noFill/>
        </p:spPr>
        <p:txBody>
          <a:bodyPr wrap="square" rtlCol="0">
            <a:spAutoFit/>
          </a:bodyPr>
          <a:lstStyle/>
          <a:p>
            <a:r>
              <a:rPr lang="hy-AM" sz="2000" b="1" i="1" dirty="0">
                <a:solidFill>
                  <a:schemeClr val="bg1"/>
                </a:solidFill>
                <a:latin typeface="+mj-lt"/>
              </a:rPr>
              <a:t>Բարելավված հանքաթափոնների կենսատարրալուծում՝ մանրէային հարստացված կուլտուրաների կիրառմամբ՝ սիմուլյացիոն աշտարակում</a:t>
            </a:r>
            <a:endParaRPr lang="en-US" sz="2400" b="1" dirty="0">
              <a:solidFill>
                <a:schemeClr val="bg1"/>
              </a:solidFill>
              <a:latin typeface="+mj-lt"/>
              <a:cs typeface="Times New Roman" panose="02020603050405020304" pitchFamily="18" charset="0"/>
            </a:endParaRPr>
          </a:p>
        </p:txBody>
      </p:sp>
      <p:pic>
        <p:nvPicPr>
          <p:cNvPr id="16" name="图片 4">
            <a:extLst>
              <a:ext uri="{FF2B5EF4-FFF2-40B4-BE49-F238E27FC236}">
                <a16:creationId xmlns:a16="http://schemas.microsoft.com/office/drawing/2014/main" xmlns="" id="{EE8AE22E-DC48-45C7-98B5-AF94EACDC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9211" y="0"/>
            <a:ext cx="643255" cy="643255"/>
          </a:xfrm>
          <a:prstGeom prst="rect">
            <a:avLst/>
          </a:prstGeom>
        </p:spPr>
      </p:pic>
      <p:sp>
        <p:nvSpPr>
          <p:cNvPr id="3" name="Slide Number Placeholder 2">
            <a:extLst>
              <a:ext uri="{FF2B5EF4-FFF2-40B4-BE49-F238E27FC236}">
                <a16:creationId xmlns:a16="http://schemas.microsoft.com/office/drawing/2014/main" xmlns="" id="{0D6E7E5D-6585-4A7F-B6C1-1AB3C17DD38F}"/>
              </a:ext>
            </a:extLst>
          </p:cNvPr>
          <p:cNvSpPr>
            <a:spLocks noGrp="1"/>
          </p:cNvSpPr>
          <p:nvPr>
            <p:ph type="sldNum" sz="quarter" idx="12"/>
          </p:nvPr>
        </p:nvSpPr>
        <p:spPr/>
        <p:txBody>
          <a:bodyPr/>
          <a:lstStyle/>
          <a:p>
            <a:fld id="{8577FC26-2EDD-45D0-90A2-63704A45ED34}" type="slidenum">
              <a:rPr lang="en-US" smtClean="0"/>
              <a:t>11</a:t>
            </a:fld>
            <a:endParaRPr lang="en-US"/>
          </a:p>
        </p:txBody>
      </p:sp>
      <p:pic>
        <p:nvPicPr>
          <p:cNvPr id="8" name="Picture 7">
            <a:extLst>
              <a:ext uri="{FF2B5EF4-FFF2-40B4-BE49-F238E27FC236}">
                <a16:creationId xmlns:a16="http://schemas.microsoft.com/office/drawing/2014/main" xmlns="" id="{41B10084-0CE3-49F0-AF8B-42F410C98456}"/>
              </a:ext>
            </a:extLst>
          </p:cNvPr>
          <p:cNvPicPr/>
          <p:nvPr/>
        </p:nvPicPr>
        <p:blipFill rotWithShape="1">
          <a:blip r:embed="rId3"/>
          <a:srcRect l="20970" t="29796" r="22321" b="22041"/>
          <a:stretch/>
        </p:blipFill>
        <p:spPr>
          <a:xfrm>
            <a:off x="199440" y="951609"/>
            <a:ext cx="8411160" cy="3476011"/>
          </a:xfrm>
          <a:prstGeom prst="rect">
            <a:avLst/>
          </a:prstGeom>
        </p:spPr>
      </p:pic>
      <p:sp>
        <p:nvSpPr>
          <p:cNvPr id="2" name="Rectangle 1">
            <a:extLst>
              <a:ext uri="{FF2B5EF4-FFF2-40B4-BE49-F238E27FC236}">
                <a16:creationId xmlns:a16="http://schemas.microsoft.com/office/drawing/2014/main" xmlns="" id="{C1277FFA-C1D6-46B4-9A00-E5E82939C110}"/>
              </a:ext>
            </a:extLst>
          </p:cNvPr>
          <p:cNvSpPr/>
          <p:nvPr/>
        </p:nvSpPr>
        <p:spPr>
          <a:xfrm>
            <a:off x="8610600" y="1098502"/>
            <a:ext cx="3449053" cy="2585323"/>
          </a:xfrm>
          <a:prstGeom prst="rect">
            <a:avLst/>
          </a:prstGeom>
        </p:spPr>
        <p:txBody>
          <a:bodyPr wrap="square">
            <a:spAutoFit/>
          </a:bodyPr>
          <a:lstStyle/>
          <a:p>
            <a:pPr algn="just"/>
            <a:r>
              <a:rPr lang="hy-AM" dirty="0">
                <a:ea typeface="Calibri" panose="020F0502020204030204" pitchFamily="34" charset="0"/>
                <a:cs typeface="Times New Roman" panose="02020603050405020304" pitchFamily="18" charset="0"/>
              </a:rPr>
              <a:t>Պոչամբարրում թափոնների օքսիդացումը/վերականգնումը և աղտոտման մեխանիզմը, որն իրականացվում  է շրջակա միջավայրի միկրոօրգանիզմների՝ </a:t>
            </a:r>
            <a:r>
              <a:rPr lang="hy-AM" i="1" dirty="0">
                <a:ea typeface="Calibri" panose="020F0502020204030204" pitchFamily="34" charset="0"/>
                <a:cs typeface="Times New Roman" panose="02020603050405020304" pitchFamily="18" charset="0"/>
              </a:rPr>
              <a:t>Acidithiobacillus, Sulfobacillus, Pseudomonas, Ralstonia և Geobacter</a:t>
            </a:r>
            <a:r>
              <a:rPr lang="en-US" i="1" dirty="0">
                <a:ea typeface="Calibri" panose="020F0502020204030204" pitchFamily="34" charset="0"/>
                <a:cs typeface="Times New Roman" panose="02020603050405020304" pitchFamily="18" charset="0"/>
              </a:rPr>
              <a:t> </a:t>
            </a:r>
            <a:r>
              <a:rPr lang="hy-AM" dirty="0">
                <a:ea typeface="Calibri" panose="020F0502020204030204" pitchFamily="34" charset="0"/>
                <a:cs typeface="Times New Roman" panose="02020603050405020304" pitchFamily="18" charset="0"/>
              </a:rPr>
              <a:t>կողմից։</a:t>
            </a:r>
            <a:endParaRPr lang="ru-RU" dirty="0"/>
          </a:p>
        </p:txBody>
      </p:sp>
      <p:sp>
        <p:nvSpPr>
          <p:cNvPr id="6" name="Rectangle 5">
            <a:extLst>
              <a:ext uri="{FF2B5EF4-FFF2-40B4-BE49-F238E27FC236}">
                <a16:creationId xmlns:a16="http://schemas.microsoft.com/office/drawing/2014/main" xmlns="" id="{AE61855B-4BE2-4F10-B6DE-EE43C71128E4}"/>
              </a:ext>
            </a:extLst>
          </p:cNvPr>
          <p:cNvSpPr/>
          <p:nvPr/>
        </p:nvSpPr>
        <p:spPr>
          <a:xfrm>
            <a:off x="199440" y="4475230"/>
            <a:ext cx="11382960" cy="2308324"/>
          </a:xfrm>
          <a:prstGeom prst="rect">
            <a:avLst/>
          </a:prstGeom>
        </p:spPr>
        <p:txBody>
          <a:bodyPr wrap="square">
            <a:spAutoFit/>
          </a:bodyPr>
          <a:lstStyle/>
          <a:p>
            <a:pPr algn="just"/>
            <a:r>
              <a:rPr lang="hy-AM" dirty="0">
                <a:solidFill>
                  <a:srgbClr val="000000"/>
                </a:solidFill>
                <a:ea typeface="Times New Roman" panose="02020603050405020304" pitchFamily="18" charset="0"/>
                <a:cs typeface="Arial" panose="020B0604020202020204" pitchFamily="34" charset="0"/>
              </a:rPr>
              <a:t>Քանի որ Sb թափոնների հիմնական բաղադրիչը ստիբնիտն է (Sb</a:t>
            </a:r>
            <a:r>
              <a:rPr lang="hy-AM" dirty="0">
                <a:solidFill>
                  <a:srgbClr val="000000"/>
                </a:solidFill>
                <a:ea typeface="Times New Roman" panose="02020603050405020304" pitchFamily="18" charset="0"/>
              </a:rPr>
              <a:t>₂</a:t>
            </a:r>
            <a:r>
              <a:rPr lang="hy-AM" dirty="0">
                <a:solidFill>
                  <a:srgbClr val="000000"/>
                </a:solidFill>
                <a:ea typeface="Times New Roman" panose="02020603050405020304" pitchFamily="18" charset="0"/>
                <a:cs typeface="Arial" panose="020B0604020202020204" pitchFamily="34" charset="0"/>
              </a:rPr>
              <a:t>S</a:t>
            </a:r>
            <a:r>
              <a:rPr lang="hy-AM" dirty="0">
                <a:solidFill>
                  <a:srgbClr val="000000"/>
                </a:solidFill>
                <a:ea typeface="Times New Roman" panose="02020603050405020304" pitchFamily="18" charset="0"/>
              </a:rPr>
              <a:t>₃</a:t>
            </a:r>
            <a:r>
              <a:rPr lang="hy-AM" dirty="0">
                <a:solidFill>
                  <a:srgbClr val="000000"/>
                </a:solidFill>
                <a:ea typeface="Times New Roman" panose="02020603050405020304" pitchFamily="18" charset="0"/>
                <a:cs typeface="Arial" panose="020B0604020202020204" pitchFamily="34" charset="0"/>
              </a:rPr>
              <a:t>), մանրէների կողմից Sb և S-ի օքսիդացումը կարող է արագացնել ծանր մետաղների իոնների արտազատումը և նպաստել AMD-ի առաջացմանը։ Հետևաբար,  հանքաթափոնների և հանքավայրերում բազմանացող մանրէների փոխազդեցության ուսումնասիրությունն անհրաժեշտ է՝ հասկանալու տարրերի միգրացիայի և փոխակերպման գործընթացները Sb հանքային տարածքներում՝ ի վերջո նպաստելով թափոնների և արտահոսող ջրերի աղտոտման կառավարմանը։ Այս ուսումնասիրության ընթացքում մանրէային համայնքներ ստացվել են մոդելային աշտարակից և աճեցվել թթվային պայմաններում՝ օգտագործելով հանքաթափոնները որպես հիմնական էներգիայի աղբյուր։</a:t>
            </a:r>
            <a:endParaRPr lang="ru-RU" dirty="0"/>
          </a:p>
        </p:txBody>
      </p:sp>
    </p:spTree>
    <p:extLst>
      <p:ext uri="{BB962C8B-B14F-4D97-AF65-F5344CB8AC3E}">
        <p14:creationId xmlns:p14="http://schemas.microsoft.com/office/powerpoint/2010/main" val="2477019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C6F53B85-55FE-41CC-B87F-2EEC12B85CB8}"/>
              </a:ext>
            </a:extLst>
          </p:cNvPr>
          <p:cNvSpPr/>
          <p:nvPr/>
        </p:nvSpPr>
        <p:spPr>
          <a:xfrm>
            <a:off x="0" y="-8175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 name="TextBox 4">
            <a:extLst>
              <a:ext uri="{FF2B5EF4-FFF2-40B4-BE49-F238E27FC236}">
                <a16:creationId xmlns:a16="http://schemas.microsoft.com/office/drawing/2014/main" xmlns="" id="{F9AF73CC-A7A6-47DC-A503-E0E0B0643E81}"/>
              </a:ext>
            </a:extLst>
          </p:cNvPr>
          <p:cNvSpPr txBox="1"/>
          <p:nvPr/>
        </p:nvSpPr>
        <p:spPr>
          <a:xfrm>
            <a:off x="358328" y="-48453"/>
            <a:ext cx="10743403" cy="707886"/>
          </a:xfrm>
          <a:prstGeom prst="rect">
            <a:avLst/>
          </a:prstGeom>
          <a:noFill/>
        </p:spPr>
        <p:txBody>
          <a:bodyPr wrap="square" rtlCol="0">
            <a:spAutoFit/>
          </a:bodyPr>
          <a:lstStyle/>
          <a:p>
            <a:r>
              <a:rPr lang="hy-AM" sz="2000" b="1" i="1" dirty="0">
                <a:solidFill>
                  <a:schemeClr val="bg1"/>
                </a:solidFill>
              </a:rPr>
              <a:t>Պղնձի և ցինկի կենսասորբցիոն հատկության ուսումնասիրություն՝ AMD-ից անջատված խմորասնկի կիառմամբ</a:t>
            </a:r>
            <a:endParaRPr lang="en-US" sz="2000" b="1" dirty="0">
              <a:solidFill>
                <a:schemeClr val="bg1"/>
              </a:solidFill>
              <a:cs typeface="Times New Roman" panose="02020603050405020304" pitchFamily="18" charset="0"/>
            </a:endParaRPr>
          </a:p>
        </p:txBody>
      </p:sp>
      <p:pic>
        <p:nvPicPr>
          <p:cNvPr id="6" name="图片 2" descr="微信图片_20221106090810">
            <a:extLst>
              <a:ext uri="{FF2B5EF4-FFF2-40B4-BE49-F238E27FC236}">
                <a16:creationId xmlns:a16="http://schemas.microsoft.com/office/drawing/2014/main" xmlns="" id="{52BA3033-807E-4DBF-821E-B6E7289C5016}"/>
              </a:ext>
            </a:extLst>
          </p:cNvPr>
          <p:cNvPicPr>
            <a:picLocks noChangeAspect="1"/>
          </p:cNvPicPr>
          <p:nvPr/>
        </p:nvPicPr>
        <p:blipFill>
          <a:blip r:embed="rId2"/>
          <a:stretch>
            <a:fillRect/>
          </a:stretch>
        </p:blipFill>
        <p:spPr>
          <a:xfrm>
            <a:off x="11375821" y="0"/>
            <a:ext cx="622300" cy="710565"/>
          </a:xfrm>
          <a:prstGeom prst="rect">
            <a:avLst/>
          </a:prstGeom>
        </p:spPr>
      </p:pic>
      <p:pic>
        <p:nvPicPr>
          <p:cNvPr id="7" name="Picture 59">
            <a:extLst>
              <a:ext uri="{FF2B5EF4-FFF2-40B4-BE49-F238E27FC236}">
                <a16:creationId xmlns:a16="http://schemas.microsoft.com/office/drawing/2014/main" xmlns="" id="{AD0FD62C-72DE-4FCA-A85C-7CCB1B63776E}"/>
              </a:ext>
            </a:extLst>
          </p:cNvPr>
          <p:cNvPicPr>
            <a:picLocks noChangeAspect="1"/>
          </p:cNvPicPr>
          <p:nvPr/>
        </p:nvPicPr>
        <p:blipFill>
          <a:blip r:embed="rId3" cstate="print">
            <a:extLst>
              <a:ext uri="{28A0092B-C50C-407E-A947-70E740481C1C}">
                <a14:useLocalDpi xmlns:a14="http://schemas.microsoft.com/office/drawing/2010/main" val="0"/>
              </a:ext>
            </a:extLst>
          </a:blip>
          <a:srcRect l="37021" t="14758" r="39960" b="9210"/>
          <a:stretch>
            <a:fillRect/>
          </a:stretch>
        </p:blipFill>
        <p:spPr bwMode="auto">
          <a:xfrm>
            <a:off x="193879" y="885205"/>
            <a:ext cx="1521017" cy="165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8" descr="Kavart Dead Pit: Time Bomb - Ecolur">
            <a:extLst>
              <a:ext uri="{FF2B5EF4-FFF2-40B4-BE49-F238E27FC236}">
                <a16:creationId xmlns:a16="http://schemas.microsoft.com/office/drawing/2014/main" xmlns="" id="{994AD55E-9207-48F5-A29C-97C5D6BFA5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9903" y="885205"/>
            <a:ext cx="2588153" cy="172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Arrow 42">
            <a:extLst>
              <a:ext uri="{FF2B5EF4-FFF2-40B4-BE49-F238E27FC236}">
                <a16:creationId xmlns:a16="http://schemas.microsoft.com/office/drawing/2014/main" xmlns="" id="{39A34B64-0399-4A97-95BF-28F4B5F1A3B4}"/>
              </a:ext>
            </a:extLst>
          </p:cNvPr>
          <p:cNvSpPr/>
          <p:nvPr/>
        </p:nvSpPr>
        <p:spPr>
          <a:xfrm>
            <a:off x="1725336" y="1504860"/>
            <a:ext cx="954127" cy="413967"/>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47">
            <a:extLst>
              <a:ext uri="{FF2B5EF4-FFF2-40B4-BE49-F238E27FC236}">
                <a16:creationId xmlns:a16="http://schemas.microsoft.com/office/drawing/2014/main" xmlns="" id="{833B9685-6353-4899-A099-AB69368660C6}"/>
              </a:ext>
            </a:extLst>
          </p:cNvPr>
          <p:cNvSpPr>
            <a:spLocks noChangeArrowheads="1"/>
          </p:cNvSpPr>
          <p:nvPr/>
        </p:nvSpPr>
        <p:spPr bwMode="auto">
          <a:xfrm>
            <a:off x="2827258" y="2700097"/>
            <a:ext cx="42312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100">
                <a:solidFill>
                  <a:schemeClr val="tx1"/>
                </a:solidFill>
                <a:latin typeface="Arial" panose="020B0604020202020204" pitchFamily="34" charset="0"/>
              </a:defRPr>
            </a:lvl1pPr>
            <a:lvl2pPr marL="742950" indent="-285750">
              <a:defRPr sz="8100">
                <a:solidFill>
                  <a:schemeClr val="tx1"/>
                </a:solidFill>
                <a:latin typeface="Arial" panose="020B0604020202020204" pitchFamily="34" charset="0"/>
              </a:defRPr>
            </a:lvl2pPr>
            <a:lvl3pPr marL="1143000" indent="-228600">
              <a:defRPr sz="8100">
                <a:solidFill>
                  <a:schemeClr val="tx1"/>
                </a:solidFill>
                <a:latin typeface="Arial" panose="020B0604020202020204" pitchFamily="34" charset="0"/>
              </a:defRPr>
            </a:lvl3pPr>
            <a:lvl4pPr marL="1600200" indent="-228600">
              <a:defRPr sz="8100">
                <a:solidFill>
                  <a:schemeClr val="tx1"/>
                </a:solidFill>
                <a:latin typeface="Arial" panose="020B0604020202020204" pitchFamily="34" charset="0"/>
              </a:defRPr>
            </a:lvl4pPr>
            <a:lvl5pPr marL="2057400" indent="-228600">
              <a:defRPr sz="8100">
                <a:solidFill>
                  <a:schemeClr val="tx1"/>
                </a:solidFill>
                <a:latin typeface="Arial" panose="020B0604020202020204" pitchFamily="34" charset="0"/>
              </a:defRPr>
            </a:lvl5pPr>
            <a:lvl6pPr marL="2514600" indent="-228600" eaLnBrk="0" fontAlgn="base" hangingPunct="0">
              <a:spcBef>
                <a:spcPct val="0"/>
              </a:spcBef>
              <a:spcAft>
                <a:spcPct val="0"/>
              </a:spcAft>
              <a:defRPr sz="8100">
                <a:solidFill>
                  <a:schemeClr val="tx1"/>
                </a:solidFill>
                <a:latin typeface="Arial" panose="020B0604020202020204" pitchFamily="34" charset="0"/>
              </a:defRPr>
            </a:lvl6pPr>
            <a:lvl7pPr marL="2971800" indent="-228600" eaLnBrk="0" fontAlgn="base" hangingPunct="0">
              <a:spcBef>
                <a:spcPct val="0"/>
              </a:spcBef>
              <a:spcAft>
                <a:spcPct val="0"/>
              </a:spcAft>
              <a:defRPr sz="8100">
                <a:solidFill>
                  <a:schemeClr val="tx1"/>
                </a:solidFill>
                <a:latin typeface="Arial" panose="020B0604020202020204" pitchFamily="34" charset="0"/>
              </a:defRPr>
            </a:lvl7pPr>
            <a:lvl8pPr marL="3429000" indent="-228600" eaLnBrk="0" fontAlgn="base" hangingPunct="0">
              <a:spcBef>
                <a:spcPct val="0"/>
              </a:spcBef>
              <a:spcAft>
                <a:spcPct val="0"/>
              </a:spcAft>
              <a:defRPr sz="8100">
                <a:solidFill>
                  <a:schemeClr val="tx1"/>
                </a:solidFill>
                <a:latin typeface="Arial" panose="020B0604020202020204" pitchFamily="34" charset="0"/>
              </a:defRPr>
            </a:lvl8pPr>
            <a:lvl9pPr marL="3886200" indent="-228600" eaLnBrk="0" fontAlgn="base" hangingPunct="0">
              <a:spcBef>
                <a:spcPct val="0"/>
              </a:spcBef>
              <a:spcAft>
                <a:spcPct val="0"/>
              </a:spcAft>
              <a:defRPr sz="8100">
                <a:solidFill>
                  <a:schemeClr val="tx1"/>
                </a:solidFill>
                <a:latin typeface="Arial" panose="020B0604020202020204" pitchFamily="34" charset="0"/>
              </a:defRPr>
            </a:lvl9pPr>
          </a:lstStyle>
          <a:p>
            <a:r>
              <a:rPr lang="hy-AM" altLang="en-US" sz="1400" b="1" dirty="0">
                <a:solidFill>
                  <a:srgbClr val="000000"/>
                </a:solidFill>
                <a:latin typeface="+mn-lt"/>
              </a:rPr>
              <a:t>Խմորասնկի մեկուսացում </a:t>
            </a:r>
            <a:r>
              <a:rPr lang="en-US" altLang="en-US" sz="1400" b="1" dirty="0">
                <a:solidFill>
                  <a:srgbClr val="000000"/>
                </a:solidFill>
                <a:latin typeface="GHEA Grapalat" panose="02000506050000020003"/>
              </a:rPr>
              <a:t>YPD </a:t>
            </a:r>
            <a:r>
              <a:rPr lang="hy-AM" altLang="en-US" sz="1400" b="1" dirty="0">
                <a:solidFill>
                  <a:srgbClr val="000000"/>
                </a:solidFill>
                <a:latin typeface="+mn-lt"/>
              </a:rPr>
              <a:t>ագարի վրա</a:t>
            </a:r>
            <a:endParaRPr lang="en-US" altLang="en-US" sz="1400" dirty="0">
              <a:latin typeface="GHEA Grapalat" panose="02000506050000020003"/>
            </a:endParaRPr>
          </a:p>
        </p:txBody>
      </p:sp>
      <p:pic>
        <p:nvPicPr>
          <p:cNvPr id="12" name="Picture 63">
            <a:extLst>
              <a:ext uri="{FF2B5EF4-FFF2-40B4-BE49-F238E27FC236}">
                <a16:creationId xmlns:a16="http://schemas.microsoft.com/office/drawing/2014/main" xmlns="" id="{DC243B9C-F6D7-462B-85B3-F57CFEF2FB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929" t="14084" r="1929" b="11125"/>
          <a:stretch>
            <a:fillRect/>
          </a:stretch>
        </p:blipFill>
        <p:spPr bwMode="auto">
          <a:xfrm>
            <a:off x="193879" y="3251909"/>
            <a:ext cx="1943302" cy="16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Arrow 44">
            <a:extLst>
              <a:ext uri="{FF2B5EF4-FFF2-40B4-BE49-F238E27FC236}">
                <a16:creationId xmlns:a16="http://schemas.microsoft.com/office/drawing/2014/main" xmlns="" id="{4CF284D8-4E00-44AB-9781-009FB8D66A61}"/>
              </a:ext>
            </a:extLst>
          </p:cNvPr>
          <p:cNvSpPr>
            <a:spLocks noChangeArrowheads="1"/>
          </p:cNvSpPr>
          <p:nvPr/>
        </p:nvSpPr>
        <p:spPr bwMode="auto">
          <a:xfrm>
            <a:off x="2176605" y="3932605"/>
            <a:ext cx="584184" cy="249386"/>
          </a:xfrm>
          <a:prstGeom prst="rightArrow">
            <a:avLst>
              <a:gd name="adj1" fmla="val 50000"/>
              <a:gd name="adj2" fmla="val 5005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114800">
              <a:spcBef>
                <a:spcPct val="20000"/>
              </a:spcBef>
              <a:buChar char="•"/>
              <a:defRPr sz="14400">
                <a:solidFill>
                  <a:schemeClr val="tx1"/>
                </a:solidFill>
                <a:latin typeface="Arial" panose="020B0604020202020204" pitchFamily="34" charset="0"/>
              </a:defRPr>
            </a:lvl1pPr>
            <a:lvl2pPr marL="742950" indent="-285750" defTabSz="4114800">
              <a:spcBef>
                <a:spcPct val="20000"/>
              </a:spcBef>
              <a:buChar char="–"/>
              <a:defRPr sz="12600">
                <a:solidFill>
                  <a:schemeClr val="tx1"/>
                </a:solidFill>
                <a:latin typeface="Arial" panose="020B0604020202020204" pitchFamily="34" charset="0"/>
              </a:defRPr>
            </a:lvl2pPr>
            <a:lvl3pPr marL="1143000" indent="-228600" defTabSz="4114800">
              <a:spcBef>
                <a:spcPct val="20000"/>
              </a:spcBef>
              <a:buChar char="•"/>
              <a:defRPr sz="10800">
                <a:solidFill>
                  <a:schemeClr val="tx1"/>
                </a:solidFill>
                <a:latin typeface="Arial" panose="020B0604020202020204" pitchFamily="34" charset="0"/>
              </a:defRPr>
            </a:lvl3pPr>
            <a:lvl4pPr marL="1600200" indent="-228600" defTabSz="4114800">
              <a:spcBef>
                <a:spcPct val="20000"/>
              </a:spcBef>
              <a:buChar char="–"/>
              <a:defRPr sz="9000">
                <a:solidFill>
                  <a:schemeClr val="tx1"/>
                </a:solidFill>
                <a:latin typeface="Arial" panose="020B0604020202020204" pitchFamily="34" charset="0"/>
              </a:defRPr>
            </a:lvl4pPr>
            <a:lvl5pPr marL="2057400" indent="-228600" defTabSz="4114800">
              <a:spcBef>
                <a:spcPct val="20000"/>
              </a:spcBef>
              <a:buChar char="»"/>
              <a:defRPr sz="9000">
                <a:solidFill>
                  <a:schemeClr val="tx1"/>
                </a:solidFill>
                <a:latin typeface="Arial" panose="020B0604020202020204" pitchFamily="34" charset="0"/>
              </a:defRPr>
            </a:lvl5pPr>
            <a:lvl6pPr marL="25146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6pPr>
            <a:lvl7pPr marL="29718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7pPr>
            <a:lvl8pPr marL="34290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8pPr>
            <a:lvl9pPr marL="38862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9pPr>
          </a:lstStyle>
          <a:p>
            <a:pPr eaLnBrk="1" hangingPunct="1">
              <a:spcBef>
                <a:spcPct val="0"/>
              </a:spcBef>
              <a:buFontTx/>
              <a:buNone/>
            </a:pPr>
            <a:endParaRPr lang="en-US" altLang="en-US" sz="8100"/>
          </a:p>
        </p:txBody>
      </p:sp>
      <p:pic>
        <p:nvPicPr>
          <p:cNvPr id="14" name="Picture 14">
            <a:extLst>
              <a:ext uri="{FF2B5EF4-FFF2-40B4-BE49-F238E27FC236}">
                <a16:creationId xmlns:a16="http://schemas.microsoft.com/office/drawing/2014/main" xmlns="" id="{4E2D98BE-6C15-456D-AB58-58CD107F5C3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657448" y="3156412"/>
            <a:ext cx="1882724" cy="224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47">
            <a:extLst>
              <a:ext uri="{FF2B5EF4-FFF2-40B4-BE49-F238E27FC236}">
                <a16:creationId xmlns:a16="http://schemas.microsoft.com/office/drawing/2014/main" xmlns="" id="{A9980A27-6AE7-4A33-A6AC-4658F5B45663}"/>
              </a:ext>
            </a:extLst>
          </p:cNvPr>
          <p:cNvSpPr>
            <a:spLocks noChangeArrowheads="1"/>
          </p:cNvSpPr>
          <p:nvPr/>
        </p:nvSpPr>
        <p:spPr bwMode="auto">
          <a:xfrm>
            <a:off x="5209954" y="3048030"/>
            <a:ext cx="18827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100">
                <a:solidFill>
                  <a:schemeClr val="tx1"/>
                </a:solidFill>
                <a:latin typeface="Arial" panose="020B0604020202020204" pitchFamily="34" charset="0"/>
              </a:defRPr>
            </a:lvl1pPr>
            <a:lvl2pPr marL="742950" indent="-285750">
              <a:defRPr sz="8100">
                <a:solidFill>
                  <a:schemeClr val="tx1"/>
                </a:solidFill>
                <a:latin typeface="Arial" panose="020B0604020202020204" pitchFamily="34" charset="0"/>
              </a:defRPr>
            </a:lvl2pPr>
            <a:lvl3pPr marL="1143000" indent="-228600">
              <a:defRPr sz="8100">
                <a:solidFill>
                  <a:schemeClr val="tx1"/>
                </a:solidFill>
                <a:latin typeface="Arial" panose="020B0604020202020204" pitchFamily="34" charset="0"/>
              </a:defRPr>
            </a:lvl3pPr>
            <a:lvl4pPr marL="1600200" indent="-228600">
              <a:defRPr sz="8100">
                <a:solidFill>
                  <a:schemeClr val="tx1"/>
                </a:solidFill>
                <a:latin typeface="Arial" panose="020B0604020202020204" pitchFamily="34" charset="0"/>
              </a:defRPr>
            </a:lvl4pPr>
            <a:lvl5pPr marL="2057400" indent="-228600">
              <a:defRPr sz="8100">
                <a:solidFill>
                  <a:schemeClr val="tx1"/>
                </a:solidFill>
                <a:latin typeface="Arial" panose="020B0604020202020204" pitchFamily="34" charset="0"/>
              </a:defRPr>
            </a:lvl5pPr>
            <a:lvl6pPr marL="2514600" indent="-228600" eaLnBrk="0" fontAlgn="base" hangingPunct="0">
              <a:spcBef>
                <a:spcPct val="0"/>
              </a:spcBef>
              <a:spcAft>
                <a:spcPct val="0"/>
              </a:spcAft>
              <a:defRPr sz="8100">
                <a:solidFill>
                  <a:schemeClr val="tx1"/>
                </a:solidFill>
                <a:latin typeface="Arial" panose="020B0604020202020204" pitchFamily="34" charset="0"/>
              </a:defRPr>
            </a:lvl6pPr>
            <a:lvl7pPr marL="2971800" indent="-228600" eaLnBrk="0" fontAlgn="base" hangingPunct="0">
              <a:spcBef>
                <a:spcPct val="0"/>
              </a:spcBef>
              <a:spcAft>
                <a:spcPct val="0"/>
              </a:spcAft>
              <a:defRPr sz="8100">
                <a:solidFill>
                  <a:schemeClr val="tx1"/>
                </a:solidFill>
                <a:latin typeface="Arial" panose="020B0604020202020204" pitchFamily="34" charset="0"/>
              </a:defRPr>
            </a:lvl7pPr>
            <a:lvl8pPr marL="3429000" indent="-228600" eaLnBrk="0" fontAlgn="base" hangingPunct="0">
              <a:spcBef>
                <a:spcPct val="0"/>
              </a:spcBef>
              <a:spcAft>
                <a:spcPct val="0"/>
              </a:spcAft>
              <a:defRPr sz="8100">
                <a:solidFill>
                  <a:schemeClr val="tx1"/>
                </a:solidFill>
                <a:latin typeface="Arial" panose="020B0604020202020204" pitchFamily="34" charset="0"/>
              </a:defRPr>
            </a:lvl8pPr>
            <a:lvl9pPr marL="3886200" indent="-228600" eaLnBrk="0" fontAlgn="base" hangingPunct="0">
              <a:spcBef>
                <a:spcPct val="0"/>
              </a:spcBef>
              <a:spcAft>
                <a:spcPct val="0"/>
              </a:spcAft>
              <a:defRPr sz="8100">
                <a:solidFill>
                  <a:schemeClr val="tx1"/>
                </a:solidFill>
                <a:latin typeface="Arial" panose="020B0604020202020204" pitchFamily="34" charset="0"/>
              </a:defRPr>
            </a:lvl9pPr>
          </a:lstStyle>
          <a:p>
            <a:r>
              <a:rPr lang="hy-AM" altLang="en-US" sz="1400" b="1" dirty="0">
                <a:solidFill>
                  <a:srgbClr val="000000"/>
                </a:solidFill>
                <a:latin typeface="+mn-lt"/>
              </a:rPr>
              <a:t>Լիոֆիլիզացիա</a:t>
            </a:r>
            <a:endParaRPr lang="en-US" altLang="en-US" sz="1400" dirty="0">
              <a:latin typeface="GHEA Grapalat" panose="02000506050000020003"/>
            </a:endParaRPr>
          </a:p>
        </p:txBody>
      </p:sp>
      <p:pic>
        <p:nvPicPr>
          <p:cNvPr id="16" name="Picture 72">
            <a:extLst>
              <a:ext uri="{FF2B5EF4-FFF2-40B4-BE49-F238E27FC236}">
                <a16:creationId xmlns:a16="http://schemas.microsoft.com/office/drawing/2014/main" xmlns="" id="{A22AB4E2-EBAA-4CF0-91A6-DA789823761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0049" t="10046" r="20531" b="19836"/>
          <a:stretch>
            <a:fillRect/>
          </a:stretch>
        </p:blipFill>
        <p:spPr bwMode="auto">
          <a:xfrm>
            <a:off x="5103928" y="3360817"/>
            <a:ext cx="1300336" cy="162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2" descr="Telstar LyoQuest - Basic Research Freeze Dryer">
            <a:extLst>
              <a:ext uri="{FF2B5EF4-FFF2-40B4-BE49-F238E27FC236}">
                <a16:creationId xmlns:a16="http://schemas.microsoft.com/office/drawing/2014/main" xmlns="" id="{3A42938C-4F7A-48E6-A9E9-2A1F7856A5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8286"/>
          <a:stretch/>
        </p:blipFill>
        <p:spPr bwMode="auto">
          <a:xfrm>
            <a:off x="5354201" y="3890090"/>
            <a:ext cx="2348951" cy="173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ight Arrow 44">
            <a:extLst>
              <a:ext uri="{FF2B5EF4-FFF2-40B4-BE49-F238E27FC236}">
                <a16:creationId xmlns:a16="http://schemas.microsoft.com/office/drawing/2014/main" xmlns="" id="{C86E3E4F-7FC9-49B4-BDD7-0060C193C382}"/>
              </a:ext>
            </a:extLst>
          </p:cNvPr>
          <p:cNvSpPr>
            <a:spLocks noChangeArrowheads="1"/>
          </p:cNvSpPr>
          <p:nvPr/>
        </p:nvSpPr>
        <p:spPr bwMode="auto">
          <a:xfrm rot="8763200">
            <a:off x="2325693" y="2936471"/>
            <a:ext cx="584184" cy="249386"/>
          </a:xfrm>
          <a:prstGeom prst="rightArrow">
            <a:avLst>
              <a:gd name="adj1" fmla="val 50000"/>
              <a:gd name="adj2" fmla="val 5005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114800">
              <a:spcBef>
                <a:spcPct val="20000"/>
              </a:spcBef>
              <a:buChar char="•"/>
              <a:defRPr sz="14400">
                <a:solidFill>
                  <a:schemeClr val="tx1"/>
                </a:solidFill>
                <a:latin typeface="Arial" panose="020B0604020202020204" pitchFamily="34" charset="0"/>
              </a:defRPr>
            </a:lvl1pPr>
            <a:lvl2pPr marL="742950" indent="-285750" defTabSz="4114800">
              <a:spcBef>
                <a:spcPct val="20000"/>
              </a:spcBef>
              <a:buChar char="–"/>
              <a:defRPr sz="12600">
                <a:solidFill>
                  <a:schemeClr val="tx1"/>
                </a:solidFill>
                <a:latin typeface="Arial" panose="020B0604020202020204" pitchFamily="34" charset="0"/>
              </a:defRPr>
            </a:lvl2pPr>
            <a:lvl3pPr marL="1143000" indent="-228600" defTabSz="4114800">
              <a:spcBef>
                <a:spcPct val="20000"/>
              </a:spcBef>
              <a:buChar char="•"/>
              <a:defRPr sz="10800">
                <a:solidFill>
                  <a:schemeClr val="tx1"/>
                </a:solidFill>
                <a:latin typeface="Arial" panose="020B0604020202020204" pitchFamily="34" charset="0"/>
              </a:defRPr>
            </a:lvl3pPr>
            <a:lvl4pPr marL="1600200" indent="-228600" defTabSz="4114800">
              <a:spcBef>
                <a:spcPct val="20000"/>
              </a:spcBef>
              <a:buChar char="–"/>
              <a:defRPr sz="9000">
                <a:solidFill>
                  <a:schemeClr val="tx1"/>
                </a:solidFill>
                <a:latin typeface="Arial" panose="020B0604020202020204" pitchFamily="34" charset="0"/>
              </a:defRPr>
            </a:lvl4pPr>
            <a:lvl5pPr marL="2057400" indent="-228600" defTabSz="4114800">
              <a:spcBef>
                <a:spcPct val="20000"/>
              </a:spcBef>
              <a:buChar char="»"/>
              <a:defRPr sz="9000">
                <a:solidFill>
                  <a:schemeClr val="tx1"/>
                </a:solidFill>
                <a:latin typeface="Arial" panose="020B0604020202020204" pitchFamily="34" charset="0"/>
              </a:defRPr>
            </a:lvl5pPr>
            <a:lvl6pPr marL="25146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6pPr>
            <a:lvl7pPr marL="29718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7pPr>
            <a:lvl8pPr marL="34290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8pPr>
            <a:lvl9pPr marL="38862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9pPr>
          </a:lstStyle>
          <a:p>
            <a:pPr eaLnBrk="1" hangingPunct="1">
              <a:spcBef>
                <a:spcPct val="0"/>
              </a:spcBef>
              <a:buFontTx/>
              <a:buNone/>
            </a:pPr>
            <a:endParaRPr lang="en-US" altLang="en-US" sz="8100"/>
          </a:p>
        </p:txBody>
      </p:sp>
      <p:sp>
        <p:nvSpPr>
          <p:cNvPr id="19" name="Right Arrow 44">
            <a:extLst>
              <a:ext uri="{FF2B5EF4-FFF2-40B4-BE49-F238E27FC236}">
                <a16:creationId xmlns:a16="http://schemas.microsoft.com/office/drawing/2014/main" xmlns="" id="{24ECFD28-DF66-493B-B5EB-6953DD094884}"/>
              </a:ext>
            </a:extLst>
          </p:cNvPr>
          <p:cNvSpPr>
            <a:spLocks noChangeArrowheads="1"/>
          </p:cNvSpPr>
          <p:nvPr/>
        </p:nvSpPr>
        <p:spPr bwMode="auto">
          <a:xfrm>
            <a:off x="4422823" y="3850127"/>
            <a:ext cx="584184" cy="249386"/>
          </a:xfrm>
          <a:prstGeom prst="rightArrow">
            <a:avLst>
              <a:gd name="adj1" fmla="val 50000"/>
              <a:gd name="adj2" fmla="val 5005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114800">
              <a:spcBef>
                <a:spcPct val="20000"/>
              </a:spcBef>
              <a:buChar char="•"/>
              <a:defRPr sz="14400">
                <a:solidFill>
                  <a:schemeClr val="tx1"/>
                </a:solidFill>
                <a:latin typeface="Arial" panose="020B0604020202020204" pitchFamily="34" charset="0"/>
              </a:defRPr>
            </a:lvl1pPr>
            <a:lvl2pPr marL="742950" indent="-285750" defTabSz="4114800">
              <a:spcBef>
                <a:spcPct val="20000"/>
              </a:spcBef>
              <a:buChar char="–"/>
              <a:defRPr sz="12600">
                <a:solidFill>
                  <a:schemeClr val="tx1"/>
                </a:solidFill>
                <a:latin typeface="Arial" panose="020B0604020202020204" pitchFamily="34" charset="0"/>
              </a:defRPr>
            </a:lvl2pPr>
            <a:lvl3pPr marL="1143000" indent="-228600" defTabSz="4114800">
              <a:spcBef>
                <a:spcPct val="20000"/>
              </a:spcBef>
              <a:buChar char="•"/>
              <a:defRPr sz="10800">
                <a:solidFill>
                  <a:schemeClr val="tx1"/>
                </a:solidFill>
                <a:latin typeface="Arial" panose="020B0604020202020204" pitchFamily="34" charset="0"/>
              </a:defRPr>
            </a:lvl3pPr>
            <a:lvl4pPr marL="1600200" indent="-228600" defTabSz="4114800">
              <a:spcBef>
                <a:spcPct val="20000"/>
              </a:spcBef>
              <a:buChar char="–"/>
              <a:defRPr sz="9000">
                <a:solidFill>
                  <a:schemeClr val="tx1"/>
                </a:solidFill>
                <a:latin typeface="Arial" panose="020B0604020202020204" pitchFamily="34" charset="0"/>
              </a:defRPr>
            </a:lvl4pPr>
            <a:lvl5pPr marL="2057400" indent="-228600" defTabSz="4114800">
              <a:spcBef>
                <a:spcPct val="20000"/>
              </a:spcBef>
              <a:buChar char="»"/>
              <a:defRPr sz="9000">
                <a:solidFill>
                  <a:schemeClr val="tx1"/>
                </a:solidFill>
                <a:latin typeface="Arial" panose="020B0604020202020204" pitchFamily="34" charset="0"/>
              </a:defRPr>
            </a:lvl5pPr>
            <a:lvl6pPr marL="25146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6pPr>
            <a:lvl7pPr marL="29718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7pPr>
            <a:lvl8pPr marL="34290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8pPr>
            <a:lvl9pPr marL="38862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9pPr>
          </a:lstStyle>
          <a:p>
            <a:pPr eaLnBrk="1" hangingPunct="1">
              <a:spcBef>
                <a:spcPct val="0"/>
              </a:spcBef>
              <a:buFontTx/>
              <a:buNone/>
            </a:pPr>
            <a:endParaRPr lang="en-US" altLang="en-US" sz="8100"/>
          </a:p>
        </p:txBody>
      </p:sp>
      <p:sp>
        <p:nvSpPr>
          <p:cNvPr id="20" name="Right Arrow 44">
            <a:extLst>
              <a:ext uri="{FF2B5EF4-FFF2-40B4-BE49-F238E27FC236}">
                <a16:creationId xmlns:a16="http://schemas.microsoft.com/office/drawing/2014/main" xmlns="" id="{28A69032-C0D2-4239-A38B-F793AB2DF8E2}"/>
              </a:ext>
            </a:extLst>
          </p:cNvPr>
          <p:cNvSpPr>
            <a:spLocks noChangeArrowheads="1"/>
          </p:cNvSpPr>
          <p:nvPr/>
        </p:nvSpPr>
        <p:spPr bwMode="auto">
          <a:xfrm>
            <a:off x="7395519" y="3850127"/>
            <a:ext cx="584184" cy="249386"/>
          </a:xfrm>
          <a:prstGeom prst="rightArrow">
            <a:avLst>
              <a:gd name="adj1" fmla="val 50000"/>
              <a:gd name="adj2" fmla="val 5005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114800">
              <a:spcBef>
                <a:spcPct val="20000"/>
              </a:spcBef>
              <a:buChar char="•"/>
              <a:defRPr sz="14400">
                <a:solidFill>
                  <a:schemeClr val="tx1"/>
                </a:solidFill>
                <a:latin typeface="Arial" panose="020B0604020202020204" pitchFamily="34" charset="0"/>
              </a:defRPr>
            </a:lvl1pPr>
            <a:lvl2pPr marL="742950" indent="-285750" defTabSz="4114800">
              <a:spcBef>
                <a:spcPct val="20000"/>
              </a:spcBef>
              <a:buChar char="–"/>
              <a:defRPr sz="12600">
                <a:solidFill>
                  <a:schemeClr val="tx1"/>
                </a:solidFill>
                <a:latin typeface="Arial" panose="020B0604020202020204" pitchFamily="34" charset="0"/>
              </a:defRPr>
            </a:lvl2pPr>
            <a:lvl3pPr marL="1143000" indent="-228600" defTabSz="4114800">
              <a:spcBef>
                <a:spcPct val="20000"/>
              </a:spcBef>
              <a:buChar char="•"/>
              <a:defRPr sz="10800">
                <a:solidFill>
                  <a:schemeClr val="tx1"/>
                </a:solidFill>
                <a:latin typeface="Arial" panose="020B0604020202020204" pitchFamily="34" charset="0"/>
              </a:defRPr>
            </a:lvl3pPr>
            <a:lvl4pPr marL="1600200" indent="-228600" defTabSz="4114800">
              <a:spcBef>
                <a:spcPct val="20000"/>
              </a:spcBef>
              <a:buChar char="–"/>
              <a:defRPr sz="9000">
                <a:solidFill>
                  <a:schemeClr val="tx1"/>
                </a:solidFill>
                <a:latin typeface="Arial" panose="020B0604020202020204" pitchFamily="34" charset="0"/>
              </a:defRPr>
            </a:lvl4pPr>
            <a:lvl5pPr marL="2057400" indent="-228600" defTabSz="4114800">
              <a:spcBef>
                <a:spcPct val="20000"/>
              </a:spcBef>
              <a:buChar char="»"/>
              <a:defRPr sz="9000">
                <a:solidFill>
                  <a:schemeClr val="tx1"/>
                </a:solidFill>
                <a:latin typeface="Arial" panose="020B0604020202020204" pitchFamily="34" charset="0"/>
              </a:defRPr>
            </a:lvl5pPr>
            <a:lvl6pPr marL="25146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6pPr>
            <a:lvl7pPr marL="29718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7pPr>
            <a:lvl8pPr marL="34290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8pPr>
            <a:lvl9pPr marL="38862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9pPr>
          </a:lstStyle>
          <a:p>
            <a:pPr eaLnBrk="1" hangingPunct="1">
              <a:spcBef>
                <a:spcPct val="0"/>
              </a:spcBef>
              <a:buFontTx/>
              <a:buNone/>
            </a:pPr>
            <a:endParaRPr lang="en-US" altLang="en-US" sz="8100"/>
          </a:p>
        </p:txBody>
      </p:sp>
      <p:pic>
        <p:nvPicPr>
          <p:cNvPr id="21" name="Picture 65">
            <a:extLst>
              <a:ext uri="{FF2B5EF4-FFF2-40B4-BE49-F238E27FC236}">
                <a16:creationId xmlns:a16="http://schemas.microsoft.com/office/drawing/2014/main" xmlns="" id="{44CE7549-B30F-4CC0-81E9-312B95EE120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14403" t="23514" r="911" b="5154"/>
          <a:stretch>
            <a:fillRect/>
          </a:stretch>
        </p:blipFill>
        <p:spPr bwMode="auto">
          <a:xfrm>
            <a:off x="8075344" y="3360817"/>
            <a:ext cx="1891510" cy="1231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47">
            <a:extLst>
              <a:ext uri="{FF2B5EF4-FFF2-40B4-BE49-F238E27FC236}">
                <a16:creationId xmlns:a16="http://schemas.microsoft.com/office/drawing/2014/main" xmlns="" id="{3ABC853C-CDF0-4D73-B2CB-BA49ACEA8E4B}"/>
              </a:ext>
            </a:extLst>
          </p:cNvPr>
          <p:cNvSpPr>
            <a:spLocks noChangeArrowheads="1"/>
          </p:cNvSpPr>
          <p:nvPr/>
        </p:nvSpPr>
        <p:spPr bwMode="auto">
          <a:xfrm>
            <a:off x="5214903" y="2947755"/>
            <a:ext cx="15210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100">
                <a:solidFill>
                  <a:schemeClr val="tx1"/>
                </a:solidFill>
                <a:latin typeface="Arial" panose="020B0604020202020204" pitchFamily="34" charset="0"/>
              </a:defRPr>
            </a:lvl1pPr>
            <a:lvl2pPr marL="742950" indent="-285750">
              <a:defRPr sz="8100">
                <a:solidFill>
                  <a:schemeClr val="tx1"/>
                </a:solidFill>
                <a:latin typeface="Arial" panose="020B0604020202020204" pitchFamily="34" charset="0"/>
              </a:defRPr>
            </a:lvl2pPr>
            <a:lvl3pPr marL="1143000" indent="-228600">
              <a:defRPr sz="8100">
                <a:solidFill>
                  <a:schemeClr val="tx1"/>
                </a:solidFill>
                <a:latin typeface="Arial" panose="020B0604020202020204" pitchFamily="34" charset="0"/>
              </a:defRPr>
            </a:lvl3pPr>
            <a:lvl4pPr marL="1600200" indent="-228600">
              <a:defRPr sz="8100">
                <a:solidFill>
                  <a:schemeClr val="tx1"/>
                </a:solidFill>
                <a:latin typeface="Arial" panose="020B0604020202020204" pitchFamily="34" charset="0"/>
              </a:defRPr>
            </a:lvl4pPr>
            <a:lvl5pPr marL="2057400" indent="-228600">
              <a:defRPr sz="8100">
                <a:solidFill>
                  <a:schemeClr val="tx1"/>
                </a:solidFill>
                <a:latin typeface="Arial" panose="020B0604020202020204" pitchFamily="34" charset="0"/>
              </a:defRPr>
            </a:lvl5pPr>
            <a:lvl6pPr marL="2514600" indent="-228600" eaLnBrk="0" fontAlgn="base" hangingPunct="0">
              <a:spcBef>
                <a:spcPct val="0"/>
              </a:spcBef>
              <a:spcAft>
                <a:spcPct val="0"/>
              </a:spcAft>
              <a:defRPr sz="8100">
                <a:solidFill>
                  <a:schemeClr val="tx1"/>
                </a:solidFill>
                <a:latin typeface="Arial" panose="020B0604020202020204" pitchFamily="34" charset="0"/>
              </a:defRPr>
            </a:lvl6pPr>
            <a:lvl7pPr marL="2971800" indent="-228600" eaLnBrk="0" fontAlgn="base" hangingPunct="0">
              <a:spcBef>
                <a:spcPct val="0"/>
              </a:spcBef>
              <a:spcAft>
                <a:spcPct val="0"/>
              </a:spcAft>
              <a:defRPr sz="8100">
                <a:solidFill>
                  <a:schemeClr val="tx1"/>
                </a:solidFill>
                <a:latin typeface="Arial" panose="020B0604020202020204" pitchFamily="34" charset="0"/>
              </a:defRPr>
            </a:lvl7pPr>
            <a:lvl8pPr marL="3429000" indent="-228600" eaLnBrk="0" fontAlgn="base" hangingPunct="0">
              <a:spcBef>
                <a:spcPct val="0"/>
              </a:spcBef>
              <a:spcAft>
                <a:spcPct val="0"/>
              </a:spcAft>
              <a:defRPr sz="8100">
                <a:solidFill>
                  <a:schemeClr val="tx1"/>
                </a:solidFill>
                <a:latin typeface="Arial" panose="020B0604020202020204" pitchFamily="34" charset="0"/>
              </a:defRPr>
            </a:lvl8pPr>
            <a:lvl9pPr marL="3886200" indent="-228600" eaLnBrk="0" fontAlgn="base" hangingPunct="0">
              <a:spcBef>
                <a:spcPct val="0"/>
              </a:spcBef>
              <a:spcAft>
                <a:spcPct val="0"/>
              </a:spcAft>
              <a:defRPr sz="8100">
                <a:solidFill>
                  <a:schemeClr val="tx1"/>
                </a:solidFill>
                <a:latin typeface="Arial" panose="020B0604020202020204" pitchFamily="34" charset="0"/>
              </a:defRPr>
            </a:lvl9pPr>
          </a:lstStyle>
          <a:p>
            <a:endParaRPr lang="en-US" altLang="en-US" sz="1400" dirty="0">
              <a:latin typeface="+mn-lt"/>
            </a:endParaRPr>
          </a:p>
        </p:txBody>
      </p:sp>
      <p:sp>
        <p:nvSpPr>
          <p:cNvPr id="23" name="Rectangle 47">
            <a:extLst>
              <a:ext uri="{FF2B5EF4-FFF2-40B4-BE49-F238E27FC236}">
                <a16:creationId xmlns:a16="http://schemas.microsoft.com/office/drawing/2014/main" xmlns="" id="{CA1CDF32-0730-485A-A94C-48E55E28DB9E}"/>
              </a:ext>
            </a:extLst>
          </p:cNvPr>
          <p:cNvSpPr>
            <a:spLocks noChangeArrowheads="1"/>
          </p:cNvSpPr>
          <p:nvPr/>
        </p:nvSpPr>
        <p:spPr bwMode="auto">
          <a:xfrm>
            <a:off x="7979704" y="2980857"/>
            <a:ext cx="1801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100">
                <a:solidFill>
                  <a:schemeClr val="tx1"/>
                </a:solidFill>
                <a:latin typeface="Arial" panose="020B0604020202020204" pitchFamily="34" charset="0"/>
              </a:defRPr>
            </a:lvl1pPr>
            <a:lvl2pPr marL="742950" indent="-285750">
              <a:defRPr sz="8100">
                <a:solidFill>
                  <a:schemeClr val="tx1"/>
                </a:solidFill>
                <a:latin typeface="Arial" panose="020B0604020202020204" pitchFamily="34" charset="0"/>
              </a:defRPr>
            </a:lvl2pPr>
            <a:lvl3pPr marL="1143000" indent="-228600">
              <a:defRPr sz="8100">
                <a:solidFill>
                  <a:schemeClr val="tx1"/>
                </a:solidFill>
                <a:latin typeface="Arial" panose="020B0604020202020204" pitchFamily="34" charset="0"/>
              </a:defRPr>
            </a:lvl3pPr>
            <a:lvl4pPr marL="1600200" indent="-228600">
              <a:defRPr sz="8100">
                <a:solidFill>
                  <a:schemeClr val="tx1"/>
                </a:solidFill>
                <a:latin typeface="Arial" panose="020B0604020202020204" pitchFamily="34" charset="0"/>
              </a:defRPr>
            </a:lvl4pPr>
            <a:lvl5pPr marL="2057400" indent="-228600">
              <a:defRPr sz="8100">
                <a:solidFill>
                  <a:schemeClr val="tx1"/>
                </a:solidFill>
                <a:latin typeface="Arial" panose="020B0604020202020204" pitchFamily="34" charset="0"/>
              </a:defRPr>
            </a:lvl5pPr>
            <a:lvl6pPr marL="2514600" indent="-228600" eaLnBrk="0" fontAlgn="base" hangingPunct="0">
              <a:spcBef>
                <a:spcPct val="0"/>
              </a:spcBef>
              <a:spcAft>
                <a:spcPct val="0"/>
              </a:spcAft>
              <a:defRPr sz="8100">
                <a:solidFill>
                  <a:schemeClr val="tx1"/>
                </a:solidFill>
                <a:latin typeface="Arial" panose="020B0604020202020204" pitchFamily="34" charset="0"/>
              </a:defRPr>
            </a:lvl6pPr>
            <a:lvl7pPr marL="2971800" indent="-228600" eaLnBrk="0" fontAlgn="base" hangingPunct="0">
              <a:spcBef>
                <a:spcPct val="0"/>
              </a:spcBef>
              <a:spcAft>
                <a:spcPct val="0"/>
              </a:spcAft>
              <a:defRPr sz="8100">
                <a:solidFill>
                  <a:schemeClr val="tx1"/>
                </a:solidFill>
                <a:latin typeface="Arial" panose="020B0604020202020204" pitchFamily="34" charset="0"/>
              </a:defRPr>
            </a:lvl7pPr>
            <a:lvl8pPr marL="3429000" indent="-228600" eaLnBrk="0" fontAlgn="base" hangingPunct="0">
              <a:spcBef>
                <a:spcPct val="0"/>
              </a:spcBef>
              <a:spcAft>
                <a:spcPct val="0"/>
              </a:spcAft>
              <a:defRPr sz="8100">
                <a:solidFill>
                  <a:schemeClr val="tx1"/>
                </a:solidFill>
                <a:latin typeface="Arial" panose="020B0604020202020204" pitchFamily="34" charset="0"/>
              </a:defRPr>
            </a:lvl8pPr>
            <a:lvl9pPr marL="3886200" indent="-228600" eaLnBrk="0" fontAlgn="base" hangingPunct="0">
              <a:spcBef>
                <a:spcPct val="0"/>
              </a:spcBef>
              <a:spcAft>
                <a:spcPct val="0"/>
              </a:spcAft>
              <a:defRPr sz="8100">
                <a:solidFill>
                  <a:schemeClr val="tx1"/>
                </a:solidFill>
                <a:latin typeface="Arial" panose="020B0604020202020204" pitchFamily="34" charset="0"/>
              </a:defRPr>
            </a:lvl9pPr>
          </a:lstStyle>
          <a:p>
            <a:r>
              <a:rPr lang="hy-AM" altLang="en-US" sz="1400" b="1" dirty="0">
                <a:solidFill>
                  <a:srgbClr val="000000"/>
                </a:solidFill>
                <a:latin typeface="+mn-lt"/>
              </a:rPr>
              <a:t>Կենսասորբցիա</a:t>
            </a:r>
            <a:endParaRPr lang="en-US" altLang="en-US" sz="1400" dirty="0">
              <a:latin typeface="GHEA Grapalat" panose="02000506050000020003"/>
            </a:endParaRPr>
          </a:p>
        </p:txBody>
      </p:sp>
      <p:pic>
        <p:nvPicPr>
          <p:cNvPr id="24" name="Picture 60" descr="Perkin Elmer ICP-OES">
            <a:extLst>
              <a:ext uri="{FF2B5EF4-FFF2-40B4-BE49-F238E27FC236}">
                <a16:creationId xmlns:a16="http://schemas.microsoft.com/office/drawing/2014/main" xmlns="" id="{BDB33242-607C-432B-ADCC-BEFA58CD0E5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09518" y="1399889"/>
            <a:ext cx="1889797" cy="188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ight Arrow 44">
            <a:extLst>
              <a:ext uri="{FF2B5EF4-FFF2-40B4-BE49-F238E27FC236}">
                <a16:creationId xmlns:a16="http://schemas.microsoft.com/office/drawing/2014/main" xmlns="" id="{34F2C40B-8CAB-4928-BAF3-794F023E1088}"/>
              </a:ext>
            </a:extLst>
          </p:cNvPr>
          <p:cNvSpPr>
            <a:spLocks noChangeArrowheads="1"/>
          </p:cNvSpPr>
          <p:nvPr/>
        </p:nvSpPr>
        <p:spPr bwMode="auto">
          <a:xfrm rot="19317455">
            <a:off x="9625820" y="2800806"/>
            <a:ext cx="584184" cy="249386"/>
          </a:xfrm>
          <a:prstGeom prst="rightArrow">
            <a:avLst>
              <a:gd name="adj1" fmla="val 50000"/>
              <a:gd name="adj2" fmla="val 5005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114800">
              <a:spcBef>
                <a:spcPct val="20000"/>
              </a:spcBef>
              <a:buChar char="•"/>
              <a:defRPr sz="14400">
                <a:solidFill>
                  <a:schemeClr val="tx1"/>
                </a:solidFill>
                <a:latin typeface="Arial" panose="020B0604020202020204" pitchFamily="34" charset="0"/>
              </a:defRPr>
            </a:lvl1pPr>
            <a:lvl2pPr marL="742950" indent="-285750" defTabSz="4114800">
              <a:spcBef>
                <a:spcPct val="20000"/>
              </a:spcBef>
              <a:buChar char="–"/>
              <a:defRPr sz="12600">
                <a:solidFill>
                  <a:schemeClr val="tx1"/>
                </a:solidFill>
                <a:latin typeface="Arial" panose="020B0604020202020204" pitchFamily="34" charset="0"/>
              </a:defRPr>
            </a:lvl2pPr>
            <a:lvl3pPr marL="1143000" indent="-228600" defTabSz="4114800">
              <a:spcBef>
                <a:spcPct val="20000"/>
              </a:spcBef>
              <a:buChar char="•"/>
              <a:defRPr sz="10800">
                <a:solidFill>
                  <a:schemeClr val="tx1"/>
                </a:solidFill>
                <a:latin typeface="Arial" panose="020B0604020202020204" pitchFamily="34" charset="0"/>
              </a:defRPr>
            </a:lvl3pPr>
            <a:lvl4pPr marL="1600200" indent="-228600" defTabSz="4114800">
              <a:spcBef>
                <a:spcPct val="20000"/>
              </a:spcBef>
              <a:buChar char="–"/>
              <a:defRPr sz="9000">
                <a:solidFill>
                  <a:schemeClr val="tx1"/>
                </a:solidFill>
                <a:latin typeface="Arial" panose="020B0604020202020204" pitchFamily="34" charset="0"/>
              </a:defRPr>
            </a:lvl4pPr>
            <a:lvl5pPr marL="2057400" indent="-228600" defTabSz="4114800">
              <a:spcBef>
                <a:spcPct val="20000"/>
              </a:spcBef>
              <a:buChar char="»"/>
              <a:defRPr sz="9000">
                <a:solidFill>
                  <a:schemeClr val="tx1"/>
                </a:solidFill>
                <a:latin typeface="Arial" panose="020B0604020202020204" pitchFamily="34" charset="0"/>
              </a:defRPr>
            </a:lvl5pPr>
            <a:lvl6pPr marL="25146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6pPr>
            <a:lvl7pPr marL="29718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7pPr>
            <a:lvl8pPr marL="34290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8pPr>
            <a:lvl9pPr marL="38862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9pPr>
          </a:lstStyle>
          <a:p>
            <a:pPr eaLnBrk="1" hangingPunct="1">
              <a:spcBef>
                <a:spcPct val="0"/>
              </a:spcBef>
              <a:buFontTx/>
              <a:buNone/>
            </a:pPr>
            <a:endParaRPr lang="en-US" altLang="en-US" sz="8100"/>
          </a:p>
        </p:txBody>
      </p:sp>
      <p:sp>
        <p:nvSpPr>
          <p:cNvPr id="26" name="Rectangle 47">
            <a:extLst>
              <a:ext uri="{FF2B5EF4-FFF2-40B4-BE49-F238E27FC236}">
                <a16:creationId xmlns:a16="http://schemas.microsoft.com/office/drawing/2014/main" xmlns="" id="{8B8C4B92-765A-4493-946D-BEB31F8FEC98}"/>
              </a:ext>
            </a:extLst>
          </p:cNvPr>
          <p:cNvSpPr>
            <a:spLocks noChangeArrowheads="1"/>
          </p:cNvSpPr>
          <p:nvPr/>
        </p:nvSpPr>
        <p:spPr bwMode="auto">
          <a:xfrm>
            <a:off x="10477104" y="1029536"/>
            <a:ext cx="15210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100">
                <a:solidFill>
                  <a:schemeClr val="tx1"/>
                </a:solidFill>
                <a:latin typeface="Arial" panose="020B0604020202020204" pitchFamily="34" charset="0"/>
              </a:defRPr>
            </a:lvl1pPr>
            <a:lvl2pPr marL="742950" indent="-285750">
              <a:defRPr sz="8100">
                <a:solidFill>
                  <a:schemeClr val="tx1"/>
                </a:solidFill>
                <a:latin typeface="Arial" panose="020B0604020202020204" pitchFamily="34" charset="0"/>
              </a:defRPr>
            </a:lvl2pPr>
            <a:lvl3pPr marL="1143000" indent="-228600">
              <a:defRPr sz="8100">
                <a:solidFill>
                  <a:schemeClr val="tx1"/>
                </a:solidFill>
                <a:latin typeface="Arial" panose="020B0604020202020204" pitchFamily="34" charset="0"/>
              </a:defRPr>
            </a:lvl3pPr>
            <a:lvl4pPr marL="1600200" indent="-228600">
              <a:defRPr sz="8100">
                <a:solidFill>
                  <a:schemeClr val="tx1"/>
                </a:solidFill>
                <a:latin typeface="Arial" panose="020B0604020202020204" pitchFamily="34" charset="0"/>
              </a:defRPr>
            </a:lvl4pPr>
            <a:lvl5pPr marL="2057400" indent="-228600">
              <a:defRPr sz="8100">
                <a:solidFill>
                  <a:schemeClr val="tx1"/>
                </a:solidFill>
                <a:latin typeface="Arial" panose="020B0604020202020204" pitchFamily="34" charset="0"/>
              </a:defRPr>
            </a:lvl5pPr>
            <a:lvl6pPr marL="2514600" indent="-228600" eaLnBrk="0" fontAlgn="base" hangingPunct="0">
              <a:spcBef>
                <a:spcPct val="0"/>
              </a:spcBef>
              <a:spcAft>
                <a:spcPct val="0"/>
              </a:spcAft>
              <a:defRPr sz="8100">
                <a:solidFill>
                  <a:schemeClr val="tx1"/>
                </a:solidFill>
                <a:latin typeface="Arial" panose="020B0604020202020204" pitchFamily="34" charset="0"/>
              </a:defRPr>
            </a:lvl6pPr>
            <a:lvl7pPr marL="2971800" indent="-228600" eaLnBrk="0" fontAlgn="base" hangingPunct="0">
              <a:spcBef>
                <a:spcPct val="0"/>
              </a:spcBef>
              <a:spcAft>
                <a:spcPct val="0"/>
              </a:spcAft>
              <a:defRPr sz="8100">
                <a:solidFill>
                  <a:schemeClr val="tx1"/>
                </a:solidFill>
                <a:latin typeface="Arial" panose="020B0604020202020204" pitchFamily="34" charset="0"/>
              </a:defRPr>
            </a:lvl7pPr>
            <a:lvl8pPr marL="3429000" indent="-228600" eaLnBrk="0" fontAlgn="base" hangingPunct="0">
              <a:spcBef>
                <a:spcPct val="0"/>
              </a:spcBef>
              <a:spcAft>
                <a:spcPct val="0"/>
              </a:spcAft>
              <a:defRPr sz="8100">
                <a:solidFill>
                  <a:schemeClr val="tx1"/>
                </a:solidFill>
                <a:latin typeface="Arial" panose="020B0604020202020204" pitchFamily="34" charset="0"/>
              </a:defRPr>
            </a:lvl8pPr>
            <a:lvl9pPr marL="3886200" indent="-228600" eaLnBrk="0" fontAlgn="base" hangingPunct="0">
              <a:spcBef>
                <a:spcPct val="0"/>
              </a:spcBef>
              <a:spcAft>
                <a:spcPct val="0"/>
              </a:spcAft>
              <a:defRPr sz="8100">
                <a:solidFill>
                  <a:schemeClr val="tx1"/>
                </a:solidFill>
                <a:latin typeface="Arial" panose="020B0604020202020204" pitchFamily="34" charset="0"/>
              </a:defRPr>
            </a:lvl9pPr>
          </a:lstStyle>
          <a:p>
            <a:r>
              <a:rPr lang="en-US" altLang="en-US" sz="1400" b="1" dirty="0">
                <a:solidFill>
                  <a:srgbClr val="000000"/>
                </a:solidFill>
                <a:latin typeface="+mn-lt"/>
              </a:rPr>
              <a:t>ICP-OES</a:t>
            </a:r>
            <a:endParaRPr lang="en-US" altLang="en-US" sz="1400" dirty="0">
              <a:latin typeface="+mn-lt"/>
            </a:endParaRPr>
          </a:p>
        </p:txBody>
      </p:sp>
      <p:sp>
        <p:nvSpPr>
          <p:cNvPr id="27" name="Rectangle 47">
            <a:extLst>
              <a:ext uri="{FF2B5EF4-FFF2-40B4-BE49-F238E27FC236}">
                <a16:creationId xmlns:a16="http://schemas.microsoft.com/office/drawing/2014/main" xmlns="" id="{7498B0CA-7C02-4D3A-904A-593B163A6657}"/>
              </a:ext>
            </a:extLst>
          </p:cNvPr>
          <p:cNvSpPr>
            <a:spLocks noChangeArrowheads="1"/>
          </p:cNvSpPr>
          <p:nvPr/>
        </p:nvSpPr>
        <p:spPr bwMode="auto">
          <a:xfrm>
            <a:off x="10413027" y="4426999"/>
            <a:ext cx="15210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100">
                <a:solidFill>
                  <a:schemeClr val="tx1"/>
                </a:solidFill>
                <a:latin typeface="Arial" panose="020B0604020202020204" pitchFamily="34" charset="0"/>
              </a:defRPr>
            </a:lvl1pPr>
            <a:lvl2pPr marL="742950" indent="-285750">
              <a:defRPr sz="8100">
                <a:solidFill>
                  <a:schemeClr val="tx1"/>
                </a:solidFill>
                <a:latin typeface="Arial" panose="020B0604020202020204" pitchFamily="34" charset="0"/>
              </a:defRPr>
            </a:lvl2pPr>
            <a:lvl3pPr marL="1143000" indent="-228600">
              <a:defRPr sz="8100">
                <a:solidFill>
                  <a:schemeClr val="tx1"/>
                </a:solidFill>
                <a:latin typeface="Arial" panose="020B0604020202020204" pitchFamily="34" charset="0"/>
              </a:defRPr>
            </a:lvl3pPr>
            <a:lvl4pPr marL="1600200" indent="-228600">
              <a:defRPr sz="8100">
                <a:solidFill>
                  <a:schemeClr val="tx1"/>
                </a:solidFill>
                <a:latin typeface="Arial" panose="020B0604020202020204" pitchFamily="34" charset="0"/>
              </a:defRPr>
            </a:lvl4pPr>
            <a:lvl5pPr marL="2057400" indent="-228600">
              <a:defRPr sz="8100">
                <a:solidFill>
                  <a:schemeClr val="tx1"/>
                </a:solidFill>
                <a:latin typeface="Arial" panose="020B0604020202020204" pitchFamily="34" charset="0"/>
              </a:defRPr>
            </a:lvl5pPr>
            <a:lvl6pPr marL="2514600" indent="-228600" eaLnBrk="0" fontAlgn="base" hangingPunct="0">
              <a:spcBef>
                <a:spcPct val="0"/>
              </a:spcBef>
              <a:spcAft>
                <a:spcPct val="0"/>
              </a:spcAft>
              <a:defRPr sz="8100">
                <a:solidFill>
                  <a:schemeClr val="tx1"/>
                </a:solidFill>
                <a:latin typeface="Arial" panose="020B0604020202020204" pitchFamily="34" charset="0"/>
              </a:defRPr>
            </a:lvl6pPr>
            <a:lvl7pPr marL="2971800" indent="-228600" eaLnBrk="0" fontAlgn="base" hangingPunct="0">
              <a:spcBef>
                <a:spcPct val="0"/>
              </a:spcBef>
              <a:spcAft>
                <a:spcPct val="0"/>
              </a:spcAft>
              <a:defRPr sz="8100">
                <a:solidFill>
                  <a:schemeClr val="tx1"/>
                </a:solidFill>
                <a:latin typeface="Arial" panose="020B0604020202020204" pitchFamily="34" charset="0"/>
              </a:defRPr>
            </a:lvl7pPr>
            <a:lvl8pPr marL="3429000" indent="-228600" eaLnBrk="0" fontAlgn="base" hangingPunct="0">
              <a:spcBef>
                <a:spcPct val="0"/>
              </a:spcBef>
              <a:spcAft>
                <a:spcPct val="0"/>
              </a:spcAft>
              <a:defRPr sz="8100">
                <a:solidFill>
                  <a:schemeClr val="tx1"/>
                </a:solidFill>
                <a:latin typeface="Arial" panose="020B0604020202020204" pitchFamily="34" charset="0"/>
              </a:defRPr>
            </a:lvl8pPr>
            <a:lvl9pPr marL="3886200" indent="-228600" eaLnBrk="0" fontAlgn="base" hangingPunct="0">
              <a:spcBef>
                <a:spcPct val="0"/>
              </a:spcBef>
              <a:spcAft>
                <a:spcPct val="0"/>
              </a:spcAft>
              <a:defRPr sz="8100">
                <a:solidFill>
                  <a:schemeClr val="tx1"/>
                </a:solidFill>
                <a:latin typeface="Arial" panose="020B0604020202020204" pitchFamily="34" charset="0"/>
              </a:defRPr>
            </a:lvl9pPr>
          </a:lstStyle>
          <a:p>
            <a:r>
              <a:rPr lang="en-US" altLang="en-US" sz="1400" dirty="0">
                <a:latin typeface="+mn-lt"/>
              </a:rPr>
              <a:t>SEM-EDS</a:t>
            </a:r>
          </a:p>
        </p:txBody>
      </p:sp>
      <p:pic>
        <p:nvPicPr>
          <p:cNvPr id="28" name="Picture 16">
            <a:extLst>
              <a:ext uri="{FF2B5EF4-FFF2-40B4-BE49-F238E27FC236}">
                <a16:creationId xmlns:a16="http://schemas.microsoft.com/office/drawing/2014/main" xmlns="" id="{A12BD919-1071-4BDD-ACDB-5F123AEFC73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30291" y="4984760"/>
            <a:ext cx="2187000" cy="153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44">
            <a:extLst>
              <a:ext uri="{FF2B5EF4-FFF2-40B4-BE49-F238E27FC236}">
                <a16:creationId xmlns:a16="http://schemas.microsoft.com/office/drawing/2014/main" xmlns="" id="{409B1BAE-60D3-4D4F-8A21-F0FE52AC9E5C}"/>
              </a:ext>
            </a:extLst>
          </p:cNvPr>
          <p:cNvSpPr>
            <a:spLocks noChangeArrowheads="1"/>
          </p:cNvSpPr>
          <p:nvPr/>
        </p:nvSpPr>
        <p:spPr bwMode="auto">
          <a:xfrm rot="905138">
            <a:off x="9556939" y="4671862"/>
            <a:ext cx="584184" cy="249386"/>
          </a:xfrm>
          <a:prstGeom prst="rightArrow">
            <a:avLst>
              <a:gd name="adj1" fmla="val 50000"/>
              <a:gd name="adj2" fmla="val 5005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4114800">
              <a:spcBef>
                <a:spcPct val="20000"/>
              </a:spcBef>
              <a:buChar char="•"/>
              <a:defRPr sz="14400">
                <a:solidFill>
                  <a:schemeClr val="tx1"/>
                </a:solidFill>
                <a:latin typeface="Arial" panose="020B0604020202020204" pitchFamily="34" charset="0"/>
              </a:defRPr>
            </a:lvl1pPr>
            <a:lvl2pPr marL="742950" indent="-285750" defTabSz="4114800">
              <a:spcBef>
                <a:spcPct val="20000"/>
              </a:spcBef>
              <a:buChar char="–"/>
              <a:defRPr sz="12600">
                <a:solidFill>
                  <a:schemeClr val="tx1"/>
                </a:solidFill>
                <a:latin typeface="Arial" panose="020B0604020202020204" pitchFamily="34" charset="0"/>
              </a:defRPr>
            </a:lvl2pPr>
            <a:lvl3pPr marL="1143000" indent="-228600" defTabSz="4114800">
              <a:spcBef>
                <a:spcPct val="20000"/>
              </a:spcBef>
              <a:buChar char="•"/>
              <a:defRPr sz="10800">
                <a:solidFill>
                  <a:schemeClr val="tx1"/>
                </a:solidFill>
                <a:latin typeface="Arial" panose="020B0604020202020204" pitchFamily="34" charset="0"/>
              </a:defRPr>
            </a:lvl3pPr>
            <a:lvl4pPr marL="1600200" indent="-228600" defTabSz="4114800">
              <a:spcBef>
                <a:spcPct val="20000"/>
              </a:spcBef>
              <a:buChar char="–"/>
              <a:defRPr sz="9000">
                <a:solidFill>
                  <a:schemeClr val="tx1"/>
                </a:solidFill>
                <a:latin typeface="Arial" panose="020B0604020202020204" pitchFamily="34" charset="0"/>
              </a:defRPr>
            </a:lvl4pPr>
            <a:lvl5pPr marL="2057400" indent="-228600" defTabSz="4114800">
              <a:spcBef>
                <a:spcPct val="20000"/>
              </a:spcBef>
              <a:buChar char="»"/>
              <a:defRPr sz="9000">
                <a:solidFill>
                  <a:schemeClr val="tx1"/>
                </a:solidFill>
                <a:latin typeface="Arial" panose="020B0604020202020204" pitchFamily="34" charset="0"/>
              </a:defRPr>
            </a:lvl5pPr>
            <a:lvl6pPr marL="25146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6pPr>
            <a:lvl7pPr marL="29718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7pPr>
            <a:lvl8pPr marL="34290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8pPr>
            <a:lvl9pPr marL="3886200" indent="-228600" defTabSz="4114800" eaLnBrk="0" fontAlgn="base" hangingPunct="0">
              <a:spcBef>
                <a:spcPct val="20000"/>
              </a:spcBef>
              <a:spcAft>
                <a:spcPct val="0"/>
              </a:spcAft>
              <a:buChar char="»"/>
              <a:defRPr sz="9000">
                <a:solidFill>
                  <a:schemeClr val="tx1"/>
                </a:solidFill>
                <a:latin typeface="Arial" panose="020B0604020202020204" pitchFamily="34" charset="0"/>
              </a:defRPr>
            </a:lvl9pPr>
          </a:lstStyle>
          <a:p>
            <a:pPr eaLnBrk="1" hangingPunct="1">
              <a:spcBef>
                <a:spcPct val="0"/>
              </a:spcBef>
              <a:buFontTx/>
              <a:buNone/>
            </a:pPr>
            <a:endParaRPr lang="en-US" altLang="en-US" sz="8100"/>
          </a:p>
        </p:txBody>
      </p:sp>
      <p:sp>
        <p:nvSpPr>
          <p:cNvPr id="30" name="Rectangle 29">
            <a:extLst>
              <a:ext uri="{FF2B5EF4-FFF2-40B4-BE49-F238E27FC236}">
                <a16:creationId xmlns:a16="http://schemas.microsoft.com/office/drawing/2014/main" xmlns="" id="{2A14539E-02F6-4C47-B7DB-258B5B831C51}"/>
              </a:ext>
            </a:extLst>
          </p:cNvPr>
          <p:cNvSpPr/>
          <p:nvPr/>
        </p:nvSpPr>
        <p:spPr>
          <a:xfrm>
            <a:off x="193879" y="5592215"/>
            <a:ext cx="8805742" cy="1200329"/>
          </a:xfrm>
          <a:prstGeom prst="rect">
            <a:avLst/>
          </a:prstGeom>
        </p:spPr>
        <p:txBody>
          <a:bodyPr wrap="square">
            <a:spAutoFit/>
          </a:bodyPr>
          <a:lstStyle/>
          <a:p>
            <a:pPr algn="just"/>
            <a:r>
              <a:rPr lang="hy-AM" dirty="0"/>
              <a:t>Այս ուսումնասիրության նպատակն էր առանձնացնել և բնութագրել Կավարտի պոչամբարից անջատված խմորասնկի չոր կենսազանգվածի հնարավոր կենսասորբցիոն կարողությամբ՝ կենտրոնանալով պղնձի (Cu²⁺) և ցինկի (Zn²⁺) վրա տարբեր pH միջավայրերում (2, 4 և 6)։</a:t>
            </a:r>
            <a:endParaRPr lang="en-US" dirty="0">
              <a:cs typeface="Times New Roman" panose="02020603050405020304" pitchFamily="18" charset="0"/>
            </a:endParaRPr>
          </a:p>
        </p:txBody>
      </p:sp>
      <p:sp>
        <p:nvSpPr>
          <p:cNvPr id="31" name="TextBox 30">
            <a:extLst>
              <a:ext uri="{FF2B5EF4-FFF2-40B4-BE49-F238E27FC236}">
                <a16:creationId xmlns:a16="http://schemas.microsoft.com/office/drawing/2014/main" xmlns="" id="{5073177B-E893-4288-BED5-A2C2E2580050}"/>
              </a:ext>
            </a:extLst>
          </p:cNvPr>
          <p:cNvSpPr txBox="1"/>
          <p:nvPr/>
        </p:nvSpPr>
        <p:spPr>
          <a:xfrm>
            <a:off x="5524500" y="1050466"/>
            <a:ext cx="2550844" cy="923330"/>
          </a:xfrm>
          <a:prstGeom prst="rect">
            <a:avLst/>
          </a:prstGeom>
          <a:noFill/>
        </p:spPr>
        <p:txBody>
          <a:bodyPr wrap="square" rtlCol="0">
            <a:spAutoFit/>
          </a:bodyPr>
          <a:lstStyle/>
          <a:p>
            <a:r>
              <a:rPr lang="hy-AM" dirty="0">
                <a:cs typeface="Times New Roman" panose="02020603050405020304" pitchFamily="18" charset="0"/>
              </a:rPr>
              <a:t>Կավարտի լքված հանքավայր, Սյունքի մարզ</a:t>
            </a:r>
            <a:endParaRPr lang="en-US" dirty="0">
              <a:cs typeface="Times New Roman" panose="02020603050405020304" pitchFamily="18" charset="0"/>
            </a:endParaRPr>
          </a:p>
        </p:txBody>
      </p:sp>
    </p:spTree>
    <p:extLst>
      <p:ext uri="{BB962C8B-B14F-4D97-AF65-F5344CB8AC3E}">
        <p14:creationId xmlns:p14="http://schemas.microsoft.com/office/powerpoint/2010/main" val="788743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642294BD-13DF-4896-A861-6EC20CB2BBBC}"/>
              </a:ext>
            </a:extLst>
          </p:cNvPr>
          <p:cNvSpPr/>
          <p:nvPr/>
        </p:nvSpPr>
        <p:spPr>
          <a:xfrm>
            <a:off x="0" y="-725"/>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6" name="图片 2" descr="微信图片_20221106090810">
            <a:extLst>
              <a:ext uri="{FF2B5EF4-FFF2-40B4-BE49-F238E27FC236}">
                <a16:creationId xmlns:a16="http://schemas.microsoft.com/office/drawing/2014/main" xmlns="" id="{3D8C6546-F481-4FCF-9DD7-6DD77EE407AB}"/>
              </a:ext>
            </a:extLst>
          </p:cNvPr>
          <p:cNvPicPr>
            <a:picLocks noChangeAspect="1"/>
          </p:cNvPicPr>
          <p:nvPr/>
        </p:nvPicPr>
        <p:blipFill>
          <a:blip r:embed="rId2"/>
          <a:stretch>
            <a:fillRect/>
          </a:stretch>
        </p:blipFill>
        <p:spPr>
          <a:xfrm>
            <a:off x="11356908" y="72841"/>
            <a:ext cx="622300" cy="710565"/>
          </a:xfrm>
          <a:prstGeom prst="rect">
            <a:avLst/>
          </a:prstGeom>
        </p:spPr>
      </p:pic>
      <p:sp>
        <p:nvSpPr>
          <p:cNvPr id="7" name="Rectangle 1">
            <a:extLst>
              <a:ext uri="{FF2B5EF4-FFF2-40B4-BE49-F238E27FC236}">
                <a16:creationId xmlns:a16="http://schemas.microsoft.com/office/drawing/2014/main" xmlns="" id="{B677E926-95AC-4FB7-9EA2-2C5740C562C8}"/>
              </a:ext>
            </a:extLst>
          </p:cNvPr>
          <p:cNvSpPr>
            <a:spLocks noChangeArrowheads="1"/>
          </p:cNvSpPr>
          <p:nvPr/>
        </p:nvSpPr>
        <p:spPr bwMode="auto">
          <a:xfrm>
            <a:off x="946150" y="909931"/>
            <a:ext cx="3105149" cy="56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9251" tIns="64626" rIns="129251" bIns="64626" numCol="1" anchor="ctr" anchorCtr="0" compatLnSpc="1">
            <a:prstTxWarp prst="textNoShape">
              <a:avLst/>
            </a:prstTxWarp>
            <a:spAutoFit/>
          </a:bodyPr>
          <a:lstStyle/>
          <a:p>
            <a:pPr algn="ctr" defTabSz="1292504" eaLnBrk="0" fontAlgn="base" hangingPunct="0">
              <a:spcBef>
                <a:spcPct val="0"/>
              </a:spcBef>
              <a:spcAft>
                <a:spcPct val="0"/>
              </a:spcAft>
            </a:pPr>
            <a:r>
              <a:rPr lang="hy-AM" altLang="en-US" sz="1400" dirty="0">
                <a:ea typeface="Calibri" panose="020F0502020204030204" pitchFamily="34" charset="0"/>
                <a:cs typeface="Times New Roman" panose="02020603050405020304" pitchFamily="18" charset="0"/>
              </a:rPr>
              <a:t>pH-ի արժեքները կենսասորբցիայի սկզբում և ավարտին  experiment</a:t>
            </a:r>
            <a:endParaRPr lang="hy-AM" altLang="en-US" sz="1400" dirty="0">
              <a:cs typeface="Times New Roman" panose="02020603050405020304" pitchFamily="18" charset="0"/>
            </a:endParaRPr>
          </a:p>
        </p:txBody>
      </p:sp>
      <p:graphicFrame>
        <p:nvGraphicFramePr>
          <p:cNvPr id="8" name="Table 7">
            <a:extLst>
              <a:ext uri="{FF2B5EF4-FFF2-40B4-BE49-F238E27FC236}">
                <a16:creationId xmlns:a16="http://schemas.microsoft.com/office/drawing/2014/main" xmlns="" id="{63947BD9-C3B3-47CC-BFEE-621EFEF8CBA6}"/>
              </a:ext>
            </a:extLst>
          </p:cNvPr>
          <p:cNvGraphicFramePr>
            <a:graphicFrameLocks noGrp="1"/>
          </p:cNvGraphicFramePr>
          <p:nvPr/>
        </p:nvGraphicFramePr>
        <p:xfrm>
          <a:off x="146089" y="1471332"/>
          <a:ext cx="5035512" cy="1141414"/>
        </p:xfrm>
        <a:graphic>
          <a:graphicData uri="http://schemas.openxmlformats.org/drawingml/2006/table">
            <a:tbl>
              <a:tblPr firstRow="1" firstCol="1" bandRow="1">
                <a:tableStyleId>{5C22544A-7EE6-4342-B048-85BDC9FD1C3A}</a:tableStyleId>
              </a:tblPr>
              <a:tblGrid>
                <a:gridCol w="701795">
                  <a:extLst>
                    <a:ext uri="{9D8B030D-6E8A-4147-A177-3AD203B41FA5}">
                      <a16:colId xmlns:a16="http://schemas.microsoft.com/office/drawing/2014/main" xmlns="" val="1599833233"/>
                    </a:ext>
                  </a:extLst>
                </a:gridCol>
                <a:gridCol w="736763">
                  <a:extLst>
                    <a:ext uri="{9D8B030D-6E8A-4147-A177-3AD203B41FA5}">
                      <a16:colId xmlns:a16="http://schemas.microsoft.com/office/drawing/2014/main" xmlns="" val="1744135803"/>
                    </a:ext>
                  </a:extLst>
                </a:gridCol>
                <a:gridCol w="719279">
                  <a:extLst>
                    <a:ext uri="{9D8B030D-6E8A-4147-A177-3AD203B41FA5}">
                      <a16:colId xmlns:a16="http://schemas.microsoft.com/office/drawing/2014/main" xmlns="" val="2975286086"/>
                    </a:ext>
                  </a:extLst>
                </a:gridCol>
                <a:gridCol w="719279">
                  <a:extLst>
                    <a:ext uri="{9D8B030D-6E8A-4147-A177-3AD203B41FA5}">
                      <a16:colId xmlns:a16="http://schemas.microsoft.com/office/drawing/2014/main" xmlns="" val="3455671011"/>
                    </a:ext>
                  </a:extLst>
                </a:gridCol>
                <a:gridCol w="719279">
                  <a:extLst>
                    <a:ext uri="{9D8B030D-6E8A-4147-A177-3AD203B41FA5}">
                      <a16:colId xmlns:a16="http://schemas.microsoft.com/office/drawing/2014/main" xmlns="" val="1873155655"/>
                    </a:ext>
                  </a:extLst>
                </a:gridCol>
                <a:gridCol w="719279">
                  <a:extLst>
                    <a:ext uri="{9D8B030D-6E8A-4147-A177-3AD203B41FA5}">
                      <a16:colId xmlns:a16="http://schemas.microsoft.com/office/drawing/2014/main" xmlns="" val="2181657362"/>
                    </a:ext>
                  </a:extLst>
                </a:gridCol>
                <a:gridCol w="719838">
                  <a:extLst>
                    <a:ext uri="{9D8B030D-6E8A-4147-A177-3AD203B41FA5}">
                      <a16:colId xmlns:a16="http://schemas.microsoft.com/office/drawing/2014/main" xmlns="" val="1049888239"/>
                    </a:ext>
                  </a:extLst>
                </a:gridCol>
              </a:tblGrid>
              <a:tr h="195901">
                <a:tc>
                  <a:txBody>
                    <a:bodyPr/>
                    <a:lstStyle/>
                    <a:p>
                      <a:pPr marL="0" marR="0">
                        <a:lnSpc>
                          <a:spcPct val="107000"/>
                        </a:lnSpc>
                        <a:spcBef>
                          <a:spcPts val="0"/>
                        </a:spcBef>
                        <a:spcAft>
                          <a:spcPts val="0"/>
                        </a:spcAft>
                      </a:pPr>
                      <a:r>
                        <a:rPr lang="en-US" sz="1400" dirty="0">
                          <a:effectLst/>
                        </a:rPr>
                        <a:t>pH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gridSpan="2">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400">
                          <a:effectLst/>
                        </a:rPr>
                        <a:t>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400">
                          <a:effectLst/>
                        </a:rPr>
                        <a:t>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hMerge="1">
                  <a:txBody>
                    <a:bodyPr/>
                    <a:lstStyle/>
                    <a:p>
                      <a:endParaRPr lang="en-US"/>
                    </a:p>
                  </a:txBody>
                  <a:tcPr/>
                </a:tc>
                <a:extLst>
                  <a:ext uri="{0D108BD9-81ED-4DB2-BD59-A6C34878D82A}">
                    <a16:rowId xmlns:a16="http://schemas.microsoft.com/office/drawing/2014/main" xmlns="" val="186445157"/>
                  </a:ext>
                </a:extLst>
              </a:tr>
              <a:tr h="401029">
                <a:tc>
                  <a:txBody>
                    <a:bodyPr/>
                    <a:lstStyle/>
                    <a:p>
                      <a:pPr marL="0" marR="0">
                        <a:lnSpc>
                          <a:spcPct val="107000"/>
                        </a:lnSpc>
                        <a:spcBef>
                          <a:spcPts val="0"/>
                        </a:spcBef>
                        <a:spcAft>
                          <a:spcPts val="0"/>
                        </a:spcAft>
                      </a:pPr>
                      <a:r>
                        <a:rPr lang="en-US" sz="1400">
                          <a:effectLst/>
                        </a:rPr>
                        <a:t>Time, min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rPr>
                        <a:t>120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a:effectLst/>
                        </a:rPr>
                        <a:t>120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a:effectLst/>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a:effectLst/>
                        </a:rPr>
                        <a:t>120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extLst>
                  <a:ext uri="{0D108BD9-81ED-4DB2-BD59-A6C34878D82A}">
                    <a16:rowId xmlns:a16="http://schemas.microsoft.com/office/drawing/2014/main" xmlns="" val="2666622332"/>
                  </a:ext>
                </a:extLst>
              </a:tr>
              <a:tr h="195901">
                <a:tc>
                  <a:txBody>
                    <a:bodyPr/>
                    <a:lstStyle/>
                    <a:p>
                      <a:pPr marL="0" marR="0">
                        <a:lnSpc>
                          <a:spcPct val="107000"/>
                        </a:lnSpc>
                        <a:spcBef>
                          <a:spcPts val="0"/>
                        </a:spcBef>
                        <a:spcAft>
                          <a:spcPts val="0"/>
                        </a:spcAft>
                      </a:pPr>
                      <a:r>
                        <a:rPr lang="en-US" sz="1400">
                          <a:effectLst/>
                        </a:rPr>
                        <a:t>Cu</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rPr>
                        <a:t>2.00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rPr>
                        <a:t>2.05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rPr>
                        <a:t>4.00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rPr>
                        <a:t>4.46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latin typeface="+mn-lt"/>
                          <a:ea typeface="+mn-ea"/>
                          <a:cs typeface="+mn-cs"/>
                        </a:rPr>
                        <a:t>6.00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rPr>
                        <a:t>5.24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extLst>
                  <a:ext uri="{0D108BD9-81ED-4DB2-BD59-A6C34878D82A}">
                    <a16:rowId xmlns:a16="http://schemas.microsoft.com/office/drawing/2014/main" xmlns="" val="3769393263"/>
                  </a:ext>
                </a:extLst>
              </a:tr>
              <a:tr h="195901">
                <a:tc>
                  <a:txBody>
                    <a:bodyPr/>
                    <a:lstStyle/>
                    <a:p>
                      <a:pPr marL="0" marR="0">
                        <a:lnSpc>
                          <a:spcPct val="107000"/>
                        </a:lnSpc>
                        <a:spcBef>
                          <a:spcPts val="0"/>
                        </a:spcBef>
                        <a:spcAft>
                          <a:spcPts val="0"/>
                        </a:spcAft>
                      </a:pPr>
                      <a:r>
                        <a:rPr lang="en-US" sz="1400">
                          <a:effectLst/>
                        </a:rPr>
                        <a:t>Zn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rPr>
                        <a:t>2.00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rPr>
                        <a:t>2.06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latin typeface="+mn-lt"/>
                          <a:ea typeface="+mn-ea"/>
                          <a:cs typeface="+mn-cs"/>
                        </a:rPr>
                        <a:t>4.00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rPr>
                        <a:t>5.27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rPr>
                        <a:t>6.00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tc>
                  <a:txBody>
                    <a:bodyPr/>
                    <a:lstStyle/>
                    <a:p>
                      <a:pPr marL="0" marR="0" algn="ctr">
                        <a:lnSpc>
                          <a:spcPct val="107000"/>
                        </a:lnSpc>
                        <a:spcBef>
                          <a:spcPts val="0"/>
                        </a:spcBef>
                        <a:spcAft>
                          <a:spcPts val="0"/>
                        </a:spcAft>
                      </a:pPr>
                      <a:r>
                        <a:rPr lang="en-US" sz="1400" dirty="0">
                          <a:effectLst/>
                        </a:rPr>
                        <a:t>6.43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96938" marR="96938" marT="0" marB="0"/>
                </a:tc>
                <a:extLst>
                  <a:ext uri="{0D108BD9-81ED-4DB2-BD59-A6C34878D82A}">
                    <a16:rowId xmlns:a16="http://schemas.microsoft.com/office/drawing/2014/main" xmlns="" val="3870965974"/>
                  </a:ext>
                </a:extLst>
              </a:tr>
            </a:tbl>
          </a:graphicData>
        </a:graphic>
      </p:graphicFrame>
      <p:sp>
        <p:nvSpPr>
          <p:cNvPr id="9" name="Rectangle 2">
            <a:extLst>
              <a:ext uri="{FF2B5EF4-FFF2-40B4-BE49-F238E27FC236}">
                <a16:creationId xmlns:a16="http://schemas.microsoft.com/office/drawing/2014/main" xmlns="" id="{342E792F-8AA9-4B23-B79F-FE23D3600A1F}"/>
              </a:ext>
            </a:extLst>
          </p:cNvPr>
          <p:cNvSpPr>
            <a:spLocks noChangeArrowheads="1"/>
          </p:cNvSpPr>
          <p:nvPr/>
        </p:nvSpPr>
        <p:spPr bwMode="auto">
          <a:xfrm>
            <a:off x="5986316" y="843515"/>
            <a:ext cx="5915476" cy="56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9251" tIns="64626" rIns="129251" bIns="64626" numCol="1" anchor="ctr" anchorCtr="0" compatLnSpc="1">
            <a:prstTxWarp prst="textNoShape">
              <a:avLst/>
            </a:prstTxWarp>
            <a:spAutoFit/>
          </a:bodyPr>
          <a:lstStyle/>
          <a:p>
            <a:pPr algn="ctr" defTabSz="1292504" eaLnBrk="0" fontAlgn="base" hangingPunct="0">
              <a:spcBef>
                <a:spcPct val="0"/>
              </a:spcBef>
              <a:spcAft>
                <a:spcPct val="0"/>
              </a:spcAft>
            </a:pPr>
            <a:r>
              <a:rPr lang="en-US" altLang="en-US" sz="1400" dirty="0">
                <a:latin typeface="Arial "/>
                <a:ea typeface="Calibri" panose="020F0502020204030204" pitchFamily="34" charset="0"/>
                <a:cs typeface="Times New Roman" panose="02020603050405020304" pitchFamily="18" charset="0"/>
              </a:rPr>
              <a:t>Cu</a:t>
            </a:r>
            <a:r>
              <a:rPr lang="en-US" altLang="en-US" sz="1400" baseline="30000" dirty="0">
                <a:latin typeface="Arial "/>
                <a:ea typeface="Calibri" panose="020F0502020204030204" pitchFamily="34" charset="0"/>
                <a:cs typeface="Times New Roman" panose="02020603050405020304" pitchFamily="18" charset="0"/>
              </a:rPr>
              <a:t>2+</a:t>
            </a:r>
            <a:r>
              <a:rPr lang="en-US" altLang="en-US" sz="1400" dirty="0">
                <a:latin typeface="Arial "/>
                <a:ea typeface="Calibri" panose="020F0502020204030204" pitchFamily="34" charset="0"/>
                <a:cs typeface="Times New Roman" panose="02020603050405020304" pitchFamily="18" charset="0"/>
              </a:rPr>
              <a:t> </a:t>
            </a:r>
            <a:r>
              <a:rPr lang="hy-AM" altLang="en-US" sz="1400" dirty="0">
                <a:latin typeface="Arial "/>
                <a:ea typeface="Calibri" panose="020F0502020204030204" pitchFamily="34" charset="0"/>
                <a:cs typeface="Times New Roman" panose="02020603050405020304" pitchFamily="18" charset="0"/>
              </a:rPr>
              <a:t>և </a:t>
            </a:r>
            <a:r>
              <a:rPr lang="en-US" altLang="en-US" sz="1400" dirty="0">
                <a:latin typeface="Arial "/>
                <a:ea typeface="Calibri" panose="020F0502020204030204" pitchFamily="34" charset="0"/>
                <a:cs typeface="Times New Roman" panose="02020603050405020304" pitchFamily="18" charset="0"/>
              </a:rPr>
              <a:t>Zn</a:t>
            </a:r>
            <a:r>
              <a:rPr lang="en-US" altLang="en-US" sz="1400" baseline="30000" dirty="0">
                <a:latin typeface="Arial "/>
                <a:ea typeface="Calibri" panose="020F0502020204030204" pitchFamily="34" charset="0"/>
                <a:cs typeface="Times New Roman" panose="02020603050405020304" pitchFamily="18" charset="0"/>
              </a:rPr>
              <a:t>2+</a:t>
            </a:r>
            <a:r>
              <a:rPr lang="en-US" altLang="en-US" sz="1400" dirty="0">
                <a:latin typeface="Arial "/>
                <a:ea typeface="Calibri" panose="020F0502020204030204" pitchFamily="34" charset="0"/>
                <a:cs typeface="Times New Roman" panose="02020603050405020304" pitchFamily="18" charset="0"/>
              </a:rPr>
              <a:t> </a:t>
            </a:r>
            <a:r>
              <a:rPr lang="hy-AM" altLang="en-US" sz="1400" dirty="0">
                <a:latin typeface="Arial "/>
                <a:ea typeface="Calibri" panose="020F0502020204030204" pitchFamily="34" charset="0"/>
                <a:cs typeface="Times New Roman" panose="02020603050405020304" pitchFamily="18" charset="0"/>
              </a:rPr>
              <a:t>կենսասորբցիոն արդյունավետությունը (%)</a:t>
            </a:r>
            <a:r>
              <a:rPr lang="en-US" altLang="en-US" sz="1400" dirty="0">
                <a:latin typeface="Arial "/>
                <a:ea typeface="Calibri" panose="020F0502020204030204" pitchFamily="34" charset="0"/>
                <a:cs typeface="Times New Roman" panose="02020603050405020304" pitchFamily="18" charset="0"/>
              </a:rPr>
              <a:t> </a:t>
            </a:r>
            <a:r>
              <a:rPr lang="hy-AM" altLang="en-US" sz="1400" dirty="0">
                <a:latin typeface="Arial "/>
                <a:ea typeface="Calibri" panose="020F0502020204030204" pitchFamily="34" charset="0"/>
                <a:cs typeface="Times New Roman" panose="02020603050405020304" pitchFamily="18" charset="0"/>
              </a:rPr>
              <a:t>և</a:t>
            </a:r>
            <a:r>
              <a:rPr lang="en-US" altLang="en-US" sz="1400" dirty="0">
                <a:latin typeface="Arial "/>
                <a:ea typeface="Calibri" panose="020F0502020204030204" pitchFamily="34" charset="0"/>
                <a:cs typeface="Times New Roman" panose="02020603050405020304" pitchFamily="18" charset="0"/>
              </a:rPr>
              <a:t> </a:t>
            </a:r>
            <a:r>
              <a:rPr lang="hy-AM" altLang="en-US" sz="1400" dirty="0">
                <a:latin typeface="Arial "/>
                <a:ea typeface="Calibri" panose="020F0502020204030204" pitchFamily="34" charset="0"/>
                <a:cs typeface="Times New Roman" panose="02020603050405020304" pitchFamily="18" charset="0"/>
              </a:rPr>
              <a:t>մգ մետաղի հեռացումը </a:t>
            </a:r>
            <a:r>
              <a:rPr lang="en-US" altLang="en-US" sz="1400" dirty="0">
                <a:latin typeface="Arial "/>
                <a:ea typeface="Calibri" panose="020F0502020204030204" pitchFamily="34" charset="0"/>
                <a:cs typeface="Times New Roman" panose="02020603050405020304" pitchFamily="18" charset="0"/>
              </a:rPr>
              <a:t> 1</a:t>
            </a:r>
            <a:r>
              <a:rPr lang="hy-AM" altLang="en-US" sz="1400" dirty="0">
                <a:latin typeface="Arial "/>
                <a:ea typeface="Calibri" panose="020F0502020204030204" pitchFamily="34" charset="0"/>
                <a:cs typeface="Times New Roman" panose="02020603050405020304" pitchFamily="18" charset="0"/>
              </a:rPr>
              <a:t>գ կենսազանգվածի դեպքում </a:t>
            </a:r>
            <a:r>
              <a:rPr lang="en-US" altLang="en-US" sz="1400" dirty="0">
                <a:latin typeface="Arial "/>
                <a:ea typeface="Calibri" panose="020F0502020204030204" pitchFamily="34" charset="0"/>
                <a:cs typeface="Times New Roman" panose="02020603050405020304" pitchFamily="18" charset="0"/>
              </a:rPr>
              <a:t>(</a:t>
            </a:r>
            <a:r>
              <a:rPr lang="hy-AM" altLang="en-US" sz="1400" dirty="0">
                <a:latin typeface="Arial "/>
                <a:ea typeface="Calibri" panose="020F0502020204030204" pitchFamily="34" charset="0"/>
                <a:cs typeface="Times New Roman" panose="02020603050405020304" pitchFamily="18" charset="0"/>
              </a:rPr>
              <a:t>մգ/գ</a:t>
            </a:r>
            <a:r>
              <a:rPr lang="en-US" altLang="en-US" sz="1400" dirty="0">
                <a:latin typeface="Arial "/>
                <a:ea typeface="Calibri" panose="020F0502020204030204" pitchFamily="34" charset="0"/>
                <a:cs typeface="Times New Roman" panose="02020603050405020304" pitchFamily="18" charset="0"/>
              </a:rPr>
              <a:t>)</a:t>
            </a:r>
            <a:endParaRPr lang="en-US" altLang="en-US" sz="1400" dirty="0">
              <a:latin typeface="Arial "/>
              <a:cs typeface="Times New Roman" panose="02020603050405020304" pitchFamily="18" charset="0"/>
            </a:endParaRPr>
          </a:p>
        </p:txBody>
      </p:sp>
      <p:graphicFrame>
        <p:nvGraphicFramePr>
          <p:cNvPr id="10" name="Table 9">
            <a:extLst>
              <a:ext uri="{FF2B5EF4-FFF2-40B4-BE49-F238E27FC236}">
                <a16:creationId xmlns:a16="http://schemas.microsoft.com/office/drawing/2014/main" xmlns="" id="{29D1B0DC-5926-4D6A-9C58-A50CBBD8FDBF}"/>
              </a:ext>
            </a:extLst>
          </p:cNvPr>
          <p:cNvGraphicFramePr>
            <a:graphicFrameLocks noGrp="1"/>
          </p:cNvGraphicFramePr>
          <p:nvPr/>
        </p:nvGraphicFramePr>
        <p:xfrm>
          <a:off x="5291285" y="1471331"/>
          <a:ext cx="6900714" cy="2605088"/>
        </p:xfrm>
        <a:graphic>
          <a:graphicData uri="http://schemas.openxmlformats.org/drawingml/2006/table">
            <a:tbl>
              <a:tblPr firstRow="1" firstCol="1" bandRow="1">
                <a:tableStyleId>{5C22544A-7EE6-4342-B048-85BDC9FD1C3A}</a:tableStyleId>
              </a:tblPr>
              <a:tblGrid>
                <a:gridCol w="968871">
                  <a:extLst>
                    <a:ext uri="{9D8B030D-6E8A-4147-A177-3AD203B41FA5}">
                      <a16:colId xmlns:a16="http://schemas.microsoft.com/office/drawing/2014/main" xmlns="" val="1307623179"/>
                    </a:ext>
                  </a:extLst>
                </a:gridCol>
                <a:gridCol w="1129584">
                  <a:extLst>
                    <a:ext uri="{9D8B030D-6E8A-4147-A177-3AD203B41FA5}">
                      <a16:colId xmlns:a16="http://schemas.microsoft.com/office/drawing/2014/main" xmlns="" val="1605443512"/>
                    </a:ext>
                  </a:extLst>
                </a:gridCol>
                <a:gridCol w="978819">
                  <a:extLst>
                    <a:ext uri="{9D8B030D-6E8A-4147-A177-3AD203B41FA5}">
                      <a16:colId xmlns:a16="http://schemas.microsoft.com/office/drawing/2014/main" xmlns="" val="675086878"/>
                    </a:ext>
                  </a:extLst>
                </a:gridCol>
                <a:gridCol w="978819">
                  <a:extLst>
                    <a:ext uri="{9D8B030D-6E8A-4147-A177-3AD203B41FA5}">
                      <a16:colId xmlns:a16="http://schemas.microsoft.com/office/drawing/2014/main" xmlns="" val="282588834"/>
                    </a:ext>
                  </a:extLst>
                </a:gridCol>
                <a:gridCol w="948207">
                  <a:extLst>
                    <a:ext uri="{9D8B030D-6E8A-4147-A177-3AD203B41FA5}">
                      <a16:colId xmlns:a16="http://schemas.microsoft.com/office/drawing/2014/main" xmlns="" val="565899005"/>
                    </a:ext>
                  </a:extLst>
                </a:gridCol>
                <a:gridCol w="948207">
                  <a:extLst>
                    <a:ext uri="{9D8B030D-6E8A-4147-A177-3AD203B41FA5}">
                      <a16:colId xmlns:a16="http://schemas.microsoft.com/office/drawing/2014/main" xmlns="" val="81800674"/>
                    </a:ext>
                  </a:extLst>
                </a:gridCol>
                <a:gridCol w="948207">
                  <a:extLst>
                    <a:ext uri="{9D8B030D-6E8A-4147-A177-3AD203B41FA5}">
                      <a16:colId xmlns:a16="http://schemas.microsoft.com/office/drawing/2014/main" xmlns="" val="3766173575"/>
                    </a:ext>
                  </a:extLst>
                </a:gridCol>
              </a:tblGrid>
              <a:tr h="253494">
                <a:tc>
                  <a:txBody>
                    <a:bodyPr/>
                    <a:lstStyle/>
                    <a:p>
                      <a:pPr marL="0" marR="0" algn="just">
                        <a:lnSpc>
                          <a:spcPct val="150000"/>
                        </a:lnSpc>
                        <a:spcBef>
                          <a:spcPts val="0"/>
                        </a:spcBef>
                        <a:spcAft>
                          <a:spcPts val="0"/>
                        </a:spcAft>
                      </a:pPr>
                      <a:r>
                        <a:rPr lang="hy-AM" sz="1400">
                          <a:effectLst/>
                          <a:latin typeface="Calibri" panose="020F0502020204030204" pitchFamily="34" charset="0"/>
                          <a:cs typeface="Calibri" panose="020F0502020204030204" pitchFamily="34" charset="0"/>
                        </a:rPr>
                        <a:t> </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gridSpan="3">
                  <a:txBody>
                    <a:bodyPr/>
                    <a:lstStyle/>
                    <a:p>
                      <a:pPr marL="0" marR="0" algn="ctr">
                        <a:lnSpc>
                          <a:spcPct val="150000"/>
                        </a:lnSpc>
                        <a:spcBef>
                          <a:spcPts val="0"/>
                        </a:spcBef>
                        <a:spcAft>
                          <a:spcPts val="0"/>
                        </a:spcAft>
                      </a:pPr>
                      <a:r>
                        <a:rPr lang="en-US" sz="1400">
                          <a:effectLst/>
                          <a:latin typeface="Calibri" panose="020F0502020204030204" pitchFamily="34" charset="0"/>
                          <a:cs typeface="Calibri" panose="020F0502020204030204" pitchFamily="34" charset="0"/>
                        </a:rPr>
                        <a:t>Cu</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hMerge="1">
                  <a:txBody>
                    <a:bodyPr/>
                    <a:lstStyle/>
                    <a:p>
                      <a:endParaRPr lang="en-US"/>
                    </a:p>
                  </a:txBody>
                  <a:tcPr/>
                </a:tc>
                <a:tc hMerge="1">
                  <a:txBody>
                    <a:bodyPr/>
                    <a:lstStyle/>
                    <a:p>
                      <a:endParaRPr lang="en-US"/>
                    </a:p>
                  </a:txBody>
                  <a:tcPr/>
                </a:tc>
                <a:tc gridSpan="3">
                  <a:txBody>
                    <a:bodyPr/>
                    <a:lstStyle/>
                    <a:p>
                      <a:pPr marL="0" marR="0" algn="ctr">
                        <a:lnSpc>
                          <a:spcPct val="150000"/>
                        </a:lnSpc>
                        <a:spcBef>
                          <a:spcPts val="0"/>
                        </a:spcBef>
                        <a:spcAft>
                          <a:spcPts val="0"/>
                        </a:spcAft>
                      </a:pPr>
                      <a:r>
                        <a:rPr lang="en-US" sz="1400">
                          <a:effectLst/>
                          <a:latin typeface="Calibri" panose="020F0502020204030204" pitchFamily="34" charset="0"/>
                          <a:cs typeface="Calibri" panose="020F0502020204030204" pitchFamily="34" charset="0"/>
                        </a:rPr>
                        <a:t>Zn</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961675558"/>
                  </a:ext>
                </a:extLst>
              </a:tr>
              <a:tr h="253494">
                <a:tc>
                  <a:txBody>
                    <a:bodyPr/>
                    <a:lstStyle/>
                    <a:p>
                      <a:pPr marL="0" marR="0" algn="just">
                        <a:lnSpc>
                          <a:spcPct val="150000"/>
                        </a:lnSpc>
                        <a:spcBef>
                          <a:spcPts val="0"/>
                        </a:spcBef>
                        <a:spcAft>
                          <a:spcPts val="0"/>
                        </a:spcAft>
                      </a:pPr>
                      <a:r>
                        <a:rPr lang="en-US" sz="1400" dirty="0">
                          <a:effectLst/>
                          <a:latin typeface="Calibri" panose="020F0502020204030204" pitchFamily="34" charset="0"/>
                          <a:cs typeface="Calibri" panose="020F0502020204030204" pitchFamily="34" charset="0"/>
                        </a:rPr>
                        <a:t>pH</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a:effectLst/>
                          <a:latin typeface="Calibri" panose="020F0502020204030204" pitchFamily="34" charset="0"/>
                          <a:cs typeface="Calibri" panose="020F0502020204030204" pitchFamily="34" charset="0"/>
                        </a:rPr>
                        <a:t>2</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a:effectLst/>
                          <a:latin typeface="Calibri" panose="020F0502020204030204" pitchFamily="34" charset="0"/>
                          <a:cs typeface="Calibri" panose="020F0502020204030204" pitchFamily="34" charset="0"/>
                        </a:rPr>
                        <a:t>4</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a:effectLst/>
                          <a:latin typeface="Calibri" panose="020F0502020204030204" pitchFamily="34" charset="0"/>
                          <a:cs typeface="Calibri" panose="020F0502020204030204" pitchFamily="34" charset="0"/>
                        </a:rPr>
                        <a:t>6</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a:effectLst/>
                          <a:latin typeface="Calibri" panose="020F0502020204030204" pitchFamily="34" charset="0"/>
                          <a:cs typeface="Calibri" panose="020F0502020204030204" pitchFamily="34" charset="0"/>
                        </a:rPr>
                        <a:t>2</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a:effectLst/>
                          <a:latin typeface="Calibri" panose="020F0502020204030204" pitchFamily="34" charset="0"/>
                          <a:cs typeface="Calibri" panose="020F0502020204030204" pitchFamily="34" charset="0"/>
                        </a:rPr>
                        <a:t>4</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a:effectLst/>
                          <a:latin typeface="Calibri" panose="020F0502020204030204" pitchFamily="34" charset="0"/>
                          <a:cs typeface="Calibri" panose="020F0502020204030204" pitchFamily="34" charset="0"/>
                        </a:rPr>
                        <a:t>6</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extLst>
                  <a:ext uri="{0D108BD9-81ED-4DB2-BD59-A6C34878D82A}">
                    <a16:rowId xmlns:a16="http://schemas.microsoft.com/office/drawing/2014/main" xmlns="" val="2578823187"/>
                  </a:ext>
                </a:extLst>
              </a:tr>
              <a:tr h="818932">
                <a:tc>
                  <a:txBody>
                    <a:bodyPr/>
                    <a:lstStyle/>
                    <a:p>
                      <a:pPr marL="0" marR="0" algn="just">
                        <a:lnSpc>
                          <a:spcPct val="150000"/>
                        </a:lnSpc>
                        <a:spcBef>
                          <a:spcPts val="0"/>
                        </a:spcBef>
                        <a:spcAft>
                          <a:spcPts val="0"/>
                        </a:spcAft>
                      </a:pPr>
                      <a:r>
                        <a:rPr lang="en-US" sz="1400">
                          <a:effectLst/>
                          <a:latin typeface="Calibri" panose="020F0502020204030204" pitchFamily="34" charset="0"/>
                          <a:cs typeface="Calibri" panose="020F0502020204030204" pitchFamily="34" charset="0"/>
                        </a:rPr>
                        <a:t>Removal efficiency, R (%)</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hy-AM" sz="1400" dirty="0">
                          <a:effectLst/>
                          <a:latin typeface="Calibri" panose="020F0502020204030204" pitchFamily="34" charset="0"/>
                          <a:cs typeface="Calibri" panose="020F0502020204030204" pitchFamily="34" charset="0"/>
                        </a:rPr>
                        <a:t>0.78</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dirty="0">
                          <a:effectLst/>
                          <a:latin typeface="Calibri" panose="020F0502020204030204" pitchFamily="34" charset="0"/>
                          <a:cs typeface="Calibri" panose="020F0502020204030204" pitchFamily="34" charset="0"/>
                        </a:rPr>
                        <a:t>16.6</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dirty="0">
                          <a:effectLst/>
                          <a:latin typeface="Calibri" panose="020F0502020204030204" pitchFamily="34" charset="0"/>
                          <a:cs typeface="Calibri" panose="020F0502020204030204" pitchFamily="34" charset="0"/>
                        </a:rPr>
                        <a:t>48.1</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dirty="0">
                          <a:effectLst/>
                          <a:latin typeface="Calibri" panose="020F0502020204030204" pitchFamily="34" charset="0"/>
                          <a:cs typeface="Calibri" panose="020F0502020204030204" pitchFamily="34" charset="0"/>
                        </a:rPr>
                        <a:t>-2.8</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dirty="0">
                          <a:effectLst/>
                          <a:latin typeface="Calibri" panose="020F0502020204030204" pitchFamily="34" charset="0"/>
                          <a:cs typeface="Calibri" panose="020F0502020204030204" pitchFamily="34" charset="0"/>
                        </a:rPr>
                        <a:t>25.8</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dirty="0">
                          <a:effectLst/>
                          <a:latin typeface="Calibri" panose="020F0502020204030204" pitchFamily="34" charset="0"/>
                          <a:cs typeface="Calibri" panose="020F0502020204030204" pitchFamily="34" charset="0"/>
                        </a:rPr>
                        <a:t>29.3</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extLst>
                  <a:ext uri="{0D108BD9-81ED-4DB2-BD59-A6C34878D82A}">
                    <a16:rowId xmlns:a16="http://schemas.microsoft.com/office/drawing/2014/main" xmlns="" val="2130062762"/>
                  </a:ext>
                </a:extLst>
              </a:tr>
              <a:tr h="858479">
                <a:tc>
                  <a:txBody>
                    <a:bodyPr/>
                    <a:lstStyle/>
                    <a:p>
                      <a:pPr marL="0" marR="0" algn="ctr">
                        <a:lnSpc>
                          <a:spcPct val="107000"/>
                        </a:lnSpc>
                        <a:spcBef>
                          <a:spcPts val="0"/>
                        </a:spcBef>
                        <a:spcAft>
                          <a:spcPts val="0"/>
                        </a:spcAft>
                      </a:pPr>
                      <a:r>
                        <a:rPr lang="en-US" sz="1400" dirty="0">
                          <a:effectLst/>
                          <a:latin typeface="Calibri" panose="020F0502020204030204" pitchFamily="34" charset="0"/>
                          <a:cs typeface="Calibri" panose="020F0502020204030204" pitchFamily="34" charset="0"/>
                        </a:rPr>
                        <a:t>Adsorption capacity, </a:t>
                      </a:r>
                    </a:p>
                    <a:p>
                      <a:pPr marL="0" marR="0" algn="just">
                        <a:lnSpc>
                          <a:spcPct val="150000"/>
                        </a:lnSpc>
                        <a:spcBef>
                          <a:spcPts val="0"/>
                        </a:spcBef>
                        <a:spcAft>
                          <a:spcPts val="0"/>
                        </a:spcAft>
                      </a:pPr>
                      <a:r>
                        <a:rPr lang="en-US" sz="1400" dirty="0">
                          <a:effectLst/>
                          <a:latin typeface="Calibri" panose="020F0502020204030204" pitchFamily="34" charset="0"/>
                          <a:cs typeface="Calibri" panose="020F0502020204030204" pitchFamily="34" charset="0"/>
                        </a:rPr>
                        <a:t>q (mg/g)</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hy-AM" sz="1400" dirty="0">
                          <a:effectLst/>
                          <a:latin typeface="Calibri" panose="020F0502020204030204" pitchFamily="34" charset="0"/>
                          <a:cs typeface="Calibri" panose="020F0502020204030204" pitchFamily="34" charset="0"/>
                        </a:rPr>
                        <a:t>0.2</a:t>
                      </a:r>
                      <a:r>
                        <a:rPr lang="en-US" sz="1400" dirty="0">
                          <a:effectLst/>
                          <a:latin typeface="Calibri" panose="020F0502020204030204" pitchFamily="34" charset="0"/>
                          <a:cs typeface="Calibri" panose="020F0502020204030204" pitchFamily="34" charset="0"/>
                        </a:rPr>
                        <a:t>1</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a:effectLst/>
                          <a:latin typeface="Calibri" panose="020F0502020204030204" pitchFamily="34" charset="0"/>
                          <a:cs typeface="Calibri" panose="020F0502020204030204" pitchFamily="34" charset="0"/>
                        </a:rPr>
                        <a:t>3.8</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dirty="0">
                          <a:effectLst/>
                          <a:latin typeface="Calibri" panose="020F0502020204030204" pitchFamily="34" charset="0"/>
                          <a:cs typeface="Calibri" panose="020F0502020204030204" pitchFamily="34" charset="0"/>
                        </a:rPr>
                        <a:t>10.1</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dirty="0">
                          <a:effectLst/>
                          <a:latin typeface="Calibri" panose="020F0502020204030204" pitchFamily="34" charset="0"/>
                          <a:cs typeface="Calibri" panose="020F0502020204030204" pitchFamily="34" charset="0"/>
                        </a:rPr>
                        <a:t>-0.48</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dirty="0">
                          <a:effectLst/>
                          <a:latin typeface="Calibri" panose="020F0502020204030204" pitchFamily="34" charset="0"/>
                          <a:cs typeface="Calibri" panose="020F0502020204030204" pitchFamily="34" charset="0"/>
                        </a:rPr>
                        <a:t>4.5</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tc>
                  <a:txBody>
                    <a:bodyPr/>
                    <a:lstStyle/>
                    <a:p>
                      <a:pPr marL="0" marR="0" algn="ctr">
                        <a:lnSpc>
                          <a:spcPct val="150000"/>
                        </a:lnSpc>
                        <a:spcBef>
                          <a:spcPts val="0"/>
                        </a:spcBef>
                        <a:spcAft>
                          <a:spcPts val="0"/>
                        </a:spcAft>
                      </a:pPr>
                      <a:r>
                        <a:rPr lang="en-US" sz="1400" dirty="0">
                          <a:effectLst/>
                          <a:latin typeface="Calibri" panose="020F0502020204030204" pitchFamily="34" charset="0"/>
                          <a:cs typeface="Calibri" panose="020F0502020204030204" pitchFamily="34" charset="0"/>
                        </a:rPr>
                        <a:t>3.3</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96938" marR="96938" marT="0" marB="0"/>
                </a:tc>
                <a:extLst>
                  <a:ext uri="{0D108BD9-81ED-4DB2-BD59-A6C34878D82A}">
                    <a16:rowId xmlns:a16="http://schemas.microsoft.com/office/drawing/2014/main" xmlns="" val="2901440239"/>
                  </a:ext>
                </a:extLst>
              </a:tr>
            </a:tbl>
          </a:graphicData>
        </a:graphic>
      </p:graphicFrame>
      <p:pic>
        <p:nvPicPr>
          <p:cNvPr id="13" name="Picture 12">
            <a:extLst>
              <a:ext uri="{FF2B5EF4-FFF2-40B4-BE49-F238E27FC236}">
                <a16:creationId xmlns:a16="http://schemas.microsoft.com/office/drawing/2014/main" xmlns="" id="{C2199461-A483-410D-BFF3-84C954692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8143" y="4044012"/>
            <a:ext cx="3715993" cy="2685314"/>
          </a:xfrm>
          <a:prstGeom prst="rect">
            <a:avLst/>
          </a:prstGeom>
        </p:spPr>
      </p:pic>
      <p:sp>
        <p:nvSpPr>
          <p:cNvPr id="14" name="Rectangle 13">
            <a:extLst>
              <a:ext uri="{FF2B5EF4-FFF2-40B4-BE49-F238E27FC236}">
                <a16:creationId xmlns:a16="http://schemas.microsoft.com/office/drawing/2014/main" xmlns="" id="{E8BE9FB3-DAB1-4E81-AA0B-12449BAC00CE}"/>
              </a:ext>
            </a:extLst>
          </p:cNvPr>
          <p:cNvSpPr/>
          <p:nvPr/>
        </p:nvSpPr>
        <p:spPr>
          <a:xfrm>
            <a:off x="9624136" y="4191706"/>
            <a:ext cx="2476500" cy="2246769"/>
          </a:xfrm>
          <a:prstGeom prst="rect">
            <a:avLst/>
          </a:prstGeom>
        </p:spPr>
        <p:txBody>
          <a:bodyPr wrap="square">
            <a:spAutoFit/>
          </a:bodyPr>
          <a:lstStyle/>
          <a:p>
            <a:pPr algn="just"/>
            <a:r>
              <a:rPr lang="hy-AM" sz="1400" dirty="0"/>
              <a:t>SEM-EDS վերլուծությունը՝ չնայած կենսազանգվածի </a:t>
            </a:r>
            <a:r>
              <a:rPr lang="hy-AM" sz="1400" dirty="0" smtClean="0"/>
              <a:t>խտությանը </a:t>
            </a:r>
            <a:r>
              <a:rPr lang="hy-AM" sz="1400" dirty="0"/>
              <a:t>և մակերեսի զգայունությանը, հաստատել է պղնձի կուտակումը խմորասնկի չոր կեսազագվածի մակերեսին՝ լրացնելով ICP-OES քանակական արդյունքները։</a:t>
            </a:r>
            <a:endParaRPr lang="en-US" sz="1400" dirty="0">
              <a:cs typeface="Times New Roman" panose="02020603050405020304" pitchFamily="18" charset="0"/>
            </a:endParaRPr>
          </a:p>
        </p:txBody>
      </p:sp>
      <p:graphicFrame>
        <p:nvGraphicFramePr>
          <p:cNvPr id="16" name="Table 15">
            <a:extLst>
              <a:ext uri="{FF2B5EF4-FFF2-40B4-BE49-F238E27FC236}">
                <a16:creationId xmlns:a16="http://schemas.microsoft.com/office/drawing/2014/main" xmlns="" id="{943F7279-3713-44DF-86FB-AE23C3982A30}"/>
              </a:ext>
            </a:extLst>
          </p:cNvPr>
          <p:cNvGraphicFramePr>
            <a:graphicFrameLocks noGrp="1"/>
          </p:cNvGraphicFramePr>
          <p:nvPr/>
        </p:nvGraphicFramePr>
        <p:xfrm>
          <a:off x="146091" y="3547703"/>
          <a:ext cx="5035510" cy="1514814"/>
        </p:xfrm>
        <a:graphic>
          <a:graphicData uri="http://schemas.openxmlformats.org/drawingml/2006/table">
            <a:tbl>
              <a:tblPr firstRow="1" firstCol="1" bandRow="1">
                <a:tableStyleId>{5C22544A-7EE6-4342-B048-85BDC9FD1C3A}</a:tableStyleId>
              </a:tblPr>
              <a:tblGrid>
                <a:gridCol w="1377912">
                  <a:extLst>
                    <a:ext uri="{9D8B030D-6E8A-4147-A177-3AD203B41FA5}">
                      <a16:colId xmlns:a16="http://schemas.microsoft.com/office/drawing/2014/main" xmlns="" val="2311646317"/>
                    </a:ext>
                  </a:extLst>
                </a:gridCol>
                <a:gridCol w="1727200">
                  <a:extLst>
                    <a:ext uri="{9D8B030D-6E8A-4147-A177-3AD203B41FA5}">
                      <a16:colId xmlns:a16="http://schemas.microsoft.com/office/drawing/2014/main" xmlns="" val="1416041736"/>
                    </a:ext>
                  </a:extLst>
                </a:gridCol>
                <a:gridCol w="1930398">
                  <a:extLst>
                    <a:ext uri="{9D8B030D-6E8A-4147-A177-3AD203B41FA5}">
                      <a16:colId xmlns:a16="http://schemas.microsoft.com/office/drawing/2014/main" xmlns="" val="1946749926"/>
                    </a:ext>
                  </a:extLst>
                </a:gridCol>
              </a:tblGrid>
              <a:tr h="717550">
                <a:tc>
                  <a:txBody>
                    <a:bodyPr/>
                    <a:lstStyle/>
                    <a:p>
                      <a:pPr marL="0" marR="0" algn="ctr">
                        <a:lnSpc>
                          <a:spcPct val="107000"/>
                        </a:lnSpc>
                        <a:spcBef>
                          <a:spcPts val="0"/>
                        </a:spcBef>
                        <a:spcAft>
                          <a:spcPts val="0"/>
                        </a:spcAft>
                      </a:pPr>
                      <a:r>
                        <a:rPr lang="en-US" sz="1400" dirty="0">
                          <a:effectLst/>
                        </a:rPr>
                        <a:t>Biomass concentration, g/L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Removal efficiency, R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Adsorption capacity, </a:t>
                      </a:r>
                    </a:p>
                    <a:p>
                      <a:pPr marL="0" marR="0" algn="ctr">
                        <a:lnSpc>
                          <a:spcPct val="107000"/>
                        </a:lnSpc>
                        <a:spcBef>
                          <a:spcPts val="0"/>
                        </a:spcBef>
                        <a:spcAft>
                          <a:spcPts val="0"/>
                        </a:spcAft>
                      </a:pPr>
                      <a:r>
                        <a:rPr lang="en-US" sz="1400">
                          <a:effectLst/>
                        </a:rPr>
                        <a:t>q (mg/g)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17201531"/>
                  </a:ext>
                </a:extLst>
              </a:tr>
              <a:tr h="398632">
                <a:tc>
                  <a:txBody>
                    <a:bodyPr/>
                    <a:lstStyle/>
                    <a:p>
                      <a:pPr marL="0" marR="0" algn="ctr">
                        <a:lnSpc>
                          <a:spcPct val="107000"/>
                        </a:lnSpc>
                        <a:spcBef>
                          <a:spcPts val="0"/>
                        </a:spcBef>
                        <a:spcAft>
                          <a:spcPts val="0"/>
                        </a:spcAft>
                      </a:pPr>
                      <a:r>
                        <a:rPr lang="en-US" sz="1400">
                          <a:effectLst/>
                        </a:rPr>
                        <a:t>2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67.67955801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28.175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19134523"/>
                  </a:ext>
                </a:extLst>
              </a:tr>
              <a:tr h="398632">
                <a:tc>
                  <a:txBody>
                    <a:bodyPr/>
                    <a:lstStyle/>
                    <a:p>
                      <a:pPr marL="0" marR="0" algn="ctr">
                        <a:lnSpc>
                          <a:spcPct val="107000"/>
                        </a:lnSpc>
                        <a:spcBef>
                          <a:spcPts val="0"/>
                        </a:spcBef>
                        <a:spcAft>
                          <a:spcPts val="0"/>
                        </a:spcAft>
                      </a:pPr>
                      <a:r>
                        <a:rPr lang="en-US" sz="1400" dirty="0">
                          <a:effectLst/>
                        </a:rPr>
                        <a:t>3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a:effectLst/>
                        </a:rPr>
                        <a:t>71.54747948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dirty="0">
                          <a:effectLst/>
                        </a:rPr>
                        <a:t>30.515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72049904"/>
                  </a:ext>
                </a:extLst>
              </a:tr>
            </a:tbl>
          </a:graphicData>
        </a:graphic>
      </p:graphicFrame>
      <p:sp>
        <p:nvSpPr>
          <p:cNvPr id="17" name="Rectangle 16">
            <a:extLst>
              <a:ext uri="{FF2B5EF4-FFF2-40B4-BE49-F238E27FC236}">
                <a16:creationId xmlns:a16="http://schemas.microsoft.com/office/drawing/2014/main" xmlns="" id="{160D3E00-22D0-4E41-908E-DC982C158581}"/>
              </a:ext>
            </a:extLst>
          </p:cNvPr>
          <p:cNvSpPr/>
          <p:nvPr/>
        </p:nvSpPr>
        <p:spPr>
          <a:xfrm>
            <a:off x="292137" y="2857030"/>
            <a:ext cx="4743412" cy="738664"/>
          </a:xfrm>
          <a:prstGeom prst="rect">
            <a:avLst/>
          </a:prstGeom>
        </p:spPr>
        <p:txBody>
          <a:bodyPr wrap="square">
            <a:spAutoFit/>
          </a:bodyPr>
          <a:lstStyle/>
          <a:p>
            <a:pPr algn="ctr"/>
            <a:r>
              <a:rPr lang="hy-AM" sz="1400" dirty="0">
                <a:latin typeface="+mj-lt"/>
                <a:ea typeface="Calibri" panose="020F0502020204030204" pitchFamily="34" charset="0"/>
                <a:cs typeface="Times New Roman" panose="02020603050405020304" pitchFamily="18" charset="0"/>
              </a:rPr>
              <a:t>Կենսասորբցիոն արդյունավետությունը կենսազանգվածի տարբեր կոնցենտրացիաների դեպքում (գ/Լ)</a:t>
            </a:r>
            <a:endParaRPr lang="en-US" sz="1400" dirty="0">
              <a:effectLst/>
              <a:latin typeface="+mj-lt"/>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xmlns="" id="{B36620A0-1361-4A55-B740-B64350A35BD1}"/>
              </a:ext>
            </a:extLst>
          </p:cNvPr>
          <p:cNvSpPr/>
          <p:nvPr/>
        </p:nvSpPr>
        <p:spPr>
          <a:xfrm>
            <a:off x="0" y="5207077"/>
            <a:ext cx="5750351" cy="1569660"/>
          </a:xfrm>
          <a:prstGeom prst="rect">
            <a:avLst/>
          </a:prstGeom>
        </p:spPr>
        <p:txBody>
          <a:bodyPr wrap="square">
            <a:spAutoFit/>
          </a:bodyPr>
          <a:lstStyle/>
          <a:p>
            <a:pPr algn="just"/>
            <a:r>
              <a:rPr lang="hy-AM" sz="1600" dirty="0">
                <a:latin typeface="+mj-lt"/>
              </a:rPr>
              <a:t>Պարզվել է, եր պղնձի (Cu²⁺) կենսասորբցիան առավել արդյունավետ է եղել pH 6 պայմաններում՝ 3 գ/լ կենսազանգվածի կոնցենտրացիայի դեպքում ապահովելով մոտ 71.5% մետաղի հեռացու, իսկ ցինկինը (Zn²⁺)՝ եղել է քիչ արդյունավետ՝ առավելագույնը 29.3% հեռացում pH 6 դեպքում։</a:t>
            </a:r>
            <a:endParaRPr lang="ru-RU" sz="1600" dirty="0">
              <a:latin typeface="+mj-lt"/>
            </a:endParaRPr>
          </a:p>
        </p:txBody>
      </p:sp>
      <p:sp>
        <p:nvSpPr>
          <p:cNvPr id="21" name="TextBox 20">
            <a:extLst>
              <a:ext uri="{FF2B5EF4-FFF2-40B4-BE49-F238E27FC236}">
                <a16:creationId xmlns:a16="http://schemas.microsoft.com/office/drawing/2014/main" xmlns="" id="{CFB0BA17-554F-4FE7-835A-8E9413F199F0}"/>
              </a:ext>
            </a:extLst>
          </p:cNvPr>
          <p:cNvSpPr txBox="1"/>
          <p:nvPr/>
        </p:nvSpPr>
        <p:spPr>
          <a:xfrm>
            <a:off x="358328" y="63841"/>
            <a:ext cx="10743403" cy="707886"/>
          </a:xfrm>
          <a:prstGeom prst="rect">
            <a:avLst/>
          </a:prstGeom>
          <a:noFill/>
        </p:spPr>
        <p:txBody>
          <a:bodyPr wrap="square" rtlCol="0">
            <a:spAutoFit/>
          </a:bodyPr>
          <a:lstStyle/>
          <a:p>
            <a:r>
              <a:rPr lang="hy-AM" sz="2000" b="1" i="1" dirty="0">
                <a:solidFill>
                  <a:schemeClr val="bg1"/>
                </a:solidFill>
              </a:rPr>
              <a:t>Պղնձի և ցինկի կենսասորբցիոն հատկության ուսումնասիրություն՝ AMD-ից անջատված խմորասնկի կիառմամբ</a:t>
            </a:r>
            <a:endParaRPr lang="en-US" sz="2000" b="1"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1316610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070103E7-2C8C-42DD-A609-9AF6434E0E50}"/>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6">
            <a:extLst>
              <a:ext uri="{FF2B5EF4-FFF2-40B4-BE49-F238E27FC236}">
                <a16:creationId xmlns:a16="http://schemas.microsoft.com/office/drawing/2014/main" xmlns="" id="{79D93789-C855-4F18-86A9-E1486E8CD68B}"/>
              </a:ext>
            </a:extLst>
          </p:cNvPr>
          <p:cNvGrpSpPr/>
          <p:nvPr/>
        </p:nvGrpSpPr>
        <p:grpSpPr>
          <a:xfrm>
            <a:off x="10070878" y="73025"/>
            <a:ext cx="2044700" cy="709930"/>
            <a:chOff x="14702" y="115"/>
            <a:chExt cx="3220" cy="1118"/>
          </a:xfrm>
        </p:grpSpPr>
        <p:pic>
          <p:nvPicPr>
            <p:cNvPr id="6" name="图片 4">
              <a:extLst>
                <a:ext uri="{FF2B5EF4-FFF2-40B4-BE49-F238E27FC236}">
                  <a16:creationId xmlns:a16="http://schemas.microsoft.com/office/drawing/2014/main" xmlns="" id="{1EBF72B8-811C-43AF-B3D2-46BC9B766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0" y="158"/>
              <a:ext cx="1013" cy="1013"/>
            </a:xfrm>
            <a:prstGeom prst="rect">
              <a:avLst/>
            </a:prstGeom>
          </p:spPr>
        </p:pic>
        <p:pic>
          <p:nvPicPr>
            <p:cNvPr id="7" name="图片 8">
              <a:extLst>
                <a:ext uri="{FF2B5EF4-FFF2-40B4-BE49-F238E27FC236}">
                  <a16:creationId xmlns:a16="http://schemas.microsoft.com/office/drawing/2014/main" xmlns="" id="{DFF73064-7229-49C0-ADA8-C3A760A94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2" y="169"/>
              <a:ext cx="1086" cy="1044"/>
            </a:xfrm>
            <a:prstGeom prst="rect">
              <a:avLst/>
            </a:prstGeom>
          </p:spPr>
        </p:pic>
        <p:pic>
          <p:nvPicPr>
            <p:cNvPr id="8" name="图片 2" descr="微信图片_20221106090810">
              <a:extLst>
                <a:ext uri="{FF2B5EF4-FFF2-40B4-BE49-F238E27FC236}">
                  <a16:creationId xmlns:a16="http://schemas.microsoft.com/office/drawing/2014/main" xmlns="" id="{A797BE7B-D52F-4E86-99CD-B74B5ADE56C3}"/>
                </a:ext>
              </a:extLst>
            </p:cNvPr>
            <p:cNvPicPr>
              <a:picLocks noChangeAspect="1"/>
            </p:cNvPicPr>
            <p:nvPr/>
          </p:nvPicPr>
          <p:blipFill>
            <a:blip r:embed="rId4"/>
            <a:stretch>
              <a:fillRect/>
            </a:stretch>
          </p:blipFill>
          <p:spPr>
            <a:xfrm>
              <a:off x="15875" y="115"/>
              <a:ext cx="980" cy="1119"/>
            </a:xfrm>
            <a:prstGeom prst="rect">
              <a:avLst/>
            </a:prstGeom>
          </p:spPr>
        </p:pic>
      </p:grpSp>
      <p:sp>
        <p:nvSpPr>
          <p:cNvPr id="9" name="TextBox 8">
            <a:extLst>
              <a:ext uri="{FF2B5EF4-FFF2-40B4-BE49-F238E27FC236}">
                <a16:creationId xmlns:a16="http://schemas.microsoft.com/office/drawing/2014/main" xmlns="" id="{87C68D9C-B2AF-47C7-A5F2-1EE061948627}"/>
              </a:ext>
            </a:extLst>
          </p:cNvPr>
          <p:cNvSpPr txBox="1"/>
          <p:nvPr/>
        </p:nvSpPr>
        <p:spPr>
          <a:xfrm>
            <a:off x="2650289" y="165301"/>
            <a:ext cx="6264696" cy="707886"/>
          </a:xfrm>
          <a:prstGeom prst="rect">
            <a:avLst/>
          </a:prstGeom>
          <a:noFill/>
        </p:spPr>
        <p:txBody>
          <a:bodyPr wrap="square" rtlCol="0">
            <a:spAutoFit/>
          </a:bodyPr>
          <a:lstStyle/>
          <a:p>
            <a:pPr algn="ctr"/>
            <a:r>
              <a:rPr lang="hy-AM" alt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Տպագրված աշխատանքները, 2025թ․</a:t>
            </a:r>
            <a:endParaRPr lang="en-US" alt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2000"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8B690B2B-FAF5-4937-931F-2AC1DBA44540}"/>
              </a:ext>
            </a:extLst>
          </p:cNvPr>
          <p:cNvSpPr txBox="1"/>
          <p:nvPr/>
        </p:nvSpPr>
        <p:spPr>
          <a:xfrm>
            <a:off x="251011" y="996298"/>
            <a:ext cx="8812308" cy="5568832"/>
          </a:xfrm>
          <a:prstGeom prst="rect">
            <a:avLst/>
          </a:prstGeom>
          <a:noFill/>
        </p:spPr>
        <p:txBody>
          <a:bodyPr wrap="square">
            <a:spAutoFit/>
          </a:bodyPr>
          <a:lstStyle/>
          <a:p>
            <a:pPr marL="285750" indent="-285750" algn="just">
              <a:buClr>
                <a:srgbClr val="000000"/>
              </a:buClr>
              <a:buSzPts val="1100"/>
              <a:buFont typeface="Arial" panose="020B0604020202020204" pitchFamily="34" charset="0"/>
              <a:buChar char="•"/>
            </a:pPr>
            <a:r>
              <a:rPr lang="en-US" sz="2000" b="0" i="0" dirty="0">
                <a:effectLst/>
                <a:latin typeface="Times New Roman" panose="02020603050405020304" pitchFamily="18" charset="0"/>
                <a:cs typeface="Times New Roman" panose="02020603050405020304" pitchFamily="18" charset="0"/>
              </a:rPr>
              <a:t>Khachatryan, A., Vardanyan, N., </a:t>
            </a:r>
            <a:r>
              <a:rPr lang="en-US" sz="2000" b="0" i="0" dirty="0" err="1">
                <a:effectLst/>
                <a:latin typeface="Times New Roman" panose="02020603050405020304" pitchFamily="18" charset="0"/>
                <a:cs typeface="Times New Roman" panose="02020603050405020304" pitchFamily="18" charset="0"/>
              </a:rPr>
              <a:t>Melkonyan</a:t>
            </a:r>
            <a:r>
              <a:rPr lang="en-US" sz="2000" b="0" i="0" dirty="0">
                <a:effectLst/>
                <a:latin typeface="Times New Roman" panose="02020603050405020304" pitchFamily="18" charset="0"/>
                <a:cs typeface="Times New Roman" panose="02020603050405020304" pitchFamily="18" charset="0"/>
              </a:rPr>
              <a:t>, Z., Zhang, Y., Wang, C., Zhang, R., &amp; Vardanyan, A. (2025). Characterization of Bacterial Communities from an </a:t>
            </a:r>
            <a:r>
              <a:rPr lang="en-US" sz="2000" b="0" i="0" dirty="0" err="1">
                <a:effectLst/>
                <a:latin typeface="Times New Roman" panose="02020603050405020304" pitchFamily="18" charset="0"/>
                <a:cs typeface="Times New Roman" panose="02020603050405020304" pitchFamily="18" charset="0"/>
              </a:rPr>
              <a:t>Artsvanik</a:t>
            </a:r>
            <a:r>
              <a:rPr lang="en-US" sz="2000" b="0" i="0" dirty="0">
                <a:effectLst/>
                <a:latin typeface="Times New Roman" panose="02020603050405020304" pitchFamily="18" charset="0"/>
                <a:cs typeface="Times New Roman" panose="02020603050405020304" pitchFamily="18" charset="0"/>
              </a:rPr>
              <a:t> Active Tailing Dump and Evaluation of their Potential to Improve Copper Recovery from Flotation Copper Concentrate. </a:t>
            </a:r>
            <a:r>
              <a:rPr lang="en-US" sz="2000" b="0" i="1" dirty="0">
                <a:effectLst/>
                <a:latin typeface="Times New Roman" panose="02020603050405020304" pitchFamily="18" charset="0"/>
                <a:cs typeface="Times New Roman" panose="02020603050405020304" pitchFamily="18" charset="0"/>
              </a:rPr>
              <a:t>Geomicrobiology Journal</a:t>
            </a:r>
            <a:r>
              <a:rPr lang="en-US" sz="2000" b="0" i="0" dirty="0">
                <a:effectLst/>
                <a:latin typeface="Times New Roman" panose="02020603050405020304" pitchFamily="18" charset="0"/>
                <a:cs typeface="Times New Roman" panose="02020603050405020304" pitchFamily="18" charset="0"/>
              </a:rPr>
              <a:t>, 1–16. </a:t>
            </a:r>
            <a:r>
              <a:rPr lang="en-US" sz="2000" b="0" i="0" dirty="0">
                <a:solidFill>
                  <a:srgbClr val="333333"/>
                </a:solidFill>
                <a:effectLst/>
                <a:latin typeface="Times New Roman" panose="02020603050405020304" pitchFamily="18" charset="0"/>
                <a:cs typeface="Times New Roman" panose="02020603050405020304" pitchFamily="18" charset="0"/>
                <a:hlinkClick r:id="rId5"/>
              </a:rPr>
              <a:t>https://doi.org/10.1080/01490451.2025.2539507</a:t>
            </a:r>
            <a:r>
              <a:rPr lang="en-US" sz="2000" b="0" i="0" dirty="0">
                <a:solidFill>
                  <a:srgbClr val="333333"/>
                </a:solidFill>
                <a:effectLst/>
                <a:latin typeface="Times New Roman" panose="02020603050405020304" pitchFamily="18" charset="0"/>
                <a:cs typeface="Times New Roman" panose="02020603050405020304" pitchFamily="18" charset="0"/>
              </a:rPr>
              <a:t> </a:t>
            </a:r>
            <a:r>
              <a:rPr lang="en-US" sz="2000" b="0" i="0" dirty="0">
                <a:solidFill>
                  <a:srgbClr val="FF0000"/>
                </a:solidFill>
                <a:effectLst/>
                <a:latin typeface="Times New Roman" panose="02020603050405020304" pitchFamily="18" charset="0"/>
                <a:cs typeface="Times New Roman" panose="02020603050405020304" pitchFamily="18" charset="0"/>
              </a:rPr>
              <a:t>(Q2; If=1.9)</a:t>
            </a:r>
          </a:p>
          <a:p>
            <a:pPr algn="just">
              <a:buClr>
                <a:srgbClr val="000000"/>
              </a:buClr>
              <a:buSzPts val="1100"/>
            </a:pPr>
            <a:endParaRPr lang="en-US" sz="2000" b="0" i="0" dirty="0">
              <a:solidFill>
                <a:srgbClr val="FF0000"/>
              </a:solidFill>
              <a:effectLst/>
              <a:latin typeface="Times New Roman" panose="02020603050405020304" pitchFamily="18" charset="0"/>
              <a:cs typeface="Times New Roman" panose="02020603050405020304" pitchFamily="18" charset="0"/>
            </a:endParaRPr>
          </a:p>
          <a:p>
            <a:pPr marR="0" lvl="0" algn="just">
              <a:spcBef>
                <a:spcPts val="0"/>
              </a:spcBef>
              <a:spcAft>
                <a:spcPts val="0"/>
              </a:spcAft>
              <a:buClr>
                <a:srgbClr val="000000"/>
              </a:buClr>
              <a:buSzPts val="1100"/>
            </a:pPr>
            <a:endParaRPr lang="en-GB" sz="2000" kern="50" spc="-30" dirty="0">
              <a:solidFill>
                <a:srgbClr val="222222"/>
              </a:solidFill>
              <a:latin typeface="Times New Roman" panose="02020603050405020304" pitchFamily="18" charset="0"/>
              <a:ea typeface="SimSun" panose="02010600030101010101" pitchFamily="2" charset="-122"/>
              <a:cs typeface="Times New Roman" panose="02020603050405020304" pitchFamily="18" charset="0"/>
            </a:endParaRPr>
          </a:p>
          <a:p>
            <a:pPr marL="285750" marR="0" lvl="0" indent="-285750" algn="just">
              <a:spcBef>
                <a:spcPts val="0"/>
              </a:spcBef>
              <a:spcAft>
                <a:spcPts val="0"/>
              </a:spcAft>
              <a:buClr>
                <a:srgbClr val="000000"/>
              </a:buClr>
              <a:buSzPts val="1100"/>
              <a:buFont typeface="Arial" panose="020B0604020202020204" pitchFamily="34" charset="0"/>
              <a:buChar char="•"/>
            </a:pPr>
            <a:r>
              <a:rPr lang="en-GB" sz="2000" kern="50" spc="-3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Li J, Wang M, Zhang R, Liu H, Huang S, Liu Y, Liao R, Vardanyan A, Xia J, Wang J. (2025) Enhanced Leaching of Lepidolite by Acidophilic Microorganisms Under Mechanical Activation. </a:t>
            </a:r>
            <a:r>
              <a:rPr lang="en-GB" sz="2000" i="1" kern="50" spc="-3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Microorganisms</a:t>
            </a:r>
            <a:r>
              <a:rPr lang="en-GB" sz="2000" i="1" kern="50" spc="-30" dirty="0">
                <a:solidFill>
                  <a:srgbClr val="222222"/>
                </a:solidFill>
                <a:latin typeface="Times New Roman" panose="02020603050405020304" pitchFamily="18" charset="0"/>
                <a:ea typeface="SimSun" panose="02010600030101010101" pitchFamily="2" charset="-122"/>
                <a:cs typeface="Times New Roman" panose="02020603050405020304" pitchFamily="18" charset="0"/>
              </a:rPr>
              <a:t> </a:t>
            </a:r>
            <a:r>
              <a:rPr lang="en-GB" sz="2000" kern="50" spc="-30" dirty="0">
                <a:solidFill>
                  <a:srgbClr val="222222"/>
                </a:solidFill>
                <a:effectLst/>
                <a:latin typeface="Times New Roman" panose="02020603050405020304" pitchFamily="18" charset="0"/>
                <a:ea typeface="SimSun" panose="02010600030101010101" pitchFamily="2" charset="-122"/>
                <a:cs typeface="Times New Roman" panose="02020603050405020304" pitchFamily="18" charset="0"/>
              </a:rPr>
              <a:t>13(2):415. </a:t>
            </a:r>
            <a:r>
              <a:rPr lang="en-GB" sz="2000" u="sng" kern="50" spc="-30" dirty="0">
                <a:solidFill>
                  <a:srgbClr val="3F3A38"/>
                </a:solidFill>
                <a:effectLst/>
                <a:latin typeface="Times New Roman" panose="02020603050405020304" pitchFamily="18" charset="0"/>
                <a:ea typeface="SimSun" panose="02010600030101010101" pitchFamily="2" charset="-122"/>
                <a:cs typeface="Times New Roman" panose="02020603050405020304" pitchFamily="18" charset="0"/>
                <a:hlinkClick r:id="rId6"/>
              </a:rPr>
              <a:t>https://doi.org/10.3390/microorganisms13020415</a:t>
            </a:r>
            <a:r>
              <a:rPr lang="en-GB" sz="2000" u="sng" kern="50" spc="-30" dirty="0">
                <a:solidFill>
                  <a:srgbClr val="3F3A3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GB" sz="2000" kern="50" spc="-3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(Q2; IF=4.2)</a:t>
            </a:r>
          </a:p>
          <a:p>
            <a:pPr marR="0" lvl="0" algn="just">
              <a:spcBef>
                <a:spcPts val="0"/>
              </a:spcBef>
              <a:spcAft>
                <a:spcPts val="0"/>
              </a:spcAft>
              <a:buClr>
                <a:srgbClr val="000000"/>
              </a:buClr>
              <a:buSzPts val="1100"/>
            </a:pPr>
            <a:endParaRPr lang="en-GB" sz="2000" kern="50" spc="-3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p>
            <a:pPr marL="285750" marR="0" lvl="0" indent="-285750" algn="just">
              <a:spcBef>
                <a:spcPts val="0"/>
              </a:spcBef>
              <a:spcAft>
                <a:spcPts val="0"/>
              </a:spcAft>
              <a:buClr>
                <a:srgbClr val="000000"/>
              </a:buClr>
              <a:buSzPts val="1100"/>
              <a:buFont typeface="Arial" panose="020B0604020202020204" pitchFamily="34" charset="0"/>
              <a:buChar char="•"/>
            </a:pPr>
            <a:endParaRPr lang="en-US" sz="2000" kern="50" spc="-30" dirty="0">
              <a:solidFill>
                <a:srgbClr val="3F3A38"/>
              </a:solidFill>
              <a:effectLst/>
              <a:latin typeface="Times New Roman" panose="02020603050405020304" pitchFamily="18" charset="0"/>
              <a:ea typeface="SimSun" panose="02010600030101010101" pitchFamily="2" charset="-122"/>
              <a:cs typeface="Times New Roman" panose="02020603050405020304" pitchFamily="18" charset="0"/>
            </a:endParaRPr>
          </a:p>
          <a:p>
            <a:pPr marL="285750" marR="0" lvl="0" indent="-285750" algn="just">
              <a:spcBef>
                <a:spcPts val="0"/>
              </a:spcBef>
              <a:spcAft>
                <a:spcPts val="0"/>
              </a:spcAft>
              <a:buClr>
                <a:srgbClr val="000000"/>
              </a:buClr>
              <a:buSzPts val="1100"/>
              <a:buFont typeface="Arial" panose="020B0604020202020204" pitchFamily="34" charset="0"/>
              <a:buChar char="•"/>
            </a:pPr>
            <a:r>
              <a:rPr lang="en-GB" sz="2000" kern="50" spc="-3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Can Wang, </a:t>
            </a:r>
            <a:r>
              <a:rPr lang="en-GB" sz="2000" kern="50" spc="-3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Ruiyong</a:t>
            </a:r>
            <a:r>
              <a:rPr lang="en-GB" sz="2000" kern="50" spc="-3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Zhang, </a:t>
            </a:r>
            <a:r>
              <a:rPr lang="en-GB" sz="2000" kern="50" spc="-3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Jinlan</a:t>
            </a:r>
            <a:r>
              <a:rPr lang="en-GB" sz="2000" kern="50" spc="-3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Xia, Sikandar Khan, Wolfgang Sand</a:t>
            </a:r>
            <a:r>
              <a:rPr lang="en-GB" sz="2000" b="1" kern="50" spc="-3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GB" sz="2000" kern="50" spc="-3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Arevik Vardanyan, </a:t>
            </a:r>
            <a:r>
              <a:rPr lang="en-GB" sz="2000" kern="50" spc="-3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Xueqing</a:t>
            </a:r>
            <a:r>
              <a:rPr lang="en-GB" sz="2000" kern="50" spc="-3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GB" sz="2000" kern="50" spc="-3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Lv</a:t>
            </a:r>
            <a:r>
              <a:rPr lang="en-GB" sz="2000" kern="50" spc="-3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(2025) Enhanced Sb mine tailing dissolution through microbial enrichment from a simulation column. </a:t>
            </a:r>
            <a:r>
              <a:rPr lang="en-GB" sz="2000" i="1" kern="50" spc="-3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Journal of Environmental Chemical Engineering</a:t>
            </a:r>
            <a:r>
              <a:rPr lang="en-GB" sz="2000" kern="50" spc="-3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13(5), 118013. </a:t>
            </a:r>
            <a:r>
              <a:rPr lang="en-GB" sz="2000" u="sng" kern="50" spc="-30" dirty="0">
                <a:solidFill>
                  <a:srgbClr val="3F3A38"/>
                </a:solidFill>
                <a:effectLst/>
                <a:latin typeface="Times New Roman" panose="02020603050405020304" pitchFamily="18" charset="0"/>
                <a:ea typeface="SimSun" panose="02010600030101010101" pitchFamily="2" charset="-122"/>
                <a:cs typeface="Times New Roman" panose="02020603050405020304" pitchFamily="18" charset="0"/>
                <a:hlinkClick r:id="rId7"/>
              </a:rPr>
              <a:t>https://doi.org/10.1016/j.jece.2025.118013</a:t>
            </a:r>
            <a:r>
              <a:rPr lang="en-GB" sz="2000" u="sng" kern="50" spc="-30" dirty="0">
                <a:solidFill>
                  <a:srgbClr val="3F3A38"/>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GB" sz="2000" u="sng" kern="50" spc="-3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(Q1; IF=7.2)</a:t>
            </a:r>
            <a:endParaRPr lang="en-US"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just">
              <a:lnSpc>
                <a:spcPct val="107000"/>
              </a:lnSpc>
              <a:spcBef>
                <a:spcPts val="0"/>
              </a:spcBef>
              <a:spcAft>
                <a:spcPts val="0"/>
              </a:spcAft>
              <a:buFont typeface="Arial" panose="020B0604020202020204" pitchFamily="34" charset="0"/>
              <a:buChar char="•"/>
            </a:pPr>
            <a:endParaRPr lang="en-US" sz="1600" kern="50" spc="-30" dirty="0">
              <a:effectLst/>
              <a:latin typeface="Arial" panose="020B0604020202020204" pitchFamily="34" charset="0"/>
              <a:ea typeface="SimSun" panose="02010600030101010101" pitchFamily="2" charset="-122"/>
              <a:cs typeface="Mangal" panose="02040503050203030202" pitchFamily="18" charset="0"/>
            </a:endParaRPr>
          </a:p>
        </p:txBody>
      </p:sp>
      <p:pic>
        <p:nvPicPr>
          <p:cNvPr id="1026" name="Picture 2" descr="Go to journal home page - Journal of Environmental Chemical Engineering">
            <a:extLst>
              <a:ext uri="{FF2B5EF4-FFF2-40B4-BE49-F238E27FC236}">
                <a16:creationId xmlns:a16="http://schemas.microsoft.com/office/drawing/2014/main" xmlns="" id="{196970AD-43D8-45FA-93A5-47D0B027A5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72408" y="5010294"/>
            <a:ext cx="1305293" cy="1740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46B2125-632E-4C46-8D42-0B821977F6E2}"/>
              </a:ext>
            </a:extLst>
          </p:cNvPr>
          <p:cNvPicPr>
            <a:picLocks noChangeAspect="1"/>
          </p:cNvPicPr>
          <p:nvPr/>
        </p:nvPicPr>
        <p:blipFill>
          <a:blip r:embed="rId9"/>
          <a:stretch>
            <a:fillRect/>
          </a:stretch>
        </p:blipFill>
        <p:spPr>
          <a:xfrm>
            <a:off x="9872408" y="2788023"/>
            <a:ext cx="1305293" cy="1740390"/>
          </a:xfrm>
          <a:prstGeom prst="rect">
            <a:avLst/>
          </a:prstGeom>
        </p:spPr>
      </p:pic>
      <p:pic>
        <p:nvPicPr>
          <p:cNvPr id="1028" name="Picture 4" descr="microorganisms-logo">
            <a:extLst>
              <a:ext uri="{FF2B5EF4-FFF2-40B4-BE49-F238E27FC236}">
                <a16:creationId xmlns:a16="http://schemas.microsoft.com/office/drawing/2014/main" xmlns="" id="{D0DD186D-11CB-46DC-BDF2-5CBB7FDF03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00934" y="1203644"/>
            <a:ext cx="2719107" cy="585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072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070103E7-2C8C-42DD-A609-9AF6434E0E50}"/>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6">
            <a:extLst>
              <a:ext uri="{FF2B5EF4-FFF2-40B4-BE49-F238E27FC236}">
                <a16:creationId xmlns:a16="http://schemas.microsoft.com/office/drawing/2014/main" xmlns="" id="{79D93789-C855-4F18-86A9-E1486E8CD68B}"/>
              </a:ext>
            </a:extLst>
          </p:cNvPr>
          <p:cNvGrpSpPr/>
          <p:nvPr/>
        </p:nvGrpSpPr>
        <p:grpSpPr>
          <a:xfrm>
            <a:off x="10070878" y="73025"/>
            <a:ext cx="2044700" cy="709930"/>
            <a:chOff x="14702" y="115"/>
            <a:chExt cx="3220" cy="1118"/>
          </a:xfrm>
        </p:grpSpPr>
        <p:pic>
          <p:nvPicPr>
            <p:cNvPr id="6" name="图片 4">
              <a:extLst>
                <a:ext uri="{FF2B5EF4-FFF2-40B4-BE49-F238E27FC236}">
                  <a16:creationId xmlns:a16="http://schemas.microsoft.com/office/drawing/2014/main" xmlns="" id="{1EBF72B8-811C-43AF-B3D2-46BC9B766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0" y="158"/>
              <a:ext cx="1013" cy="1013"/>
            </a:xfrm>
            <a:prstGeom prst="rect">
              <a:avLst/>
            </a:prstGeom>
          </p:spPr>
        </p:pic>
        <p:pic>
          <p:nvPicPr>
            <p:cNvPr id="7" name="图片 8">
              <a:extLst>
                <a:ext uri="{FF2B5EF4-FFF2-40B4-BE49-F238E27FC236}">
                  <a16:creationId xmlns:a16="http://schemas.microsoft.com/office/drawing/2014/main" xmlns="" id="{DFF73064-7229-49C0-ADA8-C3A760A947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2" y="169"/>
              <a:ext cx="1086" cy="1044"/>
            </a:xfrm>
            <a:prstGeom prst="rect">
              <a:avLst/>
            </a:prstGeom>
          </p:spPr>
        </p:pic>
        <p:pic>
          <p:nvPicPr>
            <p:cNvPr id="8" name="图片 2" descr="微信图片_20221106090810">
              <a:extLst>
                <a:ext uri="{FF2B5EF4-FFF2-40B4-BE49-F238E27FC236}">
                  <a16:creationId xmlns:a16="http://schemas.microsoft.com/office/drawing/2014/main" xmlns="" id="{A797BE7B-D52F-4E86-99CD-B74B5ADE56C3}"/>
                </a:ext>
              </a:extLst>
            </p:cNvPr>
            <p:cNvPicPr>
              <a:picLocks noChangeAspect="1"/>
            </p:cNvPicPr>
            <p:nvPr/>
          </p:nvPicPr>
          <p:blipFill>
            <a:blip r:embed="rId5"/>
            <a:stretch>
              <a:fillRect/>
            </a:stretch>
          </p:blipFill>
          <p:spPr>
            <a:xfrm>
              <a:off x="15875" y="115"/>
              <a:ext cx="980" cy="1119"/>
            </a:xfrm>
            <a:prstGeom prst="rect">
              <a:avLst/>
            </a:prstGeom>
          </p:spPr>
        </p:pic>
      </p:grpSp>
      <p:sp>
        <p:nvSpPr>
          <p:cNvPr id="9" name="TextBox 8">
            <a:extLst>
              <a:ext uri="{FF2B5EF4-FFF2-40B4-BE49-F238E27FC236}">
                <a16:creationId xmlns:a16="http://schemas.microsoft.com/office/drawing/2014/main" xmlns="" id="{87C68D9C-B2AF-47C7-A5F2-1EE061948627}"/>
              </a:ext>
            </a:extLst>
          </p:cNvPr>
          <p:cNvSpPr txBox="1"/>
          <p:nvPr/>
        </p:nvSpPr>
        <p:spPr>
          <a:xfrm>
            <a:off x="1233377" y="165301"/>
            <a:ext cx="7681608" cy="400110"/>
          </a:xfrm>
          <a:prstGeom prst="rect">
            <a:avLst/>
          </a:prstGeom>
          <a:noFill/>
        </p:spPr>
        <p:txBody>
          <a:bodyPr wrap="square" rtlCol="0">
            <a:spAutoFit/>
          </a:bodyPr>
          <a:lstStyle/>
          <a:p>
            <a:pPr algn="ctr"/>
            <a:r>
              <a:rPr lang="hy-AM" sz="2000" b="1" dirty="0">
                <a:solidFill>
                  <a:schemeClr val="bg1"/>
                </a:solidFill>
                <a:latin typeface="Arial" panose="020B0604020202020204" pitchFamily="34" charset="0"/>
                <a:cs typeface="Arial" panose="020B0604020202020204" pitchFamily="34" charset="0"/>
              </a:rPr>
              <a:t>Տպագրության հանձնված աշխատանքները</a:t>
            </a:r>
            <a:endParaRPr lang="en-US" sz="20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8B690B2B-FAF5-4937-931F-2AC1DBA44540}"/>
              </a:ext>
            </a:extLst>
          </p:cNvPr>
          <p:cNvSpPr txBox="1"/>
          <p:nvPr/>
        </p:nvSpPr>
        <p:spPr>
          <a:xfrm>
            <a:off x="259975" y="1157784"/>
            <a:ext cx="11178058" cy="4324774"/>
          </a:xfrm>
          <a:prstGeom prst="rect">
            <a:avLst/>
          </a:prstGeom>
          <a:noFill/>
        </p:spPr>
        <p:txBody>
          <a:bodyPr wrap="square">
            <a:spAutoFit/>
          </a:bodyPr>
          <a:lstStyle/>
          <a:p>
            <a:pPr marL="285750" indent="-285750" algn="just">
              <a:buClr>
                <a:srgbClr val="000000"/>
              </a:buClr>
              <a:buSzPts val="1100"/>
              <a:buFont typeface="Arial" panose="020B0604020202020204" pitchFamily="34" charset="0"/>
              <a:buChar char="•"/>
            </a:pPr>
            <a:r>
              <a:rPr lang="en-US" dirty="0">
                <a:effectLst/>
                <a:latin typeface="Times New Roman" panose="02020603050405020304" pitchFamily="18" charset="0"/>
                <a:ea typeface="Times New Roman" panose="02020603050405020304" pitchFamily="18" charset="0"/>
              </a:rPr>
              <a:t>Anna Khachatryan, Arevik Vardanyan, </a:t>
            </a:r>
            <a:r>
              <a:rPr lang="en-US" dirty="0" err="1">
                <a:effectLst/>
                <a:latin typeface="Times New Roman" panose="02020603050405020304" pitchFamily="18" charset="0"/>
                <a:ea typeface="Times New Roman" panose="02020603050405020304" pitchFamily="18" charset="0"/>
              </a:rPr>
              <a:t>Ruiyong</a:t>
            </a:r>
            <a:r>
              <a:rPr lang="en-US" dirty="0">
                <a:effectLst/>
                <a:latin typeface="Times New Roman" panose="02020603050405020304" pitchFamily="18" charset="0"/>
                <a:ea typeface="Times New Roman" panose="02020603050405020304" pitchFamily="18" charset="0"/>
              </a:rPr>
              <a:t> Zhang, </a:t>
            </a:r>
            <a:r>
              <a:rPr lang="en-US" dirty="0" err="1">
                <a:effectLst/>
                <a:latin typeface="Times New Roman" panose="02020603050405020304" pitchFamily="18" charset="0"/>
                <a:ea typeface="Times New Roman" panose="02020603050405020304" pitchFamily="18" charset="0"/>
              </a:rPr>
              <a:t>Yimeng</a:t>
            </a:r>
            <a:r>
              <a:rPr lang="en-US" dirty="0">
                <a:effectLst/>
                <a:latin typeface="Times New Roman" panose="02020603050405020304" pitchFamily="18" charset="0"/>
                <a:ea typeface="Times New Roman" panose="02020603050405020304" pitchFamily="18" charset="0"/>
              </a:rPr>
              <a:t> Zhang, Sabine </a:t>
            </a:r>
            <a:r>
              <a:rPr lang="en-US" dirty="0" err="1">
                <a:effectLst/>
                <a:latin typeface="Times New Roman" panose="02020603050405020304" pitchFamily="18" charset="0"/>
                <a:ea typeface="Times New Roman" panose="02020603050405020304" pitchFamily="18" charset="0"/>
              </a:rPr>
              <a:t>Willscher</a:t>
            </a:r>
            <a:r>
              <a:rPr lang="en-US" dirty="0">
                <a:effectLst/>
                <a:latin typeface="Times New Roman" panose="02020603050405020304" pitchFamily="18" charset="0"/>
                <a:ea typeface="Times New Roman" panose="02020603050405020304" pitchFamily="18" charset="0"/>
              </a:rPr>
              <a:t>, Nhung H.A. Nguyen, </a:t>
            </a:r>
            <a:r>
              <a:rPr lang="en-US" dirty="0" err="1">
                <a:effectLst/>
                <a:latin typeface="Times New Roman" panose="02020603050405020304" pitchFamily="18" charset="0"/>
                <a:ea typeface="Times New Roman" panose="02020603050405020304" pitchFamily="18" charset="0"/>
              </a:rPr>
              <a:t>Narine</a:t>
            </a:r>
            <a:r>
              <a:rPr lang="en-US" dirty="0">
                <a:effectLst/>
                <a:latin typeface="Times New Roman" panose="02020603050405020304" pitchFamily="18" charset="0"/>
                <a:ea typeface="Times New Roman" panose="02020603050405020304" pitchFamily="18" charset="0"/>
              </a:rPr>
              <a:t> Vardanyan. A novel iron-oxidizing genus isolated from acid mine drainage water with a high proportion of unknown microbial species. </a:t>
            </a:r>
            <a:r>
              <a:rPr lang="en-US" i="1" dirty="0">
                <a:effectLst/>
                <a:latin typeface="Times New Roman" panose="02020603050405020304" pitchFamily="18" charset="0"/>
                <a:ea typeface="Times New Roman" panose="02020603050405020304" pitchFamily="18" charset="0"/>
              </a:rPr>
              <a:t>Environmental Earth </a:t>
            </a:r>
            <a:r>
              <a:rPr lang="en-US" i="1" dirty="0">
                <a:effectLst/>
                <a:latin typeface="Times New Roman" panose="02020603050405020304" pitchFamily="18" charset="0"/>
                <a:ea typeface="Times New Roman" panose="02020603050405020304" pitchFamily="18" charset="0"/>
                <a:cs typeface="Times New Roman" panose="02020603050405020304" pitchFamily="18" charset="0"/>
              </a:rPr>
              <a:t>Science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(revision stage). </a:t>
            </a:r>
          </a:p>
          <a:p>
            <a:pPr marL="285750" indent="-285750" algn="just">
              <a:buClr>
                <a:srgbClr val="000000"/>
              </a:buClr>
              <a:buSzPts val="1100"/>
              <a:buFont typeface="Arial" panose="020B0604020202020204" pitchFamily="34" charset="0"/>
              <a:buChar char="•"/>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Clr>
                <a:srgbClr val="000000"/>
              </a:buClr>
              <a:buSzPts val="1100"/>
              <a:buFont typeface="Arial" panose="020B0604020202020204" pitchFamily="34" charset="0"/>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Arevik Vardanyan, Anna Khachatryan,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Ruiyong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Zhang,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Yimeng</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Zhang,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Narine</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Vardanyan</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Comparative transcriptomic analysis of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Leptospirillum</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ferriphilum</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and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Acidithiobacillus</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err="1">
                <a:effectLst/>
                <a:latin typeface="Times New Roman" panose="02020603050405020304" pitchFamily="18" charset="0"/>
                <a:ea typeface="Calibri" panose="020F0502020204030204" pitchFamily="34" charset="0"/>
                <a:cs typeface="Times New Roman" panose="02020603050405020304" pitchFamily="18" charset="0"/>
              </a:rPr>
              <a:t>thiooxidans</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dirty="0">
                <a:effectLst/>
                <a:latin typeface="Times New Roman" panose="02020603050405020304" pitchFamily="18" charset="0"/>
                <a:ea typeface="Calibri" panose="020F0502020204030204" pitchFamily="34" charset="0"/>
                <a:cs typeface="Times New Roman" panose="02020603050405020304" pitchFamily="18" charset="0"/>
              </a:rPr>
              <a:t>under iron, sulfur, and copper stress.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BMC Genomics</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pc="-10" dirty="0">
                <a:effectLst/>
                <a:latin typeface="Times New Roman" panose="02020603050405020304" pitchFamily="18" charset="0"/>
                <a:ea typeface="Times New Roman" panose="02020603050405020304" pitchFamily="18" charset="0"/>
                <a:cs typeface="Times New Roman" panose="02020603050405020304" pitchFamily="18" charset="0"/>
              </a:rPr>
              <a:t>(under review). </a:t>
            </a:r>
          </a:p>
          <a:p>
            <a:pPr marL="285750" indent="-285750" algn="just">
              <a:buClr>
                <a:srgbClr val="000000"/>
              </a:buClr>
              <a:buSzPts val="1100"/>
              <a:buFont typeface="Arial" panose="020B0604020202020204" pitchFamily="34" charset="0"/>
              <a:buChar char="•"/>
            </a:pP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r>
              <a:rPr lang="en-US" kern="100" dirty="0">
                <a:effectLst/>
                <a:latin typeface="Times New Roman" panose="02020603050405020304" pitchFamily="18" charset="0"/>
                <a:ea typeface="SimHei" panose="02010609060101010101" pitchFamily="49" charset="-122"/>
                <a:cs typeface="Times New Roman" panose="02020603050405020304" pitchFamily="18" charset="0"/>
              </a:rPr>
              <a:t>Can Wang, </a:t>
            </a:r>
            <a:r>
              <a:rPr lang="en-US" kern="100" dirty="0" err="1">
                <a:effectLst/>
                <a:latin typeface="Times New Roman" panose="02020603050405020304" pitchFamily="18" charset="0"/>
                <a:ea typeface="SimHei" panose="02010609060101010101" pitchFamily="49" charset="-122"/>
                <a:cs typeface="Times New Roman" panose="02020603050405020304" pitchFamily="18" charset="0"/>
              </a:rPr>
              <a:t>Xueqing</a:t>
            </a:r>
            <a:r>
              <a:rPr lang="en-US" kern="100" dirty="0">
                <a:effectLst/>
                <a:latin typeface="Times New Roman" panose="02020603050405020304" pitchFamily="18" charset="0"/>
                <a:ea typeface="SimHei" panose="02010609060101010101" pitchFamily="49" charset="-122"/>
                <a:cs typeface="Times New Roman" panose="02020603050405020304" pitchFamily="18" charset="0"/>
              </a:rPr>
              <a:t> </a:t>
            </a:r>
            <a:r>
              <a:rPr lang="en-US" kern="100" dirty="0" err="1">
                <a:effectLst/>
                <a:latin typeface="Times New Roman" panose="02020603050405020304" pitchFamily="18" charset="0"/>
                <a:ea typeface="SimHei" panose="02010609060101010101" pitchFamily="49" charset="-122"/>
                <a:cs typeface="Times New Roman" panose="02020603050405020304" pitchFamily="18" charset="0"/>
              </a:rPr>
              <a:t>Lv</a:t>
            </a:r>
            <a:r>
              <a:rPr lang="en-US" kern="100" dirty="0">
                <a:effectLst/>
                <a:latin typeface="Times New Roman" panose="02020603050405020304" pitchFamily="18" charset="0"/>
                <a:ea typeface="SimHei" panose="02010609060101010101" pitchFamily="49" charset="-122"/>
                <a:cs typeface="Times New Roman" panose="02020603050405020304" pitchFamily="18" charset="0"/>
              </a:rPr>
              <a:t>, Anna Khachatryan, Jia Liu, </a:t>
            </a:r>
            <a:r>
              <a:rPr lang="en-US" kern="100" dirty="0" err="1">
                <a:effectLst/>
                <a:latin typeface="Times New Roman" panose="02020603050405020304" pitchFamily="18" charset="0"/>
                <a:ea typeface="SimHei" panose="02010609060101010101" pitchFamily="49" charset="-122"/>
                <a:cs typeface="Times New Roman" panose="02020603050405020304" pitchFamily="18" charset="0"/>
              </a:rPr>
              <a:t>Yanchen</a:t>
            </a:r>
            <a:r>
              <a:rPr lang="en-US" kern="100" dirty="0">
                <a:effectLst/>
                <a:latin typeface="Times New Roman" panose="02020603050405020304" pitchFamily="18" charset="0"/>
                <a:ea typeface="SimHei" panose="02010609060101010101" pitchFamily="49" charset="-122"/>
                <a:cs typeface="Times New Roman" panose="02020603050405020304" pitchFamily="18" charset="0"/>
              </a:rPr>
              <a:t> Ge, Arevik Vardanyan, </a:t>
            </a:r>
            <a:r>
              <a:rPr lang="en-US" kern="100" dirty="0" err="1">
                <a:effectLst/>
                <a:latin typeface="Times New Roman" panose="02020603050405020304" pitchFamily="18" charset="0"/>
                <a:ea typeface="SimHei" panose="02010609060101010101" pitchFamily="49" charset="-122"/>
                <a:cs typeface="Times New Roman" panose="02020603050405020304" pitchFamily="18" charset="0"/>
              </a:rPr>
              <a:t>Ruiyong</a:t>
            </a:r>
            <a:r>
              <a:rPr lang="en-US" kern="100" dirty="0">
                <a:effectLst/>
                <a:latin typeface="Times New Roman" panose="02020603050405020304" pitchFamily="18" charset="0"/>
                <a:ea typeface="SimHei" panose="02010609060101010101" pitchFamily="49" charset="-122"/>
                <a:cs typeface="Times New Roman" panose="02020603050405020304" pitchFamily="18" charset="0"/>
              </a:rPr>
              <a:t> Zhang, Wolfgang Sand, Ailing Xu. Study on the marine biological leaching process and influencing factors of </a:t>
            </a:r>
            <a:r>
              <a:rPr lang="en-US" i="1" kern="100" dirty="0" err="1">
                <a:effectLst/>
                <a:latin typeface="Times New Roman" panose="02020603050405020304" pitchFamily="18" charset="0"/>
                <a:ea typeface="SimHei" panose="02010609060101010101" pitchFamily="49" charset="-122"/>
                <a:cs typeface="Times New Roman" panose="02020603050405020304" pitchFamily="18" charset="0"/>
              </a:rPr>
              <a:t>Acidithiobacillus</a:t>
            </a:r>
            <a:r>
              <a:rPr lang="en-US" i="1" kern="100" dirty="0">
                <a:effectLst/>
                <a:latin typeface="Times New Roman" panose="02020603050405020304" pitchFamily="18" charset="0"/>
                <a:ea typeface="SimHei" panose="02010609060101010101" pitchFamily="49" charset="-122"/>
                <a:cs typeface="Times New Roman" panose="02020603050405020304" pitchFamily="18" charset="0"/>
              </a:rPr>
              <a:t> </a:t>
            </a:r>
            <a:r>
              <a:rPr lang="en-US" i="1" kern="100" dirty="0" err="1">
                <a:effectLst/>
                <a:latin typeface="Times New Roman" panose="02020603050405020304" pitchFamily="18" charset="0"/>
                <a:ea typeface="SimHei" panose="02010609060101010101" pitchFamily="49" charset="-122"/>
                <a:cs typeface="Times New Roman" panose="02020603050405020304" pitchFamily="18" charset="0"/>
              </a:rPr>
              <a:t>thiooxidans</a:t>
            </a:r>
            <a:r>
              <a:rPr lang="en-US" kern="100" dirty="0">
                <a:effectLst/>
                <a:latin typeface="Times New Roman" panose="02020603050405020304" pitchFamily="18" charset="0"/>
                <a:ea typeface="SimHei" panose="02010609060101010101" pitchFamily="49" charset="-122"/>
                <a:cs typeface="Times New Roman" panose="02020603050405020304" pitchFamily="18" charset="0"/>
              </a:rPr>
              <a:t> and pyrite. </a:t>
            </a:r>
            <a:r>
              <a:rPr lang="en-GB" i="1" kern="50" spc="-30" dirty="0">
                <a:effectLst/>
                <a:latin typeface="Times New Roman" panose="02020603050405020304" pitchFamily="18" charset="0"/>
                <a:ea typeface="SimSun" panose="02010600030101010101" pitchFamily="2" charset="-122"/>
                <a:cs typeface="Times New Roman" panose="02020603050405020304" pitchFamily="18" charset="0"/>
              </a:rPr>
              <a:t>Journal of Environmental Chemical Engineering</a:t>
            </a:r>
            <a:r>
              <a:rPr lang="en-GB" kern="50" spc="-30" dirty="0">
                <a:effectLst/>
                <a:latin typeface="Times New Roman" panose="02020603050405020304" pitchFamily="18" charset="0"/>
                <a:ea typeface="SimSun" panose="02010600030101010101" pitchFamily="2" charset="-122"/>
                <a:cs typeface="Times New Roman" panose="02020603050405020304" pitchFamily="18" charset="0"/>
              </a:rPr>
              <a:t> </a:t>
            </a:r>
            <a:r>
              <a:rPr lang="en-US" kern="100" dirty="0">
                <a:effectLst/>
                <a:latin typeface="Times New Roman" panose="02020603050405020304" pitchFamily="18" charset="0"/>
                <a:ea typeface="SimHei" panose="02010609060101010101" pitchFamily="49" charset="-122"/>
                <a:cs typeface="Times New Roman" panose="02020603050405020304" pitchFamily="18" charset="0"/>
              </a:rPr>
              <a:t>(under review)</a:t>
            </a:r>
            <a:r>
              <a:rPr lang="en-US" kern="100" dirty="0">
                <a:latin typeface="Times New Roman" panose="02020603050405020304" pitchFamily="18" charset="0"/>
                <a:ea typeface="SimHei" panose="02010609060101010101" pitchFamily="49" charset="-122"/>
                <a:cs typeface="Times New Roman" panose="02020603050405020304" pitchFamily="18" charset="0"/>
              </a:rPr>
              <a:t>. </a:t>
            </a:r>
            <a:r>
              <a:rPr lang="en-US" kern="100" dirty="0">
                <a:effectLst/>
                <a:latin typeface="Times New Roman" panose="02020603050405020304" pitchFamily="18" charset="0"/>
                <a:ea typeface="SimHei" panose="02010609060101010101" pitchFamily="49" charset="-122"/>
                <a:cs typeface="Times New Roman" panose="02020603050405020304" pitchFamily="18" charset="0"/>
              </a:rPr>
              <a:t> </a:t>
            </a:r>
          </a:p>
          <a:p>
            <a:pPr marL="285750" marR="0" indent="-285750" algn="just">
              <a:lnSpc>
                <a:spcPct val="107000"/>
              </a:lnSpc>
              <a:spcBef>
                <a:spcPts val="0"/>
              </a:spcBef>
              <a:spcAft>
                <a:spcPts val="0"/>
              </a:spcAft>
              <a:buFont typeface="Arial" panose="020B0604020202020204" pitchFamily="34" charset="0"/>
              <a:buChar char="•"/>
            </a:pP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marR="0" indent="-285750" algn="just">
              <a:lnSpc>
                <a:spcPct val="107000"/>
              </a:lnSpc>
              <a:spcBef>
                <a:spcPts val="0"/>
              </a:spcBef>
              <a:spcAft>
                <a:spcPts val="0"/>
              </a:spcAft>
              <a:buFont typeface="Arial" panose="020B0604020202020204" pitchFamily="34" charset="0"/>
              <a:buChar char="•"/>
            </a:pP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Sona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Barseghyan</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ea typeface="Times New Roman" panose="02020603050405020304" pitchFamily="18" charset="0"/>
                <a:cs typeface="Times New Roman" panose="02020603050405020304" pitchFamily="18" charset="0"/>
              </a:rPr>
              <a:t>Narine</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 Vardanyan, Laura Castro, Jesús A. Muñoz, </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Anna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Khachatryan</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Zaruhi</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Melkonyan</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smtClean="0">
                <a:effectLst/>
                <a:latin typeface="Times New Roman" panose="02020603050405020304" pitchFamily="18" charset="0"/>
                <a:ea typeface="Times New Roman" panose="02020603050405020304" pitchFamily="18" charset="0"/>
                <a:cs typeface="Times New Roman" panose="02020603050405020304" pitchFamily="18" charset="0"/>
              </a:rPr>
              <a:t>Arevik</a:t>
            </a:r>
            <a:r>
              <a:rPr lang="en-US"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cs typeface="Times New Roman" panose="02020603050405020304" pitchFamily="18" charset="0"/>
              </a:rPr>
              <a:t>Vardanyan. </a:t>
            </a:r>
            <a:r>
              <a:rPr lang="en-US" spc="-10" dirty="0">
                <a:effectLst/>
                <a:latin typeface="Times New Roman" panose="02020603050405020304" pitchFamily="18" charset="0"/>
                <a:ea typeface="Times New Roman" panose="02020603050405020304" pitchFamily="18" charset="0"/>
                <a:cs typeface="Times New Roman" panose="02020603050405020304" pitchFamily="18" charset="0"/>
              </a:rPr>
              <a:t>Study of the biosorption ability of a yeast isolate from acid mine drainage (AMD). </a:t>
            </a:r>
            <a:r>
              <a:rPr lang="en-US" i="1" spc="-10" dirty="0">
                <a:effectLst/>
                <a:latin typeface="Times New Roman" panose="02020603050405020304" pitchFamily="18" charset="0"/>
                <a:ea typeface="Times New Roman" panose="02020603050405020304" pitchFamily="18" charset="0"/>
                <a:cs typeface="Times New Roman" panose="02020603050405020304" pitchFamily="18" charset="0"/>
              </a:rPr>
              <a:t>Minerals Engineering </a:t>
            </a:r>
            <a:r>
              <a:rPr lang="en-US" spc="-10" dirty="0">
                <a:effectLst/>
                <a:latin typeface="Times New Roman" panose="02020603050405020304" pitchFamily="18" charset="0"/>
                <a:ea typeface="Times New Roman" panose="02020603050405020304" pitchFamily="18" charset="0"/>
                <a:cs typeface="Times New Roman" panose="02020603050405020304" pitchFamily="18" charset="0"/>
              </a:rPr>
              <a:t>(under review). </a:t>
            </a:r>
            <a:endParaRPr lang="en-US" sz="2000" b="1" u="sng" kern="50" spc="-30" dirty="0">
              <a:effectLst/>
              <a:latin typeface="GHEA Grapalat" panose="02000506050000020003" pitchFamily="50" charset="0"/>
              <a:ea typeface="SimSun" panose="02010600030101010101" pitchFamily="2" charset="-122"/>
              <a:cs typeface="Calibri" panose="020F0502020204030204" pitchFamily="34" charset="0"/>
            </a:endParaRPr>
          </a:p>
        </p:txBody>
      </p:sp>
      <p:sp>
        <p:nvSpPr>
          <p:cNvPr id="2" name="TextBox 1">
            <a:extLst>
              <a:ext uri="{FF2B5EF4-FFF2-40B4-BE49-F238E27FC236}">
                <a16:creationId xmlns:a16="http://schemas.microsoft.com/office/drawing/2014/main" xmlns="" id="{C33F056D-025A-487A-B2B8-430C8A40BD23}"/>
              </a:ext>
            </a:extLst>
          </p:cNvPr>
          <p:cNvSpPr txBox="1"/>
          <p:nvPr/>
        </p:nvSpPr>
        <p:spPr>
          <a:xfrm>
            <a:off x="335762" y="5769369"/>
            <a:ext cx="11856238" cy="369332"/>
          </a:xfrm>
          <a:prstGeom prst="rect">
            <a:avLst/>
          </a:prstGeom>
          <a:noFill/>
        </p:spPr>
        <p:txBody>
          <a:bodyPr wrap="square" rtlCol="0">
            <a:spAutoFit/>
          </a:bodyPr>
          <a:lstStyle/>
          <a:p>
            <a:r>
              <a:rPr lang="hy-AM" dirty="0">
                <a:latin typeface="Arial" panose="020B0604020202020204" pitchFamily="34" charset="0"/>
                <a:cs typeface="Arial" panose="020B0604020202020204" pitchFamily="34" charset="0"/>
              </a:rPr>
              <a:t>Ընդամենը՝ </a:t>
            </a:r>
            <a:r>
              <a:rPr lang="en-US" dirty="0">
                <a:latin typeface="Arial" panose="020B0604020202020204" pitchFamily="34" charset="0"/>
                <a:cs typeface="Arial" panose="020B0604020202020204" pitchFamily="34" charset="0"/>
              </a:rPr>
              <a:t>01.12.2022-01.10.2025 </a:t>
            </a:r>
            <a:r>
              <a:rPr lang="hy-AM" dirty="0">
                <a:latin typeface="Arial" panose="020B0604020202020204" pitchFamily="34" charset="0"/>
                <a:cs typeface="Arial" panose="020B0604020202020204" pitchFamily="34" charset="0"/>
              </a:rPr>
              <a:t>տպագրվել է </a:t>
            </a:r>
            <a:r>
              <a:rPr lang="en-US" dirty="0">
                <a:solidFill>
                  <a:srgbClr val="FF0000"/>
                </a:solidFill>
                <a:latin typeface="Arial" panose="020B0604020202020204" pitchFamily="34" charset="0"/>
                <a:cs typeface="Arial" panose="020B0604020202020204" pitchFamily="34" charset="0"/>
              </a:rPr>
              <a:t>7</a:t>
            </a:r>
            <a:r>
              <a:rPr lang="hy-AM" dirty="0">
                <a:latin typeface="Arial" panose="020B0604020202020204" pitchFamily="34" charset="0"/>
                <a:cs typeface="Arial" panose="020B0604020202020204" pitchFamily="34" charset="0"/>
              </a:rPr>
              <a:t> հոդված</a:t>
            </a:r>
            <a:r>
              <a:rPr lang="en-US" dirty="0">
                <a:latin typeface="Arial" panose="020B0604020202020204" pitchFamily="34" charset="0"/>
                <a:cs typeface="Arial" panose="020B0604020202020204" pitchFamily="34" charset="0"/>
              </a:rPr>
              <a:t> (Q1` 2;</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Q2` 5)</a:t>
            </a:r>
            <a:r>
              <a:rPr lang="hy-AM"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86548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4">
            <a:extLst>
              <a:ext uri="{FF2B5EF4-FFF2-40B4-BE49-F238E27FC236}">
                <a16:creationId xmlns:a16="http://schemas.microsoft.com/office/drawing/2014/main" xmlns="" id="{7C4990A7-853E-4D19-A6B2-A2D695897719}"/>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xmlns="" id="{FACC5EFC-1813-4B85-B55D-B06102161F0A}"/>
              </a:ext>
            </a:extLst>
          </p:cNvPr>
          <p:cNvSpPr txBox="1"/>
          <p:nvPr/>
        </p:nvSpPr>
        <p:spPr>
          <a:xfrm>
            <a:off x="549766" y="138944"/>
            <a:ext cx="9592418" cy="400110"/>
          </a:xfrm>
          <a:prstGeom prst="rect">
            <a:avLst/>
          </a:prstGeom>
          <a:noFill/>
        </p:spPr>
        <p:txBody>
          <a:bodyPr wrap="square" rtlCol="0">
            <a:spAutoFit/>
          </a:bodyPr>
          <a:lstStyle/>
          <a:p>
            <a:pPr algn="ctr"/>
            <a:r>
              <a:rPr lang="hy-AM" alt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Գործուղում, 2025թ․</a:t>
            </a:r>
            <a:endParaRPr lang="en-US" sz="20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DD675805-E189-4C36-A600-D204536F52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70366" y="1339966"/>
            <a:ext cx="3218117" cy="2413588"/>
          </a:xfrm>
          <a:prstGeom prst="rect">
            <a:avLst/>
          </a:prstGeom>
        </p:spPr>
      </p:pic>
      <p:pic>
        <p:nvPicPr>
          <p:cNvPr id="5" name="Picture 4">
            <a:extLst>
              <a:ext uri="{FF2B5EF4-FFF2-40B4-BE49-F238E27FC236}">
                <a16:creationId xmlns:a16="http://schemas.microsoft.com/office/drawing/2014/main" xmlns="" id="{CEC5B4D0-0458-4094-A299-7AAD0B5A70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17647" y="1339965"/>
            <a:ext cx="3218119" cy="2413589"/>
          </a:xfrm>
          <a:prstGeom prst="rect">
            <a:avLst/>
          </a:prstGeom>
        </p:spPr>
      </p:pic>
      <p:pic>
        <p:nvPicPr>
          <p:cNvPr id="17" name="Picture 16">
            <a:extLst>
              <a:ext uri="{FF2B5EF4-FFF2-40B4-BE49-F238E27FC236}">
                <a16:creationId xmlns:a16="http://schemas.microsoft.com/office/drawing/2014/main" xmlns="" id="{507475CC-B183-4A91-80BC-7E3E34CF35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95033" y="1339966"/>
            <a:ext cx="3218118" cy="2413588"/>
          </a:xfrm>
          <a:prstGeom prst="rect">
            <a:avLst/>
          </a:prstGeom>
        </p:spPr>
      </p:pic>
      <p:sp>
        <p:nvSpPr>
          <p:cNvPr id="18" name="TextBox 17">
            <a:extLst>
              <a:ext uri="{FF2B5EF4-FFF2-40B4-BE49-F238E27FC236}">
                <a16:creationId xmlns:a16="http://schemas.microsoft.com/office/drawing/2014/main" xmlns="" id="{85CC8E96-1ADE-4AFF-9119-AB062AAFAC7A}"/>
              </a:ext>
            </a:extLst>
          </p:cNvPr>
          <p:cNvSpPr txBox="1"/>
          <p:nvPr/>
        </p:nvSpPr>
        <p:spPr>
          <a:xfrm>
            <a:off x="6096000" y="4824465"/>
            <a:ext cx="6043799" cy="369332"/>
          </a:xfrm>
          <a:prstGeom prst="rect">
            <a:avLst/>
          </a:prstGeom>
          <a:noFill/>
        </p:spPr>
        <p:txBody>
          <a:bodyPr wrap="square" rtlCol="0">
            <a:spAutoFit/>
          </a:bodyPr>
          <a:lstStyle/>
          <a:p>
            <a:r>
              <a:rPr lang="hy-AM" dirty="0"/>
              <a:t>Քոմփլութենսեի համալսարան, Մադրիդ, Իսպանիա</a:t>
            </a:r>
            <a:endParaRPr lang="en-US" dirty="0"/>
          </a:p>
        </p:txBody>
      </p:sp>
      <p:pic>
        <p:nvPicPr>
          <p:cNvPr id="21" name="图片 2" descr="微信图片_20221106090810">
            <a:extLst>
              <a:ext uri="{FF2B5EF4-FFF2-40B4-BE49-F238E27FC236}">
                <a16:creationId xmlns:a16="http://schemas.microsoft.com/office/drawing/2014/main" xmlns="" id="{E40EE6D6-70B4-426E-B2C3-263D6DD5F2DC}"/>
              </a:ext>
            </a:extLst>
          </p:cNvPr>
          <p:cNvPicPr>
            <a:picLocks noChangeAspect="1"/>
          </p:cNvPicPr>
          <p:nvPr/>
        </p:nvPicPr>
        <p:blipFill>
          <a:blip r:embed="rId5"/>
          <a:stretch>
            <a:fillRect/>
          </a:stretch>
        </p:blipFill>
        <p:spPr>
          <a:xfrm>
            <a:off x="11293252" y="5251477"/>
            <a:ext cx="622300" cy="710565"/>
          </a:xfrm>
          <a:prstGeom prst="rect">
            <a:avLst/>
          </a:prstGeom>
        </p:spPr>
      </p:pic>
      <p:sp>
        <p:nvSpPr>
          <p:cNvPr id="23" name="TextBox 22">
            <a:extLst>
              <a:ext uri="{FF2B5EF4-FFF2-40B4-BE49-F238E27FC236}">
                <a16:creationId xmlns:a16="http://schemas.microsoft.com/office/drawing/2014/main" xmlns="" id="{7B320DA6-A97D-45BF-AB8D-DCFFFE82EBDD}"/>
              </a:ext>
            </a:extLst>
          </p:cNvPr>
          <p:cNvSpPr txBox="1"/>
          <p:nvPr/>
        </p:nvSpPr>
        <p:spPr>
          <a:xfrm>
            <a:off x="5727033" y="6124711"/>
            <a:ext cx="6188520" cy="584775"/>
          </a:xfrm>
          <a:prstGeom prst="rect">
            <a:avLst/>
          </a:prstGeom>
          <a:noFill/>
        </p:spPr>
        <p:txBody>
          <a:bodyPr wrap="square" rtlCol="0">
            <a:spAutoFit/>
          </a:bodyPr>
          <a:lstStyle/>
          <a:p>
            <a:r>
              <a:rPr lang="hy-AM" sz="1600" dirty="0"/>
              <a:t>Ա․ Վարդանյան, Ն․ Վարդանյան, ապրիլ 29-մայիս 8, 2025</a:t>
            </a:r>
          </a:p>
          <a:p>
            <a:r>
              <a:rPr lang="hy-AM" sz="1600" dirty="0"/>
              <a:t>Ն․ Աբրահամյան, Ս․ Բարսեղյան, ապրիլ 29-մայիս 27, 2025</a:t>
            </a:r>
            <a:endParaRPr lang="en-US" sz="1600" dirty="0"/>
          </a:p>
        </p:txBody>
      </p:sp>
      <p:pic>
        <p:nvPicPr>
          <p:cNvPr id="24" name="Picture 23">
            <a:extLst>
              <a:ext uri="{FF2B5EF4-FFF2-40B4-BE49-F238E27FC236}">
                <a16:creationId xmlns:a16="http://schemas.microsoft.com/office/drawing/2014/main" xmlns="" id="{4B5A69D4-5089-4917-B1D0-FCD2C52A59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4691" y="937700"/>
            <a:ext cx="2413588" cy="3218117"/>
          </a:xfrm>
          <a:prstGeom prst="rect">
            <a:avLst/>
          </a:prstGeom>
        </p:spPr>
      </p:pic>
      <p:pic>
        <p:nvPicPr>
          <p:cNvPr id="25" name="Picture 24">
            <a:extLst>
              <a:ext uri="{FF2B5EF4-FFF2-40B4-BE49-F238E27FC236}">
                <a16:creationId xmlns:a16="http://schemas.microsoft.com/office/drawing/2014/main" xmlns="" id="{04640C3D-1273-4EEE-A756-102242B217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182622" y="4559809"/>
            <a:ext cx="2467712" cy="1850784"/>
          </a:xfrm>
          <a:prstGeom prst="rect">
            <a:avLst/>
          </a:prstGeom>
        </p:spPr>
      </p:pic>
      <p:pic>
        <p:nvPicPr>
          <p:cNvPr id="26" name="Picture 25">
            <a:extLst>
              <a:ext uri="{FF2B5EF4-FFF2-40B4-BE49-F238E27FC236}">
                <a16:creationId xmlns:a16="http://schemas.microsoft.com/office/drawing/2014/main" xmlns="" id="{4E135ECE-42C7-4792-8328-F6890F58D3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01" y="4251345"/>
            <a:ext cx="3290281" cy="2467711"/>
          </a:xfrm>
          <a:prstGeom prst="rect">
            <a:avLst/>
          </a:prstGeom>
        </p:spPr>
      </p:pic>
      <p:pic>
        <p:nvPicPr>
          <p:cNvPr id="28" name="Picture 27">
            <a:extLst>
              <a:ext uri="{FF2B5EF4-FFF2-40B4-BE49-F238E27FC236}">
                <a16:creationId xmlns:a16="http://schemas.microsoft.com/office/drawing/2014/main" xmlns="" id="{E137CFDD-563A-4C16-8496-FAD4604B294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9415690" y="1431710"/>
            <a:ext cx="3259860" cy="2188357"/>
          </a:xfrm>
          <a:prstGeom prst="rect">
            <a:avLst/>
          </a:prstGeom>
        </p:spPr>
      </p:pic>
    </p:spTree>
    <p:extLst>
      <p:ext uri="{BB962C8B-B14F-4D97-AF65-F5344CB8AC3E}">
        <p14:creationId xmlns:p14="http://schemas.microsoft.com/office/powerpoint/2010/main" val="449813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4">
            <a:extLst>
              <a:ext uri="{FF2B5EF4-FFF2-40B4-BE49-F238E27FC236}">
                <a16:creationId xmlns:a16="http://schemas.microsoft.com/office/drawing/2014/main" xmlns="" id="{7C4990A7-853E-4D19-A6B2-A2D695897719}"/>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xmlns="" id="{FACC5EFC-1813-4B85-B55D-B06102161F0A}"/>
              </a:ext>
            </a:extLst>
          </p:cNvPr>
          <p:cNvSpPr txBox="1"/>
          <p:nvPr/>
        </p:nvSpPr>
        <p:spPr>
          <a:xfrm>
            <a:off x="549766" y="138944"/>
            <a:ext cx="9592418" cy="461665"/>
          </a:xfrm>
          <a:prstGeom prst="rect">
            <a:avLst/>
          </a:prstGeom>
          <a:noFill/>
        </p:spPr>
        <p:txBody>
          <a:bodyPr wrap="square" rtlCol="0">
            <a:spAutoFit/>
          </a:bodyPr>
          <a:lstStyle/>
          <a:p>
            <a:pPr algn="ctr"/>
            <a:r>
              <a:rPr lang="hy-AM" altLang="en-US" sz="2400" b="1" dirty="0">
                <a:solidFill>
                  <a:schemeClr val="bg1"/>
                </a:solidFill>
                <a:latin typeface="Arial" panose="020B0604020202020204" pitchFamily="34" charset="0"/>
                <a:ea typeface="Times New Roman" panose="02020603050405020304" pitchFamily="18" charset="0"/>
                <a:cs typeface="Arial" panose="020B0604020202020204" pitchFamily="34" charset="0"/>
              </a:rPr>
              <a:t>Գործուղում, 2025թ․</a:t>
            </a:r>
            <a:endParaRPr lang="en-US" sz="240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7B320DA6-A97D-45BF-AB8D-DCFFFE82EBDD}"/>
              </a:ext>
            </a:extLst>
          </p:cNvPr>
          <p:cNvSpPr txBox="1"/>
          <p:nvPr/>
        </p:nvSpPr>
        <p:spPr>
          <a:xfrm>
            <a:off x="2582780" y="6081669"/>
            <a:ext cx="9497760" cy="338554"/>
          </a:xfrm>
          <a:prstGeom prst="rect">
            <a:avLst/>
          </a:prstGeom>
          <a:noFill/>
        </p:spPr>
        <p:txBody>
          <a:bodyPr wrap="square" rtlCol="0">
            <a:spAutoFit/>
          </a:bodyPr>
          <a:lstStyle/>
          <a:p>
            <a:r>
              <a:rPr lang="hy-AM" sz="1600" dirty="0"/>
              <a:t>Ա․ Վարդանյան, Ն․ Վարդանյան, Ա․ Խաչատրյան, 16-18 հուլիսի, 2025թ․, Արմանիսի հանքավայր</a:t>
            </a:r>
            <a:endParaRPr lang="en-US" sz="1600" dirty="0"/>
          </a:p>
        </p:txBody>
      </p:sp>
      <p:pic>
        <p:nvPicPr>
          <p:cNvPr id="4" name="Picture 3">
            <a:extLst>
              <a:ext uri="{FF2B5EF4-FFF2-40B4-BE49-F238E27FC236}">
                <a16:creationId xmlns:a16="http://schemas.microsoft.com/office/drawing/2014/main" xmlns="" id="{03537BCA-9CDE-4AA3-9091-A7F0ACD6D3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90" y="1012131"/>
            <a:ext cx="5977533" cy="4484902"/>
          </a:xfrm>
          <a:prstGeom prst="rect">
            <a:avLst/>
          </a:prstGeom>
        </p:spPr>
      </p:pic>
      <p:pic>
        <p:nvPicPr>
          <p:cNvPr id="7" name="Picture 6">
            <a:extLst>
              <a:ext uri="{FF2B5EF4-FFF2-40B4-BE49-F238E27FC236}">
                <a16:creationId xmlns:a16="http://schemas.microsoft.com/office/drawing/2014/main" xmlns="" id="{6E85B8FF-CFE5-4DE6-8A71-485406F9BD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2940" y="1012129"/>
            <a:ext cx="2522757" cy="4484901"/>
          </a:xfrm>
          <a:prstGeom prst="rect">
            <a:avLst/>
          </a:prstGeom>
        </p:spPr>
      </p:pic>
      <p:pic>
        <p:nvPicPr>
          <p:cNvPr id="12" name="Picture 11">
            <a:extLst>
              <a:ext uri="{FF2B5EF4-FFF2-40B4-BE49-F238E27FC236}">
                <a16:creationId xmlns:a16="http://schemas.microsoft.com/office/drawing/2014/main" xmlns="" id="{8FE59DD8-D2E0-4417-B507-7E467A3704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173269" y="1572742"/>
            <a:ext cx="4484901" cy="3363676"/>
          </a:xfrm>
          <a:prstGeom prst="rect">
            <a:avLst/>
          </a:prstGeom>
        </p:spPr>
      </p:pic>
    </p:spTree>
    <p:extLst>
      <p:ext uri="{BB962C8B-B14F-4D97-AF65-F5344CB8AC3E}">
        <p14:creationId xmlns:p14="http://schemas.microsoft.com/office/powerpoint/2010/main" val="892989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4">
            <a:extLst>
              <a:ext uri="{FF2B5EF4-FFF2-40B4-BE49-F238E27FC236}">
                <a16:creationId xmlns:a16="http://schemas.microsoft.com/office/drawing/2014/main" xmlns="" id="{7C4990A7-853E-4D19-A6B2-A2D695897719}"/>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xmlns="" id="{FACC5EFC-1813-4B85-B55D-B06102161F0A}"/>
              </a:ext>
            </a:extLst>
          </p:cNvPr>
          <p:cNvSpPr txBox="1"/>
          <p:nvPr/>
        </p:nvSpPr>
        <p:spPr>
          <a:xfrm>
            <a:off x="549766" y="138944"/>
            <a:ext cx="9592418" cy="400110"/>
          </a:xfrm>
          <a:prstGeom prst="rect">
            <a:avLst/>
          </a:prstGeom>
          <a:noFill/>
        </p:spPr>
        <p:txBody>
          <a:bodyPr wrap="square" rtlCol="0">
            <a:spAutoFit/>
          </a:bodyPr>
          <a:lstStyle/>
          <a:p>
            <a:pPr algn="ctr"/>
            <a:r>
              <a:rPr lang="hy-AM" alt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Գործուղում, 2025թ․</a:t>
            </a:r>
            <a:endParaRPr lang="en-US" sz="20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85CC8E96-1ADE-4AFF-9119-AB062AAFAC7A}"/>
              </a:ext>
            </a:extLst>
          </p:cNvPr>
          <p:cNvSpPr txBox="1"/>
          <p:nvPr/>
        </p:nvSpPr>
        <p:spPr>
          <a:xfrm>
            <a:off x="361508" y="6295328"/>
            <a:ext cx="6464594" cy="369332"/>
          </a:xfrm>
          <a:prstGeom prst="rect">
            <a:avLst/>
          </a:prstGeom>
          <a:noFill/>
        </p:spPr>
        <p:txBody>
          <a:bodyPr wrap="square" rtlCol="0">
            <a:spAutoFit/>
          </a:bodyPr>
          <a:lstStyle/>
          <a:p>
            <a:r>
              <a:rPr lang="hy-AM" dirty="0"/>
              <a:t>Օվկիանոսագիտության ինստիտուտ, Ցինդաո, Չինաստան</a:t>
            </a:r>
            <a:endParaRPr lang="en-US" dirty="0"/>
          </a:p>
        </p:txBody>
      </p:sp>
      <p:pic>
        <p:nvPicPr>
          <p:cNvPr id="9" name="图片 4">
            <a:extLst>
              <a:ext uri="{FF2B5EF4-FFF2-40B4-BE49-F238E27FC236}">
                <a16:creationId xmlns:a16="http://schemas.microsoft.com/office/drawing/2014/main" xmlns="" id="{D40E7BB5-0F6B-4E1F-A638-4020963EEA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6102" y="5844690"/>
            <a:ext cx="956931" cy="956931"/>
          </a:xfrm>
          <a:prstGeom prst="rect">
            <a:avLst/>
          </a:prstGeom>
        </p:spPr>
      </p:pic>
      <p:pic>
        <p:nvPicPr>
          <p:cNvPr id="4" name="Picture 3">
            <a:extLst>
              <a:ext uri="{FF2B5EF4-FFF2-40B4-BE49-F238E27FC236}">
                <a16:creationId xmlns:a16="http://schemas.microsoft.com/office/drawing/2014/main" xmlns="" id="{45502005-8EF7-4FB4-B9F6-75197CBE5B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6940" y="978881"/>
            <a:ext cx="3286511" cy="4382013"/>
          </a:xfrm>
          <a:prstGeom prst="rect">
            <a:avLst/>
          </a:prstGeom>
        </p:spPr>
      </p:pic>
      <p:pic>
        <p:nvPicPr>
          <p:cNvPr id="11" name="Picture 10">
            <a:extLst>
              <a:ext uri="{FF2B5EF4-FFF2-40B4-BE49-F238E27FC236}">
                <a16:creationId xmlns:a16="http://schemas.microsoft.com/office/drawing/2014/main" xmlns="" id="{AF867D04-0E7D-40B7-A49B-03BA53B8B4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964" y="974873"/>
            <a:ext cx="2464883" cy="4382013"/>
          </a:xfrm>
          <a:prstGeom prst="rect">
            <a:avLst/>
          </a:prstGeom>
        </p:spPr>
      </p:pic>
      <p:pic>
        <p:nvPicPr>
          <p:cNvPr id="15" name="Picture 14">
            <a:extLst>
              <a:ext uri="{FF2B5EF4-FFF2-40B4-BE49-F238E27FC236}">
                <a16:creationId xmlns:a16="http://schemas.microsoft.com/office/drawing/2014/main" xmlns="" id="{89FB325F-2EC1-45D3-86E9-6F45D3F4E5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9708" y="974872"/>
            <a:ext cx="2464883" cy="4382014"/>
          </a:xfrm>
          <a:prstGeom prst="rect">
            <a:avLst/>
          </a:prstGeom>
        </p:spPr>
      </p:pic>
      <p:sp>
        <p:nvSpPr>
          <p:cNvPr id="19" name="TextBox 18">
            <a:extLst>
              <a:ext uri="{FF2B5EF4-FFF2-40B4-BE49-F238E27FC236}">
                <a16:creationId xmlns:a16="http://schemas.microsoft.com/office/drawing/2014/main" xmlns="" id="{A6DFE515-5557-4321-9BCF-28DE7DD905B4}"/>
              </a:ext>
            </a:extLst>
          </p:cNvPr>
          <p:cNvSpPr txBox="1"/>
          <p:nvPr/>
        </p:nvSpPr>
        <p:spPr>
          <a:xfrm>
            <a:off x="5983705" y="5414119"/>
            <a:ext cx="5801594" cy="369332"/>
          </a:xfrm>
          <a:prstGeom prst="rect">
            <a:avLst/>
          </a:prstGeom>
          <a:noFill/>
        </p:spPr>
        <p:txBody>
          <a:bodyPr wrap="square" rtlCol="0">
            <a:spAutoFit/>
          </a:bodyPr>
          <a:lstStyle/>
          <a:p>
            <a:r>
              <a:rPr lang="hy-AM" dirty="0"/>
              <a:t>Ա․ Վարդանյան, հուլիսի 25-սեպտեմբերի 17, 2025 </a:t>
            </a:r>
            <a:endParaRPr lang="en-US" dirty="0"/>
          </a:p>
        </p:txBody>
      </p:sp>
      <p:sp>
        <p:nvSpPr>
          <p:cNvPr id="22" name="TextBox 21">
            <a:extLst>
              <a:ext uri="{FF2B5EF4-FFF2-40B4-BE49-F238E27FC236}">
                <a16:creationId xmlns:a16="http://schemas.microsoft.com/office/drawing/2014/main" xmlns="" id="{DB8CB18C-F0BB-46CB-81D7-6E332CB9617C}"/>
              </a:ext>
            </a:extLst>
          </p:cNvPr>
          <p:cNvSpPr txBox="1"/>
          <p:nvPr/>
        </p:nvSpPr>
        <p:spPr>
          <a:xfrm>
            <a:off x="406702" y="5370677"/>
            <a:ext cx="4939273" cy="369332"/>
          </a:xfrm>
          <a:prstGeom prst="rect">
            <a:avLst/>
          </a:prstGeom>
          <a:noFill/>
        </p:spPr>
        <p:txBody>
          <a:bodyPr wrap="square" rtlCol="0">
            <a:spAutoFit/>
          </a:bodyPr>
          <a:lstStyle/>
          <a:p>
            <a:r>
              <a:rPr lang="hy-AM" dirty="0"/>
              <a:t>Ա․ Խաչատրյան, մարտի 6-հունիսի 4, 2025 </a:t>
            </a:r>
            <a:endParaRPr lang="en-US" dirty="0"/>
          </a:p>
        </p:txBody>
      </p:sp>
      <p:pic>
        <p:nvPicPr>
          <p:cNvPr id="12" name="Picture 11">
            <a:extLst>
              <a:ext uri="{FF2B5EF4-FFF2-40B4-BE49-F238E27FC236}">
                <a16:creationId xmlns:a16="http://schemas.microsoft.com/office/drawing/2014/main" xmlns="" id="{0836049E-7E77-4FFA-89FB-CA7DF62E49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8234359" y="1522625"/>
            <a:ext cx="4382013" cy="3286510"/>
          </a:xfrm>
          <a:prstGeom prst="rect">
            <a:avLst/>
          </a:prstGeom>
        </p:spPr>
      </p:pic>
    </p:spTree>
    <p:extLst>
      <p:ext uri="{BB962C8B-B14F-4D97-AF65-F5344CB8AC3E}">
        <p14:creationId xmlns:p14="http://schemas.microsoft.com/office/powerpoint/2010/main" val="2768078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34">
            <a:extLst>
              <a:ext uri="{FF2B5EF4-FFF2-40B4-BE49-F238E27FC236}">
                <a16:creationId xmlns:a16="http://schemas.microsoft.com/office/drawing/2014/main" xmlns="" id="{7C4990A7-853E-4D19-A6B2-A2D695897719}"/>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a:extLst>
              <a:ext uri="{FF2B5EF4-FFF2-40B4-BE49-F238E27FC236}">
                <a16:creationId xmlns:a16="http://schemas.microsoft.com/office/drawing/2014/main" xmlns="" id="{FACC5EFC-1813-4B85-B55D-B06102161F0A}"/>
              </a:ext>
            </a:extLst>
          </p:cNvPr>
          <p:cNvSpPr txBox="1"/>
          <p:nvPr/>
        </p:nvSpPr>
        <p:spPr>
          <a:xfrm>
            <a:off x="549766" y="138944"/>
            <a:ext cx="9592418" cy="400110"/>
          </a:xfrm>
          <a:prstGeom prst="rect">
            <a:avLst/>
          </a:prstGeom>
          <a:noFill/>
        </p:spPr>
        <p:txBody>
          <a:bodyPr wrap="square" rtlCol="0">
            <a:spAutoFit/>
          </a:bodyPr>
          <a:lstStyle/>
          <a:p>
            <a:pPr algn="ctr"/>
            <a:r>
              <a:rPr lang="en-US" alt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PI-</a:t>
            </a:r>
            <a:r>
              <a:rPr lang="hy-AM" alt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ի գործուղում, սեպտեմբերի 22-29, 2025թ․</a:t>
            </a:r>
            <a:endParaRPr lang="en-US" sz="20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10BDAC03-7286-42A9-9EF0-E2EC742C7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137" y="964153"/>
            <a:ext cx="3885314" cy="2590209"/>
          </a:xfrm>
          <a:prstGeom prst="rect">
            <a:avLst/>
          </a:prstGeom>
        </p:spPr>
      </p:pic>
      <p:pic>
        <p:nvPicPr>
          <p:cNvPr id="6" name="Picture 5">
            <a:extLst>
              <a:ext uri="{FF2B5EF4-FFF2-40B4-BE49-F238E27FC236}">
                <a16:creationId xmlns:a16="http://schemas.microsoft.com/office/drawing/2014/main" xmlns="" id="{16E8F957-750D-4ABB-87AF-8FE2854E7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164" y="964153"/>
            <a:ext cx="3454286" cy="2590209"/>
          </a:xfrm>
          <a:prstGeom prst="rect">
            <a:avLst/>
          </a:prstGeom>
        </p:spPr>
      </p:pic>
      <p:pic>
        <p:nvPicPr>
          <p:cNvPr id="11" name="Picture 10">
            <a:extLst>
              <a:ext uri="{FF2B5EF4-FFF2-40B4-BE49-F238E27FC236}">
                <a16:creationId xmlns:a16="http://schemas.microsoft.com/office/drawing/2014/main" xmlns="" id="{8E776CE2-3C5E-4B0C-99E2-53029C06B7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7057" y="963647"/>
            <a:ext cx="3454286" cy="2590715"/>
          </a:xfrm>
          <a:prstGeom prst="rect">
            <a:avLst/>
          </a:prstGeom>
        </p:spPr>
      </p:pic>
      <p:pic>
        <p:nvPicPr>
          <p:cNvPr id="15" name="Picture 14">
            <a:extLst>
              <a:ext uri="{FF2B5EF4-FFF2-40B4-BE49-F238E27FC236}">
                <a16:creationId xmlns:a16="http://schemas.microsoft.com/office/drawing/2014/main" xmlns="" id="{903C32F6-5725-4EB7-B445-A5244B0FEC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1548" y="3644822"/>
            <a:ext cx="3885315" cy="2913417"/>
          </a:xfrm>
          <a:prstGeom prst="rect">
            <a:avLst/>
          </a:prstGeom>
        </p:spPr>
      </p:pic>
      <p:pic>
        <p:nvPicPr>
          <p:cNvPr id="19" name="Picture 18">
            <a:extLst>
              <a:ext uri="{FF2B5EF4-FFF2-40B4-BE49-F238E27FC236}">
                <a16:creationId xmlns:a16="http://schemas.microsoft.com/office/drawing/2014/main" xmlns="" id="{76B9EF55-E431-4F23-91ED-3A6B75C59F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3529" y="3644822"/>
            <a:ext cx="3883038" cy="2913417"/>
          </a:xfrm>
          <a:prstGeom prst="rect">
            <a:avLst/>
          </a:prstGeom>
        </p:spPr>
      </p:pic>
      <p:pic>
        <p:nvPicPr>
          <p:cNvPr id="21" name="Picture 20">
            <a:extLst>
              <a:ext uri="{FF2B5EF4-FFF2-40B4-BE49-F238E27FC236}">
                <a16:creationId xmlns:a16="http://schemas.microsoft.com/office/drawing/2014/main" xmlns="" id="{F92DCF03-F90A-4EFD-AD9B-0E6BDBE164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302" y="3644823"/>
            <a:ext cx="3885314" cy="2913416"/>
          </a:xfrm>
          <a:prstGeom prst="rect">
            <a:avLst/>
          </a:prstGeom>
        </p:spPr>
      </p:pic>
    </p:spTree>
    <p:extLst>
      <p:ext uri="{BB962C8B-B14F-4D97-AF65-F5344CB8AC3E}">
        <p14:creationId xmlns:p14="http://schemas.microsoft.com/office/powerpoint/2010/main" val="1683937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B75E3E96-19AE-4A73-BC21-2446B3DAF33A}"/>
              </a:ext>
            </a:extLst>
          </p:cNvPr>
          <p:cNvSpPr txBox="1"/>
          <p:nvPr/>
        </p:nvSpPr>
        <p:spPr>
          <a:xfrm>
            <a:off x="130625" y="4621464"/>
            <a:ext cx="2387177" cy="646331"/>
          </a:xfrm>
          <a:prstGeom prst="rect">
            <a:avLst/>
          </a:prstGeom>
          <a:noFill/>
        </p:spPr>
        <p:txBody>
          <a:bodyPr wrap="square" rtlCol="0">
            <a:spAutoFit/>
          </a:bodyPr>
          <a:lstStyle/>
          <a:p>
            <a:pPr algn="ctr"/>
            <a:r>
              <a:rPr lang="hy-AM" b="1" i="1" dirty="0">
                <a:latin typeface="Arial" panose="020B0604020202020204" pitchFamily="34" charset="0"/>
                <a:cs typeface="Arial" panose="020B0604020202020204" pitchFamily="34" charset="0"/>
              </a:rPr>
              <a:t>Պ</a:t>
            </a:r>
            <a:r>
              <a:rPr lang="en-US" b="1" i="1" dirty="0">
                <a:latin typeface="Arial" panose="020B0604020202020204" pitchFamily="34" charset="0"/>
                <a:cs typeface="Arial" panose="020B0604020202020204" pitchFamily="34" charset="0"/>
              </a:rPr>
              <a:t>ր</a:t>
            </a:r>
            <a:r>
              <a:rPr lang="hy-AM" b="1" i="1" dirty="0">
                <a:latin typeface="Arial" panose="020B0604020202020204" pitchFamily="34" charset="0"/>
                <a:cs typeface="Arial" panose="020B0604020202020204" pitchFamily="34" charset="0"/>
              </a:rPr>
              <a:t>ո</a:t>
            </a:r>
            <a:r>
              <a:rPr lang="en-US" b="1" i="1" dirty="0">
                <a:latin typeface="Arial" panose="020B0604020202020204" pitchFamily="34" charset="0"/>
                <a:cs typeface="Arial" panose="020B0604020202020204" pitchFamily="34" charset="0"/>
              </a:rPr>
              <a:t>ֆ. </a:t>
            </a:r>
          </a:p>
          <a:p>
            <a:pPr algn="ctr"/>
            <a:r>
              <a:rPr lang="hy-AM" b="1" dirty="0">
                <a:latin typeface="Arial" panose="020B0604020202020204" pitchFamily="34" charset="0"/>
                <a:cs typeface="Arial" panose="020B0604020202020204" pitchFamily="34" charset="0"/>
              </a:rPr>
              <a:t>Ռ</a:t>
            </a:r>
            <a:r>
              <a:rPr lang="en-US" b="1" dirty="0">
                <a:latin typeface="Arial" panose="020B0604020202020204" pitchFamily="34" charset="0"/>
                <a:cs typeface="Arial" panose="020B0604020202020204" pitchFamily="34" charset="0"/>
              </a:rPr>
              <a:t>ո</a:t>
            </a:r>
            <a:r>
              <a:rPr lang="hy-AM" b="1" dirty="0">
                <a:latin typeface="Arial" panose="020B0604020202020204" pitchFamily="34" charset="0"/>
                <a:cs typeface="Arial" panose="020B0604020202020204" pitchFamily="34" charset="0"/>
              </a:rPr>
              <a:t>ւ</a:t>
            </a:r>
            <a:r>
              <a:rPr lang="en-US" b="1" dirty="0" err="1">
                <a:latin typeface="Arial" panose="020B0604020202020204" pitchFamily="34" charset="0"/>
                <a:cs typeface="Arial" panose="020B0604020202020204" pitchFamily="34" charset="0"/>
              </a:rPr>
              <a:t>իյոնգ</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Ժանգ</a:t>
            </a:r>
            <a:endParaRPr lang="en-US"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0A45007C-9379-4B35-B367-F66970068F1F}"/>
              </a:ext>
            </a:extLst>
          </p:cNvPr>
          <p:cNvSpPr txBox="1"/>
          <p:nvPr/>
        </p:nvSpPr>
        <p:spPr>
          <a:xfrm>
            <a:off x="6605583" y="4672442"/>
            <a:ext cx="2182067" cy="646331"/>
          </a:xfrm>
          <a:prstGeom prst="rect">
            <a:avLst/>
          </a:prstGeom>
          <a:noFill/>
        </p:spPr>
        <p:txBody>
          <a:bodyPr wrap="square" rtlCol="0">
            <a:spAutoFit/>
          </a:bodyPr>
          <a:lstStyle/>
          <a:p>
            <a:pPr algn="ctr"/>
            <a:r>
              <a:rPr lang="en-US" b="1" i="1" dirty="0">
                <a:latin typeface="Arial" panose="020B0604020202020204" pitchFamily="34" charset="0"/>
                <a:cs typeface="Arial" panose="020B0604020202020204" pitchFamily="34" charset="0"/>
              </a:rPr>
              <a:t>Կ</a:t>
            </a:r>
            <a:r>
              <a:rPr lang="hy-AM" b="1" i="1" dirty="0">
                <a:latin typeface="Arial" panose="020B0604020202020204" pitchFamily="34" charset="0"/>
                <a:cs typeface="Arial" panose="020B0604020202020204" pitchFamily="34" charset="0"/>
              </a:rPr>
              <a:t>գ</a:t>
            </a:r>
            <a:r>
              <a:rPr lang="en-US" b="1" i="1" dirty="0">
                <a:latin typeface="Arial" panose="020B0604020202020204" pitchFamily="34" charset="0"/>
                <a:cs typeface="Arial" panose="020B0604020202020204" pitchFamily="34" charset="0"/>
              </a:rPr>
              <a:t>թ, </a:t>
            </a:r>
            <a:r>
              <a:rPr lang="hy-AM" b="1" i="1" dirty="0">
                <a:latin typeface="Arial" panose="020B0604020202020204" pitchFamily="34" charset="0"/>
                <a:cs typeface="Arial" panose="020B0604020202020204" pitchFamily="34" charset="0"/>
              </a:rPr>
              <a:t>դ</a:t>
            </a:r>
            <a:r>
              <a:rPr lang="en-US" b="1" i="1" dirty="0">
                <a:latin typeface="Arial" panose="020B0604020202020204" pitchFamily="34" charset="0"/>
                <a:cs typeface="Arial" panose="020B0604020202020204" pitchFamily="34" charset="0"/>
              </a:rPr>
              <a:t>ո</a:t>
            </a:r>
            <a:r>
              <a:rPr lang="hy-AM" b="1" i="1" dirty="0">
                <a:latin typeface="Arial" panose="020B0604020202020204" pitchFamily="34" charset="0"/>
                <a:cs typeface="Arial" panose="020B0604020202020204" pitchFamily="34" charset="0"/>
              </a:rPr>
              <a:t>ց</a:t>
            </a:r>
            <a:r>
              <a:rPr lang="en-US" b="1" i="1" dirty="0">
                <a:latin typeface="Arial" panose="020B0604020202020204" pitchFamily="34" charset="0"/>
                <a:cs typeface="Arial" panose="020B0604020202020204" pitchFamily="34" charset="0"/>
              </a:rPr>
              <a:t>ե</a:t>
            </a:r>
            <a:r>
              <a:rPr lang="hy-AM" b="1" i="1" dirty="0">
                <a:latin typeface="Arial" panose="020B0604020202020204" pitchFamily="34" charset="0"/>
                <a:cs typeface="Arial" panose="020B0604020202020204" pitchFamily="34" charset="0"/>
              </a:rPr>
              <a:t>ն</a:t>
            </a:r>
            <a:r>
              <a:rPr lang="en-US" b="1" i="1" dirty="0">
                <a:latin typeface="Arial" panose="020B0604020202020204" pitchFamily="34" charset="0"/>
                <a:cs typeface="Arial" panose="020B0604020202020204" pitchFamily="34" charset="0"/>
              </a:rPr>
              <a:t>տ </a:t>
            </a:r>
          </a:p>
          <a:p>
            <a:pPr algn="ctr"/>
            <a:r>
              <a:rPr lang="hy-AM" b="1" dirty="0">
                <a:latin typeface="Arial" panose="020B0604020202020204" pitchFamily="34" charset="0"/>
                <a:cs typeface="Arial" panose="020B0604020202020204" pitchFamily="34" charset="0"/>
              </a:rPr>
              <a:t>Լ</a:t>
            </a:r>
            <a:r>
              <a:rPr lang="en-US" b="1" dirty="0">
                <a:latin typeface="Arial" panose="020B0604020202020204" pitchFamily="34" charset="0"/>
                <a:cs typeface="Arial" panose="020B0604020202020204" pitchFamily="34" charset="0"/>
              </a:rPr>
              <a:t>ա</a:t>
            </a:r>
            <a:r>
              <a:rPr lang="hy-AM" b="1" dirty="0">
                <a:latin typeface="Arial" panose="020B0604020202020204" pitchFamily="34" charset="0"/>
                <a:cs typeface="Arial" panose="020B0604020202020204" pitchFamily="34" charset="0"/>
              </a:rPr>
              <a:t>ո</a:t>
            </a:r>
            <a:r>
              <a:rPr lang="en-US" b="1" dirty="0">
                <a:latin typeface="Arial" panose="020B0604020202020204" pitchFamily="34" charset="0"/>
                <a:cs typeface="Arial" panose="020B0604020202020204" pitchFamily="34" charset="0"/>
              </a:rPr>
              <a:t>ւ</a:t>
            </a:r>
            <a:r>
              <a:rPr lang="hy-AM" b="1" dirty="0">
                <a:latin typeface="Arial" panose="020B0604020202020204" pitchFamily="34" charset="0"/>
                <a:cs typeface="Arial" panose="020B0604020202020204" pitchFamily="34" charset="0"/>
              </a:rPr>
              <a:t>ր</a:t>
            </a:r>
            <a:r>
              <a:rPr lang="en-US" b="1" dirty="0">
                <a:latin typeface="Arial" panose="020B0604020202020204" pitchFamily="34" charset="0"/>
                <a:cs typeface="Arial" panose="020B0604020202020204" pitchFamily="34" charset="0"/>
              </a:rPr>
              <a:t>ա </a:t>
            </a:r>
            <a:r>
              <a:rPr lang="hy-AM" b="1" dirty="0">
                <a:latin typeface="Arial" panose="020B0604020202020204" pitchFamily="34" charset="0"/>
                <a:cs typeface="Arial" panose="020B0604020202020204" pitchFamily="34" charset="0"/>
              </a:rPr>
              <a:t>Կ</a:t>
            </a:r>
            <a:r>
              <a:rPr lang="en-US" b="1" dirty="0">
                <a:latin typeface="Arial" panose="020B0604020202020204" pitchFamily="34" charset="0"/>
                <a:cs typeface="Arial" panose="020B0604020202020204" pitchFamily="34" charset="0"/>
              </a:rPr>
              <a:t>ա</a:t>
            </a:r>
            <a:r>
              <a:rPr lang="hy-AM" b="1" dirty="0">
                <a:latin typeface="Arial" panose="020B0604020202020204" pitchFamily="34" charset="0"/>
                <a:cs typeface="Arial" panose="020B0604020202020204" pitchFamily="34" charset="0"/>
              </a:rPr>
              <a:t>ս</a:t>
            </a:r>
            <a:r>
              <a:rPr lang="en-US" b="1" dirty="0">
                <a:latin typeface="Arial" panose="020B0604020202020204" pitchFamily="34" charset="0"/>
                <a:cs typeface="Arial" panose="020B0604020202020204" pitchFamily="34" charset="0"/>
              </a:rPr>
              <a:t>տ</a:t>
            </a:r>
            <a:r>
              <a:rPr lang="hy-AM" b="1" dirty="0">
                <a:latin typeface="Arial" panose="020B0604020202020204" pitchFamily="34" charset="0"/>
                <a:cs typeface="Arial" panose="020B0604020202020204" pitchFamily="34" charset="0"/>
              </a:rPr>
              <a:t>ր</a:t>
            </a:r>
            <a:r>
              <a:rPr lang="en-US" b="1" dirty="0">
                <a:latin typeface="Arial" panose="020B0604020202020204" pitchFamily="34" charset="0"/>
                <a:cs typeface="Arial" panose="020B0604020202020204" pitchFamily="34" charset="0"/>
              </a:rPr>
              <a:t>ո</a:t>
            </a:r>
          </a:p>
        </p:txBody>
      </p:sp>
      <p:sp>
        <p:nvSpPr>
          <p:cNvPr id="15" name="TextBox 14">
            <a:extLst>
              <a:ext uri="{FF2B5EF4-FFF2-40B4-BE49-F238E27FC236}">
                <a16:creationId xmlns:a16="http://schemas.microsoft.com/office/drawing/2014/main" xmlns="" id="{20EEECC5-F8F6-4D9B-BD55-1C5F52EA6472}"/>
              </a:ext>
            </a:extLst>
          </p:cNvPr>
          <p:cNvSpPr txBox="1"/>
          <p:nvPr/>
        </p:nvSpPr>
        <p:spPr>
          <a:xfrm>
            <a:off x="584078" y="912800"/>
            <a:ext cx="1728192" cy="369332"/>
          </a:xfrm>
          <a:prstGeom prst="rect">
            <a:avLst/>
          </a:prstGeom>
          <a:noFill/>
        </p:spPr>
        <p:txBody>
          <a:bodyPr wrap="square" rtlCol="0">
            <a:spAutoFit/>
          </a:bodyPr>
          <a:lstStyle/>
          <a:p>
            <a:r>
              <a:rPr lang="en-US" dirty="0"/>
              <a:t>PI 1</a:t>
            </a:r>
          </a:p>
        </p:txBody>
      </p:sp>
      <p:pic>
        <p:nvPicPr>
          <p:cNvPr id="16" name="图片 22">
            <a:extLst>
              <a:ext uri="{FF2B5EF4-FFF2-40B4-BE49-F238E27FC236}">
                <a16:creationId xmlns:a16="http://schemas.microsoft.com/office/drawing/2014/main" xmlns="" id="{795F243C-4766-4E13-B322-B9381394A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2725" y="3255973"/>
            <a:ext cx="1307712" cy="1307712"/>
          </a:xfrm>
          <a:prstGeom prst="rect">
            <a:avLst/>
          </a:prstGeom>
        </p:spPr>
      </p:pic>
      <p:sp>
        <p:nvSpPr>
          <p:cNvPr id="17" name="TextBox 16">
            <a:extLst>
              <a:ext uri="{FF2B5EF4-FFF2-40B4-BE49-F238E27FC236}">
                <a16:creationId xmlns:a16="http://schemas.microsoft.com/office/drawing/2014/main" xmlns="" id="{98A6D466-3DB1-4D2A-9275-904F4632502C}"/>
              </a:ext>
            </a:extLst>
          </p:cNvPr>
          <p:cNvSpPr txBox="1"/>
          <p:nvPr/>
        </p:nvSpPr>
        <p:spPr>
          <a:xfrm>
            <a:off x="2945680" y="4447879"/>
            <a:ext cx="3005238" cy="2308324"/>
          </a:xfrm>
          <a:prstGeom prst="rect">
            <a:avLst/>
          </a:prstGeom>
          <a:noFill/>
        </p:spPr>
        <p:txBody>
          <a:bodyPr wrap="square" rtlCol="0">
            <a:spAutoFit/>
          </a:bodyPr>
          <a:lstStyle/>
          <a:p>
            <a:pPr algn="ctr"/>
            <a:r>
              <a:rPr lang="en-US" dirty="0" err="1">
                <a:latin typeface="Arial" panose="020B0604020202020204" pitchFamily="34" charset="0"/>
                <a:cs typeface="Arial" panose="020B0604020202020204" pitchFamily="34" charset="0"/>
              </a:rPr>
              <a:t>Չինաստանի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Գիտությունների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Ակադեմիայի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Օվկ</a:t>
            </a:r>
            <a:r>
              <a:rPr lang="hy-AM" dirty="0">
                <a:latin typeface="Arial" panose="020B0604020202020204" pitchFamily="34" charset="0"/>
                <a:cs typeface="Arial" panose="020B0604020202020204" pitchFamily="34" charset="0"/>
              </a:rPr>
              <a:t>ի</a:t>
            </a:r>
            <a:r>
              <a:rPr lang="en-US" dirty="0" err="1">
                <a:latin typeface="Arial" panose="020B0604020202020204" pitchFamily="34" charset="0"/>
                <a:cs typeface="Arial" panose="020B0604020202020204" pitchFamily="34" charset="0"/>
              </a:rPr>
              <a:t>անոսագիտության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ինստիտուտ</a:t>
            </a:r>
            <a:r>
              <a:rPr lang="en-US" dirty="0">
                <a:latin typeface="Arial" panose="020B0604020202020204" pitchFamily="34" charset="0"/>
                <a:cs typeface="Arial" panose="020B0604020202020204" pitchFamily="34" charset="0"/>
              </a:rPr>
              <a:t>, </a:t>
            </a:r>
            <a:r>
              <a:rPr lang="hy-AM" dirty="0">
                <a:cs typeface="Arial" panose="020B0604020202020204" pitchFamily="34" charset="0"/>
              </a:rPr>
              <a:t>Ծովային միջավայրի կոռոզիայի և բիոաղտոտման հիմնական լաբորատորիա</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FCF73893-477B-4A3E-82D2-B0146463FD13}"/>
              </a:ext>
            </a:extLst>
          </p:cNvPr>
          <p:cNvSpPr txBox="1"/>
          <p:nvPr/>
        </p:nvSpPr>
        <p:spPr>
          <a:xfrm>
            <a:off x="6321725" y="936307"/>
            <a:ext cx="1728192" cy="369332"/>
          </a:xfrm>
          <a:prstGeom prst="rect">
            <a:avLst/>
          </a:prstGeom>
          <a:noFill/>
        </p:spPr>
        <p:txBody>
          <a:bodyPr wrap="square" rtlCol="0">
            <a:spAutoFit/>
          </a:bodyPr>
          <a:lstStyle/>
          <a:p>
            <a:r>
              <a:rPr lang="en-US" dirty="0"/>
              <a:t>PI 2</a:t>
            </a:r>
          </a:p>
        </p:txBody>
      </p:sp>
      <p:pic>
        <p:nvPicPr>
          <p:cNvPr id="19" name="Picture 2">
            <a:extLst>
              <a:ext uri="{FF2B5EF4-FFF2-40B4-BE49-F238E27FC236}">
                <a16:creationId xmlns:a16="http://schemas.microsoft.com/office/drawing/2014/main" xmlns="" id="{5009E495-DCC4-4404-96E8-530E8FC91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6241" y="3116835"/>
            <a:ext cx="1234434" cy="1432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xmlns="" id="{20BBB7EC-2E64-4C1B-B0AD-9D40678F4381}"/>
              </a:ext>
            </a:extLst>
          </p:cNvPr>
          <p:cNvSpPr txBox="1"/>
          <p:nvPr/>
        </p:nvSpPr>
        <p:spPr>
          <a:xfrm>
            <a:off x="9301310" y="4507984"/>
            <a:ext cx="2664296" cy="1754326"/>
          </a:xfrm>
          <a:prstGeom prst="rect">
            <a:avLst/>
          </a:prstGeom>
          <a:noFill/>
        </p:spPr>
        <p:txBody>
          <a:bodyPr wrap="square" rtlCol="0">
            <a:spAutoFit/>
          </a:bodyPr>
          <a:lstStyle/>
          <a:p>
            <a:pPr algn="ctr"/>
            <a:r>
              <a:rPr lang="hy-AM" dirty="0">
                <a:latin typeface="Arial" panose="020B0604020202020204" pitchFamily="34" charset="0"/>
                <a:cs typeface="Arial" panose="020B0604020202020204" pitchFamily="34" charset="0"/>
              </a:rPr>
              <a:t>Մ</a:t>
            </a:r>
            <a:r>
              <a:rPr lang="en-US" dirty="0">
                <a:latin typeface="Arial" panose="020B0604020202020204" pitchFamily="34" charset="0"/>
                <a:cs typeface="Arial" panose="020B0604020202020204" pitchFamily="34" charset="0"/>
              </a:rPr>
              <a:t>ա</a:t>
            </a:r>
            <a:r>
              <a:rPr lang="hy-AM" dirty="0">
                <a:latin typeface="Arial" panose="020B0604020202020204" pitchFamily="34" charset="0"/>
                <a:cs typeface="Arial" panose="020B0604020202020204" pitchFamily="34" charset="0"/>
              </a:rPr>
              <a:t>դ</a:t>
            </a:r>
            <a:r>
              <a:rPr lang="en-US" dirty="0">
                <a:latin typeface="Arial" panose="020B0604020202020204" pitchFamily="34" charset="0"/>
                <a:cs typeface="Arial" panose="020B0604020202020204" pitchFamily="34" charset="0"/>
              </a:rPr>
              <a:t>ր</a:t>
            </a:r>
            <a:r>
              <a:rPr lang="hy-AM" dirty="0">
                <a:latin typeface="Arial" panose="020B0604020202020204" pitchFamily="34" charset="0"/>
                <a:cs typeface="Arial" panose="020B0604020202020204" pitchFamily="34" charset="0"/>
              </a:rPr>
              <a:t>ի</a:t>
            </a:r>
            <a:r>
              <a:rPr lang="en-US" dirty="0">
                <a:latin typeface="Arial" panose="020B0604020202020204" pitchFamily="34" charset="0"/>
                <a:cs typeface="Arial" panose="020B0604020202020204" pitchFamily="34" charset="0"/>
              </a:rPr>
              <a:t>դ</a:t>
            </a:r>
            <a:r>
              <a:rPr lang="hy-AM" dirty="0">
                <a:latin typeface="Arial" panose="020B0604020202020204" pitchFamily="34" charset="0"/>
                <a:cs typeface="Arial" panose="020B0604020202020204" pitchFamily="34" charset="0"/>
              </a:rPr>
              <a:t>ի</a:t>
            </a:r>
            <a:r>
              <a:rPr lang="en-US" dirty="0">
                <a:latin typeface="Arial" panose="020B0604020202020204" pitchFamily="34" charset="0"/>
                <a:cs typeface="Arial" panose="020B0604020202020204" pitchFamily="34" charset="0"/>
              </a:rPr>
              <a:t> </a:t>
            </a:r>
            <a:r>
              <a:rPr lang="hy-AM" dirty="0">
                <a:latin typeface="Arial" panose="020B0604020202020204" pitchFamily="34" charset="0"/>
                <a:cs typeface="Arial" panose="020B0604020202020204" pitchFamily="34" charset="0"/>
              </a:rPr>
              <a:t>Ք</a:t>
            </a:r>
            <a:r>
              <a:rPr lang="en-US" dirty="0">
                <a:latin typeface="Arial" panose="020B0604020202020204" pitchFamily="34" charset="0"/>
                <a:cs typeface="Arial" panose="020B0604020202020204" pitchFamily="34" charset="0"/>
              </a:rPr>
              <a:t>ո</a:t>
            </a:r>
            <a:r>
              <a:rPr lang="hy-AM" dirty="0">
                <a:latin typeface="Arial" panose="020B0604020202020204" pitchFamily="34" charset="0"/>
                <a:cs typeface="Arial" panose="020B0604020202020204" pitchFamily="34" charset="0"/>
              </a:rPr>
              <a:t>մ</a:t>
            </a:r>
            <a:r>
              <a:rPr lang="en-US" dirty="0">
                <a:latin typeface="Arial" panose="020B0604020202020204" pitchFamily="34" charset="0"/>
                <a:cs typeface="Arial" panose="020B0604020202020204" pitchFamily="34" charset="0"/>
              </a:rPr>
              <a:t>փ</a:t>
            </a:r>
            <a:r>
              <a:rPr lang="hy-AM" dirty="0">
                <a:latin typeface="Arial" panose="020B0604020202020204" pitchFamily="34" charset="0"/>
                <a:cs typeface="Arial" panose="020B0604020202020204" pitchFamily="34" charset="0"/>
              </a:rPr>
              <a:t>լ</a:t>
            </a:r>
            <a:r>
              <a:rPr lang="en-US" dirty="0">
                <a:latin typeface="Arial" panose="020B0604020202020204" pitchFamily="34" charset="0"/>
                <a:cs typeface="Arial" panose="020B0604020202020204" pitchFamily="34" charset="0"/>
              </a:rPr>
              <a:t>ո</a:t>
            </a:r>
            <a:r>
              <a:rPr lang="hy-AM" dirty="0">
                <a:latin typeface="Arial" panose="020B0604020202020204" pitchFamily="34" charset="0"/>
                <a:cs typeface="Arial" panose="020B0604020202020204" pitchFamily="34" charset="0"/>
              </a:rPr>
              <a:t>ւ</a:t>
            </a:r>
            <a:r>
              <a:rPr lang="en-US" dirty="0">
                <a:latin typeface="Arial" panose="020B0604020202020204" pitchFamily="34" charset="0"/>
                <a:cs typeface="Arial" panose="020B0604020202020204" pitchFamily="34" charset="0"/>
              </a:rPr>
              <a:t>թ</a:t>
            </a:r>
            <a:r>
              <a:rPr lang="hy-AM" dirty="0">
                <a:latin typeface="Arial" panose="020B0604020202020204" pitchFamily="34" charset="0"/>
                <a:cs typeface="Arial" panose="020B0604020202020204" pitchFamily="34" charset="0"/>
              </a:rPr>
              <a:t>ե</a:t>
            </a:r>
            <a:r>
              <a:rPr lang="en-US" dirty="0">
                <a:latin typeface="Arial" panose="020B0604020202020204" pitchFamily="34" charset="0"/>
                <a:cs typeface="Arial" panose="020B0604020202020204" pitchFamily="34" charset="0"/>
              </a:rPr>
              <a:t>ն</a:t>
            </a:r>
            <a:r>
              <a:rPr lang="hy-AM" dirty="0">
                <a:latin typeface="Arial" panose="020B0604020202020204" pitchFamily="34" charset="0"/>
                <a:cs typeface="Arial" panose="020B0604020202020204" pitchFamily="34" charset="0"/>
              </a:rPr>
              <a:t>սե</a:t>
            </a:r>
            <a:r>
              <a:rPr lang="en-US" dirty="0">
                <a:latin typeface="Arial" panose="020B0604020202020204" pitchFamily="34" charset="0"/>
                <a:cs typeface="Arial" panose="020B0604020202020204" pitchFamily="34" charset="0"/>
              </a:rPr>
              <a:t>ի </a:t>
            </a:r>
            <a:r>
              <a:rPr lang="hy-AM" dirty="0">
                <a:latin typeface="Arial" panose="020B0604020202020204" pitchFamily="34" charset="0"/>
                <a:cs typeface="Arial" panose="020B0604020202020204" pitchFamily="34" charset="0"/>
              </a:rPr>
              <a:t>Հ</a:t>
            </a:r>
            <a:r>
              <a:rPr lang="en-US" dirty="0">
                <a:latin typeface="Arial" panose="020B0604020202020204" pitchFamily="34" charset="0"/>
                <a:cs typeface="Arial" panose="020B0604020202020204" pitchFamily="34" charset="0"/>
              </a:rPr>
              <a:t>ա</a:t>
            </a:r>
            <a:r>
              <a:rPr lang="hy-AM" dirty="0">
                <a:latin typeface="Arial" panose="020B0604020202020204" pitchFamily="34" charset="0"/>
                <a:cs typeface="Arial" panose="020B0604020202020204" pitchFamily="34" charset="0"/>
              </a:rPr>
              <a:t>մ</a:t>
            </a:r>
            <a:r>
              <a:rPr lang="en-US" dirty="0">
                <a:latin typeface="Arial" panose="020B0604020202020204" pitchFamily="34" charset="0"/>
                <a:cs typeface="Arial" panose="020B0604020202020204" pitchFamily="34" charset="0"/>
              </a:rPr>
              <a:t>ա</a:t>
            </a:r>
            <a:r>
              <a:rPr lang="hy-AM" dirty="0">
                <a:latin typeface="Arial" panose="020B0604020202020204" pitchFamily="34" charset="0"/>
                <a:cs typeface="Arial" panose="020B0604020202020204" pitchFamily="34" charset="0"/>
              </a:rPr>
              <a:t>լ</a:t>
            </a:r>
            <a:r>
              <a:rPr lang="en-US" dirty="0">
                <a:latin typeface="Arial" panose="020B0604020202020204" pitchFamily="34" charset="0"/>
                <a:cs typeface="Arial" panose="020B0604020202020204" pitchFamily="34" charset="0"/>
              </a:rPr>
              <a:t>ս</a:t>
            </a:r>
            <a:r>
              <a:rPr lang="hy-AM" dirty="0">
                <a:latin typeface="Arial" panose="020B0604020202020204" pitchFamily="34" charset="0"/>
                <a:cs typeface="Arial" panose="020B0604020202020204" pitchFamily="34" charset="0"/>
              </a:rPr>
              <a:t>ա</a:t>
            </a:r>
            <a:r>
              <a:rPr lang="en-US" dirty="0">
                <a:latin typeface="Arial" panose="020B0604020202020204" pitchFamily="34" charset="0"/>
                <a:cs typeface="Arial" panose="020B0604020202020204" pitchFamily="34" charset="0"/>
              </a:rPr>
              <a:t>ր</a:t>
            </a:r>
            <a:r>
              <a:rPr lang="hy-AM" dirty="0">
                <a:latin typeface="Arial" panose="020B0604020202020204" pitchFamily="34" charset="0"/>
                <a:cs typeface="Arial" panose="020B0604020202020204" pitchFamily="34" charset="0"/>
              </a:rPr>
              <a:t>ա</a:t>
            </a:r>
            <a:r>
              <a:rPr lang="en-US" dirty="0">
                <a:latin typeface="Arial" panose="020B0604020202020204" pitchFamily="34" charset="0"/>
                <a:cs typeface="Arial" panose="020B0604020202020204" pitchFamily="34" charset="0"/>
              </a:rPr>
              <a:t>ն, </a:t>
            </a:r>
            <a:r>
              <a:rPr lang="hy-AM" dirty="0">
                <a:cs typeface="Arial" panose="020B0604020202020204" pitchFamily="34" charset="0"/>
              </a:rPr>
              <a:t>Քիմիական և նյութ</a:t>
            </a:r>
            <a:r>
              <a:rPr lang="en-US" dirty="0">
                <a:cs typeface="Arial" panose="020B0604020202020204" pitchFamily="34" charset="0"/>
              </a:rPr>
              <a:t>ա</a:t>
            </a:r>
            <a:r>
              <a:rPr lang="hy-AM" dirty="0">
                <a:cs typeface="Arial" panose="020B0604020202020204" pitchFamily="34" charset="0"/>
              </a:rPr>
              <a:t>գ</a:t>
            </a:r>
            <a:r>
              <a:rPr lang="en-US" dirty="0">
                <a:cs typeface="Arial" panose="020B0604020202020204" pitchFamily="34" charset="0"/>
              </a:rPr>
              <a:t>ի</a:t>
            </a:r>
            <a:r>
              <a:rPr lang="hy-AM" dirty="0">
                <a:cs typeface="Arial" panose="020B0604020202020204" pitchFamily="34" charset="0"/>
              </a:rPr>
              <a:t>տ</a:t>
            </a:r>
            <a:r>
              <a:rPr lang="en-US" dirty="0">
                <a:cs typeface="Arial" panose="020B0604020202020204" pitchFamily="34" charset="0"/>
              </a:rPr>
              <a:t>ո</a:t>
            </a:r>
            <a:r>
              <a:rPr lang="hy-AM" dirty="0">
                <a:cs typeface="Arial" panose="020B0604020202020204" pitchFamily="34" charset="0"/>
              </a:rPr>
              <a:t>ւ</a:t>
            </a:r>
            <a:r>
              <a:rPr lang="en-US" dirty="0">
                <a:cs typeface="Arial" panose="020B0604020202020204" pitchFamily="34" charset="0"/>
              </a:rPr>
              <a:t>թ</a:t>
            </a:r>
            <a:r>
              <a:rPr lang="hy-AM" dirty="0">
                <a:cs typeface="Arial" panose="020B0604020202020204" pitchFamily="34" charset="0"/>
              </a:rPr>
              <a:t>յ</a:t>
            </a:r>
            <a:r>
              <a:rPr lang="en-US" dirty="0">
                <a:cs typeface="Arial" panose="020B0604020202020204" pitchFamily="34" charset="0"/>
              </a:rPr>
              <a:t>ա</a:t>
            </a:r>
            <a:r>
              <a:rPr lang="hy-AM" dirty="0">
                <a:cs typeface="Arial" panose="020B0604020202020204" pitchFamily="34" charset="0"/>
              </a:rPr>
              <a:t>ն</a:t>
            </a:r>
            <a:r>
              <a:rPr lang="en-US" dirty="0">
                <a:cs typeface="Arial" panose="020B0604020202020204" pitchFamily="34" charset="0"/>
              </a:rPr>
              <a:t> </a:t>
            </a:r>
            <a:r>
              <a:rPr lang="hy-AM" dirty="0">
                <a:cs typeface="Arial" panose="020B0604020202020204" pitchFamily="34" charset="0"/>
              </a:rPr>
              <a:t>ի</a:t>
            </a:r>
            <a:r>
              <a:rPr lang="en-US" dirty="0">
                <a:cs typeface="Arial" panose="020B0604020202020204" pitchFamily="34" charset="0"/>
              </a:rPr>
              <a:t>ն</a:t>
            </a:r>
            <a:r>
              <a:rPr lang="hy-AM" dirty="0">
                <a:cs typeface="Arial" panose="020B0604020202020204" pitchFamily="34" charset="0"/>
              </a:rPr>
              <a:t>ժ</a:t>
            </a:r>
            <a:r>
              <a:rPr lang="en-US" dirty="0">
                <a:cs typeface="Arial" panose="020B0604020202020204" pitchFamily="34" charset="0"/>
              </a:rPr>
              <a:t>ե</a:t>
            </a:r>
            <a:r>
              <a:rPr lang="hy-AM" dirty="0">
                <a:cs typeface="Arial" panose="020B0604020202020204" pitchFamily="34" charset="0"/>
              </a:rPr>
              <a:t>ն</a:t>
            </a:r>
            <a:r>
              <a:rPr lang="en-US" dirty="0">
                <a:cs typeface="Arial" panose="020B0604020202020204" pitchFamily="34" charset="0"/>
              </a:rPr>
              <a:t>ե</a:t>
            </a:r>
            <a:r>
              <a:rPr lang="hy-AM" dirty="0">
                <a:cs typeface="Arial" panose="020B0604020202020204" pitchFamily="34" charset="0"/>
              </a:rPr>
              <a:t>ր</a:t>
            </a:r>
            <a:r>
              <a:rPr lang="en-US" dirty="0">
                <a:cs typeface="Arial" panose="020B0604020202020204" pitchFamily="34" charset="0"/>
              </a:rPr>
              <a:t>ի</a:t>
            </a:r>
            <a:r>
              <a:rPr lang="hy-AM" dirty="0">
                <a:cs typeface="Arial" panose="020B0604020202020204" pitchFamily="34" charset="0"/>
              </a:rPr>
              <a:t>ա</a:t>
            </a:r>
            <a:r>
              <a:rPr lang="en-US" dirty="0">
                <a:cs typeface="Arial" panose="020B0604020202020204" pitchFamily="34" charset="0"/>
              </a:rPr>
              <a:t>յ</a:t>
            </a:r>
            <a:r>
              <a:rPr lang="hy-AM" dirty="0">
                <a:cs typeface="Arial" panose="020B0604020202020204" pitchFamily="34" charset="0"/>
              </a:rPr>
              <a:t>ի բաժին</a:t>
            </a:r>
            <a:endParaRPr lang="en-US"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0C513D5E-8687-4B13-A482-E03F6FA94CB5}"/>
              </a:ext>
            </a:extLst>
          </p:cNvPr>
          <p:cNvSpPr txBox="1"/>
          <p:nvPr/>
        </p:nvSpPr>
        <p:spPr>
          <a:xfrm>
            <a:off x="46646" y="5583994"/>
            <a:ext cx="2764124" cy="1077218"/>
          </a:xfrm>
          <a:prstGeom prst="rect">
            <a:avLst/>
          </a:prstGeom>
          <a:noFill/>
        </p:spPr>
        <p:txBody>
          <a:bodyPr wrap="square" rtlCol="0">
            <a:spAutoFit/>
          </a:bodyPr>
          <a:lstStyle/>
          <a:p>
            <a:pPr algn="ctr"/>
            <a:r>
              <a:rPr lang="hy-AM" sz="1600" i="1" dirty="0">
                <a:latin typeface="Arial" panose="020B0604020202020204" pitchFamily="34" charset="0"/>
                <a:cs typeface="Arial" panose="020B0604020202020204" pitchFamily="34" charset="0"/>
              </a:rPr>
              <a:t>Հ</a:t>
            </a:r>
            <a:r>
              <a:rPr lang="en-US" sz="1600" i="1" dirty="0">
                <a:latin typeface="Arial" panose="020B0604020202020204" pitchFamily="34" charset="0"/>
                <a:cs typeface="Arial" panose="020B0604020202020204" pitchFamily="34" charset="0"/>
              </a:rPr>
              <a:t>ա</a:t>
            </a:r>
            <a:r>
              <a:rPr lang="hy-AM" sz="1600" i="1" dirty="0">
                <a:latin typeface="Arial" panose="020B0604020202020204" pitchFamily="34" charset="0"/>
                <a:cs typeface="Arial" panose="020B0604020202020204" pitchFamily="34" charset="0"/>
              </a:rPr>
              <a:t>մ</a:t>
            </a:r>
            <a:r>
              <a:rPr lang="en-US" sz="1600" i="1" dirty="0" err="1">
                <a:latin typeface="Arial" panose="020B0604020202020204" pitchFamily="34" charset="0"/>
                <a:cs typeface="Arial" panose="020B0604020202020204" pitchFamily="34" charset="0"/>
              </a:rPr>
              <a:t>ագործակցությունը</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սկսած</a:t>
            </a:r>
            <a:r>
              <a:rPr lang="en-US" sz="1600" i="1" dirty="0">
                <a:latin typeface="Arial" panose="020B0604020202020204" pitchFamily="34" charset="0"/>
                <a:cs typeface="Arial" panose="020B0604020202020204" pitchFamily="34" charset="0"/>
              </a:rPr>
              <a:t> 2012</a:t>
            </a:r>
            <a:r>
              <a:rPr lang="hy-AM" sz="1600" i="1" dirty="0">
                <a:latin typeface="Arial" panose="020B0604020202020204" pitchFamily="34" charset="0"/>
                <a:cs typeface="Arial" panose="020B0604020202020204" pitchFamily="34" charset="0"/>
              </a:rPr>
              <a:t>թ</a:t>
            </a:r>
            <a:r>
              <a:rPr lang="en-US" sz="1600" i="1" dirty="0">
                <a:latin typeface="Arial" panose="020B0604020202020204" pitchFamily="34" charset="0"/>
                <a:cs typeface="Arial" panose="020B0604020202020204" pitchFamily="34" charset="0"/>
              </a:rPr>
              <a:t>.-</a:t>
            </a:r>
            <a:r>
              <a:rPr lang="hy-AM" sz="1600" i="1" dirty="0">
                <a:latin typeface="Arial" panose="020B0604020202020204" pitchFamily="34" charset="0"/>
                <a:cs typeface="Arial" panose="020B0604020202020204" pitchFamily="34" charset="0"/>
              </a:rPr>
              <a:t>ի</a:t>
            </a:r>
            <a:r>
              <a:rPr lang="en-US" sz="1600" i="1" dirty="0">
                <a:latin typeface="Arial" panose="020B0604020202020204" pitchFamily="34" charset="0"/>
                <a:cs typeface="Arial" panose="020B0604020202020204" pitchFamily="34" charset="0"/>
              </a:rPr>
              <a:t>ց: </a:t>
            </a:r>
            <a:r>
              <a:rPr lang="hy-AM" sz="1600" i="1" dirty="0">
                <a:latin typeface="Arial" panose="020B0604020202020204" pitchFamily="34" charset="0"/>
                <a:cs typeface="Arial" panose="020B0604020202020204" pitchFamily="34" charset="0"/>
              </a:rPr>
              <a:t>Հ</a:t>
            </a:r>
            <a:r>
              <a:rPr lang="en-US" sz="1600" i="1" dirty="0">
                <a:latin typeface="Arial" panose="020B0604020202020204" pitchFamily="34" charset="0"/>
                <a:cs typeface="Arial" panose="020B0604020202020204" pitchFamily="34" charset="0"/>
              </a:rPr>
              <a:t>ա</a:t>
            </a:r>
            <a:r>
              <a:rPr lang="hy-AM" sz="1600" i="1" dirty="0">
                <a:latin typeface="Arial" panose="020B0604020202020204" pitchFamily="34" charset="0"/>
                <a:cs typeface="Arial" panose="020B0604020202020204" pitchFamily="34" charset="0"/>
              </a:rPr>
              <a:t>մ</a:t>
            </a:r>
            <a:r>
              <a:rPr lang="en-US" sz="1600" i="1" dirty="0">
                <a:latin typeface="Arial" panose="020B0604020202020204" pitchFamily="34" charset="0"/>
                <a:cs typeface="Arial" panose="020B0604020202020204" pitchFamily="34" charset="0"/>
              </a:rPr>
              <a:t>ա</a:t>
            </a:r>
            <a:r>
              <a:rPr lang="hy-AM" sz="1600" i="1" dirty="0">
                <a:latin typeface="Arial" panose="020B0604020202020204" pitchFamily="34" charset="0"/>
                <a:cs typeface="Arial" panose="020B0604020202020204" pitchFamily="34" charset="0"/>
              </a:rPr>
              <a:t>տ</a:t>
            </a:r>
            <a:r>
              <a:rPr lang="en-US" sz="1600" i="1" dirty="0">
                <a:latin typeface="Arial" panose="020B0604020202020204" pitchFamily="34" charset="0"/>
                <a:cs typeface="Arial" panose="020B0604020202020204" pitchFamily="34" charset="0"/>
              </a:rPr>
              <a:t>ե</a:t>
            </a:r>
            <a:r>
              <a:rPr lang="hy-AM" sz="1600" i="1" dirty="0">
                <a:latin typeface="Arial" panose="020B0604020202020204" pitchFamily="34" charset="0"/>
                <a:cs typeface="Arial" panose="020B0604020202020204" pitchFamily="34" charset="0"/>
              </a:rPr>
              <a:t>ղ</a:t>
            </a:r>
            <a:r>
              <a:rPr lang="en-US" sz="1600" i="1" dirty="0">
                <a:latin typeface="Arial" panose="020B0604020202020204" pitchFamily="34" charset="0"/>
                <a:cs typeface="Arial" panose="020B0604020202020204" pitchFamily="34" charset="0"/>
              </a:rPr>
              <a:t> </a:t>
            </a:r>
            <a:r>
              <a:rPr lang="hy-AM" sz="1600" i="1" dirty="0">
                <a:latin typeface="Arial" panose="020B0604020202020204" pitchFamily="34" charset="0"/>
                <a:cs typeface="Arial" panose="020B0604020202020204" pitchFamily="34" charset="0"/>
              </a:rPr>
              <a:t>հ</a:t>
            </a:r>
            <a:r>
              <a:rPr lang="en-US" sz="1600" i="1" dirty="0">
                <a:latin typeface="Arial" panose="020B0604020202020204" pitchFamily="34" charset="0"/>
                <a:cs typeface="Arial" panose="020B0604020202020204" pitchFamily="34" charset="0"/>
              </a:rPr>
              <a:t>ր</a:t>
            </a:r>
            <a:r>
              <a:rPr lang="hy-AM" sz="1600" i="1" dirty="0">
                <a:latin typeface="Arial" panose="020B0604020202020204" pitchFamily="34" charset="0"/>
                <a:cs typeface="Arial" panose="020B0604020202020204" pitchFamily="34" charset="0"/>
              </a:rPr>
              <a:t>ա</a:t>
            </a:r>
            <a:r>
              <a:rPr lang="en-US" sz="1600" i="1" dirty="0">
                <a:latin typeface="Arial" panose="020B0604020202020204" pitchFamily="34" charset="0"/>
                <a:cs typeface="Arial" panose="020B0604020202020204" pitchFamily="34" charset="0"/>
              </a:rPr>
              <a:t>տ</a:t>
            </a:r>
            <a:r>
              <a:rPr lang="hy-AM" sz="1600" i="1" dirty="0">
                <a:latin typeface="Arial" panose="020B0604020202020204" pitchFamily="34" charset="0"/>
                <a:cs typeface="Arial" panose="020B0604020202020204" pitchFamily="34" charset="0"/>
              </a:rPr>
              <a:t>ա</a:t>
            </a:r>
            <a:r>
              <a:rPr lang="en-US" sz="1600" i="1" dirty="0">
                <a:latin typeface="Arial" panose="020B0604020202020204" pitchFamily="34" charset="0"/>
                <a:cs typeface="Arial" panose="020B0604020202020204" pitchFamily="34" charset="0"/>
              </a:rPr>
              <a:t>ր</a:t>
            </a:r>
            <a:r>
              <a:rPr lang="hy-AM" sz="1600" i="1" dirty="0">
                <a:latin typeface="Arial" panose="020B0604020202020204" pitchFamily="34" charset="0"/>
                <a:cs typeface="Arial" panose="020B0604020202020204" pitchFamily="34" charset="0"/>
              </a:rPr>
              <a:t>ա</a:t>
            </a:r>
            <a:r>
              <a:rPr lang="en-US" sz="1600" i="1" dirty="0">
                <a:latin typeface="Arial" panose="020B0604020202020204" pitchFamily="34" charset="0"/>
                <a:cs typeface="Arial" panose="020B0604020202020204" pitchFamily="34" charset="0"/>
              </a:rPr>
              <a:t>կ</a:t>
            </a:r>
            <a:r>
              <a:rPr lang="hy-AM" sz="1600" i="1" dirty="0">
                <a:latin typeface="Arial" panose="020B0604020202020204" pitchFamily="34" charset="0"/>
                <a:cs typeface="Arial" panose="020B0604020202020204" pitchFamily="34" charset="0"/>
              </a:rPr>
              <a:t>վ</a:t>
            </a:r>
            <a:r>
              <a:rPr lang="en-US" sz="1600" i="1" dirty="0">
                <a:latin typeface="Arial" panose="020B0604020202020204" pitchFamily="34" charset="0"/>
                <a:cs typeface="Arial" panose="020B0604020202020204" pitchFamily="34" charset="0"/>
              </a:rPr>
              <a:t>ա</a:t>
            </a:r>
            <a:r>
              <a:rPr lang="hy-AM" sz="1600" i="1" dirty="0">
                <a:latin typeface="Arial" panose="020B0604020202020204" pitchFamily="34" charset="0"/>
                <a:cs typeface="Arial" panose="020B0604020202020204" pitchFamily="34" charset="0"/>
              </a:rPr>
              <a:t>ծ</a:t>
            </a:r>
            <a:r>
              <a:rPr lang="en-US" sz="1600" i="1" dirty="0">
                <a:latin typeface="Arial" panose="020B0604020202020204" pitchFamily="34" charset="0"/>
                <a:cs typeface="Arial" panose="020B0604020202020204" pitchFamily="34" charset="0"/>
              </a:rPr>
              <a:t> 15 </a:t>
            </a:r>
            <a:r>
              <a:rPr lang="hy-AM" sz="1600" i="1" dirty="0">
                <a:latin typeface="Arial" panose="020B0604020202020204" pitchFamily="34" charset="0"/>
                <a:cs typeface="Arial" panose="020B0604020202020204" pitchFamily="34" charset="0"/>
              </a:rPr>
              <a:t>հ</a:t>
            </a:r>
            <a:r>
              <a:rPr lang="en-US" sz="1600" i="1" dirty="0">
                <a:latin typeface="Arial" panose="020B0604020202020204" pitchFamily="34" charset="0"/>
                <a:cs typeface="Arial" panose="020B0604020202020204" pitchFamily="34" charset="0"/>
              </a:rPr>
              <a:t>ո</a:t>
            </a:r>
            <a:r>
              <a:rPr lang="hy-AM" sz="1600" i="1" dirty="0">
                <a:latin typeface="Arial" panose="020B0604020202020204" pitchFamily="34" charset="0"/>
                <a:cs typeface="Arial" panose="020B0604020202020204" pitchFamily="34" charset="0"/>
              </a:rPr>
              <a:t>դ</a:t>
            </a:r>
            <a:r>
              <a:rPr lang="en-US" sz="1600" i="1" dirty="0">
                <a:latin typeface="Arial" panose="020B0604020202020204" pitchFamily="34" charset="0"/>
                <a:cs typeface="Arial" panose="020B0604020202020204" pitchFamily="34" charset="0"/>
              </a:rPr>
              <a:t>վ</a:t>
            </a:r>
            <a:r>
              <a:rPr lang="hy-AM" sz="1600" i="1" dirty="0">
                <a:latin typeface="Arial" panose="020B0604020202020204" pitchFamily="34" charset="0"/>
                <a:cs typeface="Arial" panose="020B0604020202020204" pitchFamily="34" charset="0"/>
              </a:rPr>
              <a:t>ա</a:t>
            </a:r>
            <a:r>
              <a:rPr lang="en-US" sz="1600" i="1" dirty="0">
                <a:latin typeface="Arial" panose="020B0604020202020204" pitchFamily="34" charset="0"/>
                <a:cs typeface="Arial" panose="020B0604020202020204" pitchFamily="34" charset="0"/>
              </a:rPr>
              <a:t>ծ։</a:t>
            </a:r>
          </a:p>
        </p:txBody>
      </p:sp>
      <p:sp>
        <p:nvSpPr>
          <p:cNvPr id="22" name="TextBox 21">
            <a:extLst>
              <a:ext uri="{FF2B5EF4-FFF2-40B4-BE49-F238E27FC236}">
                <a16:creationId xmlns:a16="http://schemas.microsoft.com/office/drawing/2014/main" xmlns="" id="{055FB173-F12C-4712-9DA1-379196B0C29C}"/>
              </a:ext>
            </a:extLst>
          </p:cNvPr>
          <p:cNvSpPr txBox="1"/>
          <p:nvPr/>
        </p:nvSpPr>
        <p:spPr>
          <a:xfrm>
            <a:off x="6192151" y="5574403"/>
            <a:ext cx="2867351" cy="1077218"/>
          </a:xfrm>
          <a:prstGeom prst="rect">
            <a:avLst/>
          </a:prstGeom>
          <a:noFill/>
        </p:spPr>
        <p:txBody>
          <a:bodyPr wrap="square" rtlCol="0">
            <a:spAutoFit/>
          </a:bodyPr>
          <a:lstStyle/>
          <a:p>
            <a:pPr algn="ctr"/>
            <a:r>
              <a:rPr lang="hy-AM" sz="1600" i="1" dirty="0">
                <a:latin typeface="Arial" panose="020B0604020202020204" pitchFamily="34" charset="0"/>
                <a:cs typeface="Arial" panose="020B0604020202020204" pitchFamily="34" charset="0"/>
              </a:rPr>
              <a:t>Հ</a:t>
            </a:r>
            <a:r>
              <a:rPr lang="en-US" sz="1600" i="1" dirty="0">
                <a:latin typeface="Arial" panose="020B0604020202020204" pitchFamily="34" charset="0"/>
                <a:cs typeface="Arial" panose="020B0604020202020204" pitchFamily="34" charset="0"/>
              </a:rPr>
              <a:t>ա</a:t>
            </a:r>
            <a:r>
              <a:rPr lang="hy-AM" sz="1600" i="1" dirty="0">
                <a:latin typeface="Arial" panose="020B0604020202020204" pitchFamily="34" charset="0"/>
                <a:cs typeface="Arial" panose="020B0604020202020204" pitchFamily="34" charset="0"/>
              </a:rPr>
              <a:t>մ</a:t>
            </a:r>
            <a:r>
              <a:rPr lang="en-US" sz="1600" i="1" dirty="0" err="1">
                <a:latin typeface="Arial" panose="020B0604020202020204" pitchFamily="34" charset="0"/>
                <a:cs typeface="Arial" panose="020B0604020202020204" pitchFamily="34" charset="0"/>
              </a:rPr>
              <a:t>ագործակցությունը</a:t>
            </a:r>
            <a:r>
              <a:rPr lang="en-US" sz="1600" i="1" dirty="0">
                <a:latin typeface="Arial" panose="020B0604020202020204" pitchFamily="34" charset="0"/>
                <a:cs typeface="Arial" panose="020B0604020202020204" pitchFamily="34" charset="0"/>
              </a:rPr>
              <a:t> </a:t>
            </a:r>
            <a:r>
              <a:rPr lang="en-US" sz="1600" i="1" dirty="0" err="1">
                <a:latin typeface="Arial" panose="020B0604020202020204" pitchFamily="34" charset="0"/>
                <a:cs typeface="Arial" panose="020B0604020202020204" pitchFamily="34" charset="0"/>
              </a:rPr>
              <a:t>սկսած</a:t>
            </a:r>
            <a:r>
              <a:rPr lang="en-US" sz="1600" i="1" dirty="0">
                <a:latin typeface="Arial" panose="020B0604020202020204" pitchFamily="34" charset="0"/>
                <a:cs typeface="Arial" panose="020B0604020202020204" pitchFamily="34" charset="0"/>
              </a:rPr>
              <a:t> 2019</a:t>
            </a:r>
            <a:r>
              <a:rPr lang="hy-AM" sz="1600" i="1" dirty="0">
                <a:latin typeface="Arial" panose="020B0604020202020204" pitchFamily="34" charset="0"/>
                <a:cs typeface="Arial" panose="020B0604020202020204" pitchFamily="34" charset="0"/>
              </a:rPr>
              <a:t>թ</a:t>
            </a:r>
            <a:r>
              <a:rPr lang="en-US" sz="1600" i="1" dirty="0">
                <a:latin typeface="Arial" panose="020B0604020202020204" pitchFamily="34" charset="0"/>
                <a:cs typeface="Arial" panose="020B0604020202020204" pitchFamily="34" charset="0"/>
              </a:rPr>
              <a:t>.-</a:t>
            </a:r>
            <a:r>
              <a:rPr lang="hy-AM" sz="1600" i="1" dirty="0">
                <a:latin typeface="Arial" panose="020B0604020202020204" pitchFamily="34" charset="0"/>
                <a:cs typeface="Arial" panose="020B0604020202020204" pitchFamily="34" charset="0"/>
              </a:rPr>
              <a:t>ի</a:t>
            </a:r>
            <a:r>
              <a:rPr lang="en-US" sz="1600" i="1" dirty="0">
                <a:latin typeface="Arial" panose="020B0604020202020204" pitchFamily="34" charset="0"/>
                <a:cs typeface="Arial" panose="020B0604020202020204" pitchFamily="34" charset="0"/>
              </a:rPr>
              <a:t>ց: </a:t>
            </a:r>
            <a:r>
              <a:rPr lang="hy-AM" sz="1600" i="1" dirty="0">
                <a:latin typeface="Arial" panose="020B0604020202020204" pitchFamily="34" charset="0"/>
                <a:cs typeface="Arial" panose="020B0604020202020204" pitchFamily="34" charset="0"/>
              </a:rPr>
              <a:t>Հ</a:t>
            </a:r>
            <a:r>
              <a:rPr lang="en-US" sz="1600" i="1" dirty="0">
                <a:latin typeface="Arial" panose="020B0604020202020204" pitchFamily="34" charset="0"/>
                <a:cs typeface="Arial" panose="020B0604020202020204" pitchFamily="34" charset="0"/>
              </a:rPr>
              <a:t>ա</a:t>
            </a:r>
            <a:r>
              <a:rPr lang="hy-AM" sz="1600" i="1" dirty="0">
                <a:latin typeface="Arial" panose="020B0604020202020204" pitchFamily="34" charset="0"/>
                <a:cs typeface="Arial" panose="020B0604020202020204" pitchFamily="34" charset="0"/>
              </a:rPr>
              <a:t>մ</a:t>
            </a:r>
            <a:r>
              <a:rPr lang="en-US" sz="1600" i="1" dirty="0">
                <a:latin typeface="Arial" panose="020B0604020202020204" pitchFamily="34" charset="0"/>
                <a:cs typeface="Arial" panose="020B0604020202020204" pitchFamily="34" charset="0"/>
              </a:rPr>
              <a:t>ա</a:t>
            </a:r>
            <a:r>
              <a:rPr lang="hy-AM" sz="1600" i="1" dirty="0">
                <a:latin typeface="Arial" panose="020B0604020202020204" pitchFamily="34" charset="0"/>
                <a:cs typeface="Arial" panose="020B0604020202020204" pitchFamily="34" charset="0"/>
              </a:rPr>
              <a:t>տ</a:t>
            </a:r>
            <a:r>
              <a:rPr lang="en-US" sz="1600" i="1" dirty="0">
                <a:latin typeface="Arial" panose="020B0604020202020204" pitchFamily="34" charset="0"/>
                <a:cs typeface="Arial" panose="020B0604020202020204" pitchFamily="34" charset="0"/>
              </a:rPr>
              <a:t>ե</a:t>
            </a:r>
            <a:r>
              <a:rPr lang="hy-AM" sz="1600" i="1" dirty="0">
                <a:latin typeface="Arial" panose="020B0604020202020204" pitchFamily="34" charset="0"/>
                <a:cs typeface="Arial" panose="020B0604020202020204" pitchFamily="34" charset="0"/>
              </a:rPr>
              <a:t>ղ</a:t>
            </a:r>
            <a:r>
              <a:rPr lang="en-US" sz="1600" i="1" dirty="0">
                <a:latin typeface="Arial" panose="020B0604020202020204" pitchFamily="34" charset="0"/>
                <a:cs typeface="Arial" panose="020B0604020202020204" pitchFamily="34" charset="0"/>
              </a:rPr>
              <a:t> </a:t>
            </a:r>
            <a:r>
              <a:rPr lang="hy-AM" sz="1600" i="1" dirty="0">
                <a:latin typeface="Arial" panose="020B0604020202020204" pitchFamily="34" charset="0"/>
                <a:cs typeface="Arial" panose="020B0604020202020204" pitchFamily="34" charset="0"/>
              </a:rPr>
              <a:t>հ</a:t>
            </a:r>
            <a:r>
              <a:rPr lang="en-US" sz="1600" i="1" dirty="0">
                <a:latin typeface="Arial" panose="020B0604020202020204" pitchFamily="34" charset="0"/>
                <a:cs typeface="Arial" panose="020B0604020202020204" pitchFamily="34" charset="0"/>
              </a:rPr>
              <a:t>ր</a:t>
            </a:r>
            <a:r>
              <a:rPr lang="hy-AM" sz="1600" i="1" dirty="0">
                <a:latin typeface="Arial" panose="020B0604020202020204" pitchFamily="34" charset="0"/>
                <a:cs typeface="Arial" panose="020B0604020202020204" pitchFamily="34" charset="0"/>
              </a:rPr>
              <a:t>ա</a:t>
            </a:r>
            <a:r>
              <a:rPr lang="en-US" sz="1600" i="1" dirty="0">
                <a:latin typeface="Arial" panose="020B0604020202020204" pitchFamily="34" charset="0"/>
                <a:cs typeface="Arial" panose="020B0604020202020204" pitchFamily="34" charset="0"/>
              </a:rPr>
              <a:t>տ</a:t>
            </a:r>
            <a:r>
              <a:rPr lang="hy-AM" sz="1600" i="1" dirty="0">
                <a:latin typeface="Arial" panose="020B0604020202020204" pitchFamily="34" charset="0"/>
                <a:cs typeface="Arial" panose="020B0604020202020204" pitchFamily="34" charset="0"/>
              </a:rPr>
              <a:t>ա</a:t>
            </a:r>
            <a:r>
              <a:rPr lang="en-US" sz="1600" i="1" dirty="0">
                <a:latin typeface="Arial" panose="020B0604020202020204" pitchFamily="34" charset="0"/>
                <a:cs typeface="Arial" panose="020B0604020202020204" pitchFamily="34" charset="0"/>
              </a:rPr>
              <a:t>ր</a:t>
            </a:r>
            <a:r>
              <a:rPr lang="hy-AM" sz="1600" i="1" dirty="0">
                <a:latin typeface="Arial" panose="020B0604020202020204" pitchFamily="34" charset="0"/>
                <a:cs typeface="Arial" panose="020B0604020202020204" pitchFamily="34" charset="0"/>
              </a:rPr>
              <a:t>ա</a:t>
            </a:r>
            <a:r>
              <a:rPr lang="en-US" sz="1600" i="1" dirty="0">
                <a:latin typeface="Arial" panose="020B0604020202020204" pitchFamily="34" charset="0"/>
                <a:cs typeface="Arial" panose="020B0604020202020204" pitchFamily="34" charset="0"/>
              </a:rPr>
              <a:t>կ</a:t>
            </a:r>
            <a:r>
              <a:rPr lang="hy-AM" sz="1600" i="1" dirty="0">
                <a:latin typeface="Arial" panose="020B0604020202020204" pitchFamily="34" charset="0"/>
                <a:cs typeface="Arial" panose="020B0604020202020204" pitchFamily="34" charset="0"/>
              </a:rPr>
              <a:t>վ</a:t>
            </a:r>
            <a:r>
              <a:rPr lang="en-US" sz="1600" i="1" dirty="0">
                <a:latin typeface="Arial" panose="020B0604020202020204" pitchFamily="34" charset="0"/>
                <a:cs typeface="Arial" panose="020B0604020202020204" pitchFamily="34" charset="0"/>
              </a:rPr>
              <a:t>ա</a:t>
            </a:r>
            <a:r>
              <a:rPr lang="hy-AM" sz="1600" i="1" dirty="0">
                <a:latin typeface="Arial" panose="020B0604020202020204" pitchFamily="34" charset="0"/>
                <a:cs typeface="Arial" panose="020B0604020202020204" pitchFamily="34" charset="0"/>
              </a:rPr>
              <a:t>ծ</a:t>
            </a:r>
            <a:r>
              <a:rPr lang="en-US" sz="1600" i="1" dirty="0">
                <a:latin typeface="Arial" panose="020B0604020202020204" pitchFamily="34" charset="0"/>
                <a:cs typeface="Arial" panose="020B0604020202020204" pitchFamily="34" charset="0"/>
              </a:rPr>
              <a:t> 5 </a:t>
            </a:r>
            <a:r>
              <a:rPr lang="hy-AM" sz="1600" i="1" dirty="0">
                <a:latin typeface="Arial" panose="020B0604020202020204" pitchFamily="34" charset="0"/>
                <a:cs typeface="Arial" panose="020B0604020202020204" pitchFamily="34" charset="0"/>
              </a:rPr>
              <a:t>հ</a:t>
            </a:r>
            <a:r>
              <a:rPr lang="en-US" sz="1600" i="1" dirty="0">
                <a:latin typeface="Arial" panose="020B0604020202020204" pitchFamily="34" charset="0"/>
                <a:cs typeface="Arial" panose="020B0604020202020204" pitchFamily="34" charset="0"/>
              </a:rPr>
              <a:t>ո</a:t>
            </a:r>
            <a:r>
              <a:rPr lang="hy-AM" sz="1600" i="1" dirty="0">
                <a:latin typeface="Arial" panose="020B0604020202020204" pitchFamily="34" charset="0"/>
                <a:cs typeface="Arial" panose="020B0604020202020204" pitchFamily="34" charset="0"/>
              </a:rPr>
              <a:t>դ</a:t>
            </a:r>
            <a:r>
              <a:rPr lang="en-US" sz="1600" i="1" dirty="0">
                <a:latin typeface="Arial" panose="020B0604020202020204" pitchFamily="34" charset="0"/>
                <a:cs typeface="Arial" panose="020B0604020202020204" pitchFamily="34" charset="0"/>
              </a:rPr>
              <a:t>վ</a:t>
            </a:r>
            <a:r>
              <a:rPr lang="hy-AM" sz="1600" i="1" dirty="0">
                <a:latin typeface="Arial" panose="020B0604020202020204" pitchFamily="34" charset="0"/>
                <a:cs typeface="Arial" panose="020B0604020202020204" pitchFamily="34" charset="0"/>
              </a:rPr>
              <a:t>ա</a:t>
            </a:r>
            <a:r>
              <a:rPr lang="en-US" sz="1600" i="1" dirty="0">
                <a:latin typeface="Arial" panose="020B0604020202020204" pitchFamily="34" charset="0"/>
                <a:cs typeface="Arial" panose="020B0604020202020204" pitchFamily="34" charset="0"/>
              </a:rPr>
              <a:t>ծ: </a:t>
            </a:r>
          </a:p>
        </p:txBody>
      </p:sp>
      <p:sp>
        <p:nvSpPr>
          <p:cNvPr id="23" name="矩形 34">
            <a:extLst>
              <a:ext uri="{FF2B5EF4-FFF2-40B4-BE49-F238E27FC236}">
                <a16:creationId xmlns:a16="http://schemas.microsoft.com/office/drawing/2014/main" xmlns="" id="{F4858E17-7277-4B20-9914-30823B7DE1E7}"/>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6">
            <a:extLst>
              <a:ext uri="{FF2B5EF4-FFF2-40B4-BE49-F238E27FC236}">
                <a16:creationId xmlns:a16="http://schemas.microsoft.com/office/drawing/2014/main" xmlns="" id="{14493D50-6AC7-43D9-896C-233AE0329E1E}"/>
              </a:ext>
            </a:extLst>
          </p:cNvPr>
          <p:cNvGrpSpPr/>
          <p:nvPr/>
        </p:nvGrpSpPr>
        <p:grpSpPr>
          <a:xfrm>
            <a:off x="10070878" y="73025"/>
            <a:ext cx="2044700" cy="709930"/>
            <a:chOff x="14702" y="115"/>
            <a:chExt cx="3220" cy="1118"/>
          </a:xfrm>
        </p:grpSpPr>
        <p:pic>
          <p:nvPicPr>
            <p:cNvPr id="25" name="图片 4">
              <a:extLst>
                <a:ext uri="{FF2B5EF4-FFF2-40B4-BE49-F238E27FC236}">
                  <a16:creationId xmlns:a16="http://schemas.microsoft.com/office/drawing/2014/main" xmlns="" id="{FEE36A7E-7DB5-45C0-AC0E-C206EFF62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0" y="158"/>
              <a:ext cx="1013" cy="1013"/>
            </a:xfrm>
            <a:prstGeom prst="rect">
              <a:avLst/>
            </a:prstGeom>
          </p:spPr>
        </p:pic>
        <p:pic>
          <p:nvPicPr>
            <p:cNvPr id="26" name="图片 8">
              <a:extLst>
                <a:ext uri="{FF2B5EF4-FFF2-40B4-BE49-F238E27FC236}">
                  <a16:creationId xmlns:a16="http://schemas.microsoft.com/office/drawing/2014/main" xmlns="" id="{06C815A0-A20C-40BB-BCDC-AA8A518E49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02" y="169"/>
              <a:ext cx="1086" cy="1044"/>
            </a:xfrm>
            <a:prstGeom prst="rect">
              <a:avLst/>
            </a:prstGeom>
          </p:spPr>
        </p:pic>
        <p:pic>
          <p:nvPicPr>
            <p:cNvPr id="27" name="图片 2" descr="微信图片_20221106090810">
              <a:extLst>
                <a:ext uri="{FF2B5EF4-FFF2-40B4-BE49-F238E27FC236}">
                  <a16:creationId xmlns:a16="http://schemas.microsoft.com/office/drawing/2014/main" xmlns="" id="{40B9F2D9-F10E-4808-A069-108D5CD483F5}"/>
                </a:ext>
              </a:extLst>
            </p:cNvPr>
            <p:cNvPicPr>
              <a:picLocks noChangeAspect="1"/>
            </p:cNvPicPr>
            <p:nvPr/>
          </p:nvPicPr>
          <p:blipFill>
            <a:blip r:embed="rId6"/>
            <a:stretch>
              <a:fillRect/>
            </a:stretch>
          </p:blipFill>
          <p:spPr>
            <a:xfrm>
              <a:off x="15875" y="115"/>
              <a:ext cx="980" cy="1119"/>
            </a:xfrm>
            <a:prstGeom prst="rect">
              <a:avLst/>
            </a:prstGeom>
          </p:spPr>
        </p:pic>
      </p:grpSp>
      <p:sp>
        <p:nvSpPr>
          <p:cNvPr id="28" name="文本框 1">
            <a:extLst>
              <a:ext uri="{FF2B5EF4-FFF2-40B4-BE49-F238E27FC236}">
                <a16:creationId xmlns:a16="http://schemas.microsoft.com/office/drawing/2014/main" xmlns="" id="{7C588F5F-E878-4B9D-BDBE-D95974180A7E}"/>
              </a:ext>
            </a:extLst>
          </p:cNvPr>
          <p:cNvSpPr txBox="1"/>
          <p:nvPr/>
        </p:nvSpPr>
        <p:spPr>
          <a:xfrm>
            <a:off x="1034833" y="128817"/>
            <a:ext cx="9415046" cy="615553"/>
          </a:xfrm>
          <a:prstGeom prst="rect">
            <a:avLst/>
          </a:prstGeom>
          <a:noFill/>
        </p:spPr>
        <p:txBody>
          <a:bodyPr wrap="square">
            <a:spAutoFit/>
          </a:bodyPr>
          <a:lstStyle/>
          <a:p>
            <a:pPr algn="ctr"/>
            <a:r>
              <a:rPr lang="en-US" altLang="zh-CN" sz="3400" b="1" spc="-5" dirty="0">
                <a:solidFill>
                  <a:schemeClr val="bg1"/>
                </a:solidFill>
                <a:latin typeface="微软雅黑" panose="020B0503020204020204" pitchFamily="34" charset="-122"/>
                <a:ea typeface="微软雅黑" panose="020B0503020204020204" pitchFamily="34" charset="-122"/>
              </a:rPr>
              <a:t>ARPI 22rl-031 </a:t>
            </a:r>
            <a:r>
              <a:rPr lang="hy-AM" altLang="zh-CN" sz="3400" b="1" spc="-5" dirty="0">
                <a:solidFill>
                  <a:schemeClr val="bg1"/>
                </a:solidFill>
                <a:latin typeface="微软雅黑" panose="020B0503020204020204" pitchFamily="34" charset="-122"/>
                <a:ea typeface="微软雅黑" panose="020B0503020204020204" pitchFamily="34" charset="-122"/>
              </a:rPr>
              <a:t>խ</a:t>
            </a:r>
            <a:r>
              <a:rPr lang="en-US" altLang="zh-CN" sz="3400" b="1" spc="-5" dirty="0">
                <a:solidFill>
                  <a:schemeClr val="bg1"/>
                </a:solidFill>
                <a:latin typeface="微软雅黑" panose="020B0503020204020204" pitchFamily="34" charset="-122"/>
                <a:ea typeface="微软雅黑" panose="020B0503020204020204" pitchFamily="34" charset="-122"/>
              </a:rPr>
              <a:t>ո</a:t>
            </a:r>
            <a:r>
              <a:rPr lang="hy-AM" altLang="zh-CN" sz="3400" b="1" spc="-5" dirty="0">
                <a:solidFill>
                  <a:schemeClr val="bg1"/>
                </a:solidFill>
                <a:latin typeface="微软雅黑" panose="020B0503020204020204" pitchFamily="34" charset="-122"/>
                <a:ea typeface="微软雅黑" panose="020B0503020204020204" pitchFamily="34" charset="-122"/>
              </a:rPr>
              <a:t>ւ</a:t>
            </a:r>
            <a:r>
              <a:rPr lang="en-US" altLang="zh-CN" sz="3400" b="1" spc="-5" dirty="0">
                <a:solidFill>
                  <a:schemeClr val="bg1"/>
                </a:solidFill>
                <a:latin typeface="微软雅黑" panose="020B0503020204020204" pitchFamily="34" charset="-122"/>
                <a:ea typeface="微软雅黑" panose="020B0503020204020204" pitchFamily="34" charset="-122"/>
              </a:rPr>
              <a:t>մ</a:t>
            </a:r>
            <a:r>
              <a:rPr lang="hy-AM" altLang="zh-CN" sz="3400" b="1" spc="-5" dirty="0">
                <a:solidFill>
                  <a:schemeClr val="bg1"/>
                </a:solidFill>
                <a:latin typeface="微软雅黑" panose="020B0503020204020204" pitchFamily="34" charset="-122"/>
                <a:ea typeface="微软雅黑" panose="020B0503020204020204" pitchFamily="34" charset="-122"/>
              </a:rPr>
              <a:t>բ</a:t>
            </a:r>
            <a:endParaRPr lang="zh-CN" altLang="en-US" sz="3400" b="1" spc="-5" dirty="0">
              <a:solidFill>
                <a:schemeClr val="accent4"/>
              </a:solidFill>
              <a:latin typeface="微软雅黑" panose="020B0503020204020204" pitchFamily="34" charset="-122"/>
              <a:ea typeface="微软雅黑" panose="020B0503020204020204" pitchFamily="34" charset="-122"/>
            </a:endParaRPr>
          </a:p>
        </p:txBody>
      </p:sp>
      <p:pic>
        <p:nvPicPr>
          <p:cNvPr id="1026" name="Picture 2">
            <a:extLst>
              <a:ext uri="{FF2B5EF4-FFF2-40B4-BE49-F238E27FC236}">
                <a16:creationId xmlns:a16="http://schemas.microsoft.com/office/drawing/2014/main" xmlns="" id="{526C63A4-D935-49B1-8341-FEFFAF843A9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27313" y="1637663"/>
            <a:ext cx="1893327" cy="285566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9" name="图片 8" descr="人微笑的看着前面&#10;&#10;描述已自动生成">
            <a:extLst>
              <a:ext uri="{FF2B5EF4-FFF2-40B4-BE49-F238E27FC236}">
                <a16:creationId xmlns:a16="http://schemas.microsoft.com/office/drawing/2014/main" xmlns="" id="{FFC460DF-1F23-4988-9570-440134DB33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14362" y="1637664"/>
            <a:ext cx="1998812" cy="2779148"/>
          </a:xfrm>
          <a:prstGeom prst="rect">
            <a:avLst/>
          </a:prstGeom>
          <a:ln>
            <a:noFill/>
          </a:ln>
          <a:effectLst>
            <a:outerShdw blurRad="190500" algn="tl" rotWithShape="0">
              <a:srgbClr val="000000">
                <a:alpha val="70000"/>
              </a:srgbClr>
            </a:outerShdw>
          </a:effectLst>
        </p:spPr>
      </p:pic>
      <p:pic>
        <p:nvPicPr>
          <p:cNvPr id="2" name="Picture 2" descr="Fachada de la Facultad de Ciencias Químicas de la Universidad Complutense de Madrid (UCM), a 3 de mayo de 2024, en Madrid (España). La Facultad de Ciencias Químicas de la UCM se fundó en 1974 como consecuencia de la separación de la Facultad de Ciencias de la Universidad Central de Madrid en las actuales facultades de Biológicas, Matemáticas, Químicas, Físicas y Geológicas.">
            <a:extLst>
              <a:ext uri="{FF2B5EF4-FFF2-40B4-BE49-F238E27FC236}">
                <a16:creationId xmlns:a16="http://schemas.microsoft.com/office/drawing/2014/main" xmlns="" id="{140A00AD-F7E4-4CC7-BA4B-84E5367551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14657" y="950255"/>
            <a:ext cx="3270443" cy="21781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2C791157-3172-4A4C-B1E4-BBF5DCF0A53C}"/>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811761" y="1002044"/>
            <a:ext cx="3005239" cy="2253929"/>
          </a:xfrm>
          <a:prstGeom prst="rect">
            <a:avLst/>
          </a:prstGeom>
        </p:spPr>
      </p:pic>
    </p:spTree>
    <p:extLst>
      <p:ext uri="{BB962C8B-B14F-4D97-AF65-F5344CB8AC3E}">
        <p14:creationId xmlns:p14="http://schemas.microsoft.com/office/powerpoint/2010/main" val="913722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070103E7-2C8C-42DD-A609-9AF6434E0E50}"/>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6">
            <a:extLst>
              <a:ext uri="{FF2B5EF4-FFF2-40B4-BE49-F238E27FC236}">
                <a16:creationId xmlns:a16="http://schemas.microsoft.com/office/drawing/2014/main" xmlns="" id="{79D93789-C855-4F18-86A9-E1486E8CD68B}"/>
              </a:ext>
            </a:extLst>
          </p:cNvPr>
          <p:cNvGrpSpPr/>
          <p:nvPr/>
        </p:nvGrpSpPr>
        <p:grpSpPr>
          <a:xfrm>
            <a:off x="10070878" y="73025"/>
            <a:ext cx="2044700" cy="709930"/>
            <a:chOff x="14702" y="115"/>
            <a:chExt cx="3220" cy="1118"/>
          </a:xfrm>
        </p:grpSpPr>
        <p:pic>
          <p:nvPicPr>
            <p:cNvPr id="6" name="图片 4">
              <a:extLst>
                <a:ext uri="{FF2B5EF4-FFF2-40B4-BE49-F238E27FC236}">
                  <a16:creationId xmlns:a16="http://schemas.microsoft.com/office/drawing/2014/main" xmlns="" id="{1EBF72B8-811C-43AF-B3D2-46BC9B766C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0" y="158"/>
              <a:ext cx="1013" cy="1013"/>
            </a:xfrm>
            <a:prstGeom prst="rect">
              <a:avLst/>
            </a:prstGeom>
          </p:spPr>
        </p:pic>
        <p:pic>
          <p:nvPicPr>
            <p:cNvPr id="7" name="图片 8">
              <a:extLst>
                <a:ext uri="{FF2B5EF4-FFF2-40B4-BE49-F238E27FC236}">
                  <a16:creationId xmlns:a16="http://schemas.microsoft.com/office/drawing/2014/main" xmlns="" id="{DFF73064-7229-49C0-ADA8-C3A760A947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2" y="169"/>
              <a:ext cx="1086" cy="1044"/>
            </a:xfrm>
            <a:prstGeom prst="rect">
              <a:avLst/>
            </a:prstGeom>
          </p:spPr>
        </p:pic>
        <p:pic>
          <p:nvPicPr>
            <p:cNvPr id="8" name="图片 2" descr="微信图片_20221106090810">
              <a:extLst>
                <a:ext uri="{FF2B5EF4-FFF2-40B4-BE49-F238E27FC236}">
                  <a16:creationId xmlns:a16="http://schemas.microsoft.com/office/drawing/2014/main" xmlns="" id="{A797BE7B-D52F-4E86-99CD-B74B5ADE56C3}"/>
                </a:ext>
              </a:extLst>
            </p:cNvPr>
            <p:cNvPicPr>
              <a:picLocks noChangeAspect="1"/>
            </p:cNvPicPr>
            <p:nvPr/>
          </p:nvPicPr>
          <p:blipFill>
            <a:blip r:embed="rId4"/>
            <a:stretch>
              <a:fillRect/>
            </a:stretch>
          </p:blipFill>
          <p:spPr>
            <a:xfrm>
              <a:off x="15875" y="115"/>
              <a:ext cx="980" cy="1119"/>
            </a:xfrm>
            <a:prstGeom prst="rect">
              <a:avLst/>
            </a:prstGeom>
          </p:spPr>
        </p:pic>
      </p:grpSp>
      <p:sp>
        <p:nvSpPr>
          <p:cNvPr id="9" name="TextBox 8">
            <a:extLst>
              <a:ext uri="{FF2B5EF4-FFF2-40B4-BE49-F238E27FC236}">
                <a16:creationId xmlns:a16="http://schemas.microsoft.com/office/drawing/2014/main" xmlns="" id="{87C68D9C-B2AF-47C7-A5F2-1EE061948627}"/>
              </a:ext>
            </a:extLst>
          </p:cNvPr>
          <p:cNvSpPr txBox="1"/>
          <p:nvPr/>
        </p:nvSpPr>
        <p:spPr>
          <a:xfrm>
            <a:off x="2017059" y="165301"/>
            <a:ext cx="6897926" cy="707886"/>
          </a:xfrm>
          <a:prstGeom prst="rect">
            <a:avLst/>
          </a:prstGeom>
          <a:noFill/>
        </p:spPr>
        <p:txBody>
          <a:bodyPr wrap="square" rtlCol="0">
            <a:spAutoFit/>
          </a:bodyPr>
          <a:lstStyle/>
          <a:p>
            <a:pPr algn="ctr"/>
            <a:r>
              <a:rPr lang="hy-AM" alt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Գիտաժողովի մասնակցություն, 202</a:t>
            </a:r>
            <a:r>
              <a:rPr lang="en-US" alt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5</a:t>
            </a:r>
            <a:r>
              <a:rPr lang="hy-AM" alt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թ․ </a:t>
            </a:r>
            <a:endParaRPr lang="en-US" alt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20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8B41FB34-48C3-4D05-B7AB-646FEB721E99}"/>
              </a:ext>
            </a:extLst>
          </p:cNvPr>
          <p:cNvSpPr txBox="1"/>
          <p:nvPr/>
        </p:nvSpPr>
        <p:spPr>
          <a:xfrm>
            <a:off x="195602" y="843342"/>
            <a:ext cx="11410724" cy="2123658"/>
          </a:xfrm>
          <a:prstGeom prst="rect">
            <a:avLst/>
          </a:prstGeom>
          <a:noFill/>
        </p:spPr>
        <p:txBody>
          <a:bodyPr wrap="square">
            <a:spAutoFit/>
          </a:bodyPr>
          <a:lstStyle/>
          <a:p>
            <a:pPr marL="0" marR="0">
              <a:spcBef>
                <a:spcPts val="0"/>
              </a:spcBef>
              <a:spcAft>
                <a:spcPts val="0"/>
              </a:spcAft>
              <a:tabLst>
                <a:tab pos="2971800" algn="ctr"/>
                <a:tab pos="5943600" algn="r"/>
              </a:tabLst>
            </a:pPr>
            <a:r>
              <a:rPr lang="hy-AM" sz="1600" b="1" i="1" dirty="0">
                <a:effectLst/>
                <a:ea typeface="Times New Roman" panose="02020603050405020304" pitchFamily="18" charset="0"/>
              </a:rPr>
              <a:t>Biological Sciences and Environmental Solutions for the Achievement of Sustainable Development Goals (SDGs)</a:t>
            </a:r>
            <a:r>
              <a:rPr lang="en-US" sz="1600" b="1" i="1" dirty="0">
                <a:effectLst/>
                <a:ea typeface="Times New Roman" panose="02020603050405020304" pitchFamily="18" charset="0"/>
              </a:rPr>
              <a:t>, YSU, 24-26 September 2025</a:t>
            </a:r>
          </a:p>
          <a:p>
            <a:pPr marL="0" marR="0">
              <a:spcBef>
                <a:spcPts val="0"/>
              </a:spcBef>
              <a:spcAft>
                <a:spcPts val="0"/>
              </a:spcAft>
              <a:tabLst>
                <a:tab pos="2971800" algn="ctr"/>
                <a:tab pos="5943600" algn="r"/>
              </a:tabLst>
            </a:pPr>
            <a:endParaRPr lang="en-US" sz="1600" b="1" i="1" dirty="0">
              <a:ea typeface="Times New Roman" panose="02020603050405020304" pitchFamily="18" charset="0"/>
            </a:endParaRPr>
          </a:p>
          <a:p>
            <a:r>
              <a:rPr lang="en-US" sz="1600" b="1" dirty="0">
                <a:effectLst/>
                <a:ea typeface="Times New Roman" panose="02020603050405020304" pitchFamily="18" charset="0"/>
              </a:rPr>
              <a:t>Anna Khachatryan</a:t>
            </a:r>
            <a:r>
              <a:rPr lang="en-US" sz="1600" dirty="0">
                <a:effectLst/>
                <a:ea typeface="Times New Roman" panose="02020603050405020304" pitchFamily="18" charset="0"/>
              </a:rPr>
              <a:t>, </a:t>
            </a:r>
            <a:r>
              <a:rPr lang="en-US" sz="1600" dirty="0" err="1">
                <a:effectLst/>
                <a:ea typeface="Times New Roman" panose="02020603050405020304" pitchFamily="18" charset="0"/>
              </a:rPr>
              <a:t>Narine</a:t>
            </a:r>
            <a:r>
              <a:rPr lang="en-US" sz="1600" dirty="0">
                <a:effectLst/>
                <a:ea typeface="Times New Roman" panose="02020603050405020304" pitchFamily="18" charset="0"/>
              </a:rPr>
              <a:t> Vardanyan, </a:t>
            </a:r>
            <a:r>
              <a:rPr lang="en-US" sz="1600" dirty="0" err="1">
                <a:effectLst/>
                <a:ea typeface="Times New Roman" panose="02020603050405020304" pitchFamily="18" charset="0"/>
              </a:rPr>
              <a:t>Yimeng</a:t>
            </a:r>
            <a:r>
              <a:rPr lang="en-US" sz="1600" dirty="0">
                <a:effectLst/>
                <a:ea typeface="Times New Roman" panose="02020603050405020304" pitchFamily="18" charset="0"/>
              </a:rPr>
              <a:t> Zhang, </a:t>
            </a:r>
            <a:r>
              <a:rPr lang="en-US" sz="1600" dirty="0" err="1">
                <a:effectLst/>
                <a:ea typeface="Times New Roman" panose="02020603050405020304" pitchFamily="18" charset="0"/>
              </a:rPr>
              <a:t>Ruiyong</a:t>
            </a:r>
            <a:r>
              <a:rPr lang="en-US" sz="1600" dirty="0">
                <a:effectLst/>
                <a:ea typeface="Times New Roman" panose="02020603050405020304" pitchFamily="18" charset="0"/>
              </a:rPr>
              <a:t> Zhang, Arevik Vardanyan. </a:t>
            </a:r>
            <a:r>
              <a:rPr lang="en-US" sz="1600" spc="-10" dirty="0">
                <a:effectLst/>
                <a:ea typeface="Times New Roman" panose="02020603050405020304" pitchFamily="18" charset="0"/>
              </a:rPr>
              <a:t>Metagenomic Analysis of Microbial Diversity in Acid Mine Drainage from the Syunik Region. (poster presentation)</a:t>
            </a:r>
          </a:p>
          <a:p>
            <a:endParaRPr lang="en-US" sz="1600" spc="-10" dirty="0">
              <a:ea typeface="Times New Roman" panose="02020603050405020304" pitchFamily="18" charset="0"/>
            </a:endParaRPr>
          </a:p>
          <a:p>
            <a:pPr algn="just"/>
            <a:r>
              <a:rPr lang="en-US" sz="1600" b="1" dirty="0">
                <a:effectLst/>
                <a:ea typeface="Times New Roman" panose="02020603050405020304" pitchFamily="18" charset="0"/>
              </a:rPr>
              <a:t>Sona </a:t>
            </a:r>
            <a:r>
              <a:rPr lang="en-US" sz="1600" b="1" dirty="0" err="1">
                <a:effectLst/>
                <a:ea typeface="Times New Roman" panose="02020603050405020304" pitchFamily="18" charset="0"/>
              </a:rPr>
              <a:t>Barseghyan</a:t>
            </a:r>
            <a:r>
              <a:rPr lang="en-US" sz="1600" dirty="0">
                <a:solidFill>
                  <a:srgbClr val="000000"/>
                </a:solidFill>
                <a:effectLst/>
                <a:ea typeface="Times New Roman" panose="02020603050405020304" pitchFamily="18" charset="0"/>
              </a:rPr>
              <a:t>, </a:t>
            </a:r>
            <a:r>
              <a:rPr lang="en-US" sz="1600" dirty="0" err="1">
                <a:solidFill>
                  <a:srgbClr val="000000"/>
                </a:solidFill>
                <a:effectLst/>
                <a:ea typeface="Times New Roman" panose="02020603050405020304" pitchFamily="18" charset="0"/>
              </a:rPr>
              <a:t>Narine</a:t>
            </a:r>
            <a:r>
              <a:rPr lang="en-US" sz="1600" dirty="0">
                <a:solidFill>
                  <a:srgbClr val="000000"/>
                </a:solidFill>
                <a:effectLst/>
                <a:ea typeface="Times New Roman" panose="02020603050405020304" pitchFamily="18" charset="0"/>
              </a:rPr>
              <a:t> Vardanyan, Arevik Vardanyan, Laura Castro, Jesús A. Muñoz</a:t>
            </a:r>
            <a:r>
              <a:rPr lang="en-US" sz="1600" dirty="0">
                <a:solidFill>
                  <a:srgbClr val="000000"/>
                </a:solidFill>
                <a:ea typeface="Times New Roman" panose="02020603050405020304" pitchFamily="18" charset="0"/>
              </a:rPr>
              <a:t>. </a:t>
            </a:r>
            <a:r>
              <a:rPr lang="en-US" sz="1600" spc="-10" dirty="0">
                <a:effectLst/>
                <a:ea typeface="Times New Roman" panose="02020603050405020304" pitchFamily="18" charset="0"/>
              </a:rPr>
              <a:t>Study of the Biosorption Ability of a Yeast Isolate from Acid Mine Drainage (AMD). (poster presentation)</a:t>
            </a:r>
            <a:endParaRPr lang="en-US" sz="1600" dirty="0">
              <a:effectLst/>
              <a:ea typeface="Times New Roman" panose="02020603050405020304" pitchFamily="18" charset="0"/>
            </a:endParaRPr>
          </a:p>
        </p:txBody>
      </p:sp>
      <p:pic>
        <p:nvPicPr>
          <p:cNvPr id="3" name="Picture 2">
            <a:extLst>
              <a:ext uri="{FF2B5EF4-FFF2-40B4-BE49-F238E27FC236}">
                <a16:creationId xmlns:a16="http://schemas.microsoft.com/office/drawing/2014/main" xmlns="" id="{2F12FC64-FDBA-4DDF-8C9A-5C86B5E48A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168" y="2933737"/>
            <a:ext cx="2148561" cy="3821717"/>
          </a:xfrm>
          <a:prstGeom prst="rect">
            <a:avLst/>
          </a:prstGeom>
        </p:spPr>
      </p:pic>
      <p:pic>
        <p:nvPicPr>
          <p:cNvPr id="11" name="Picture 10">
            <a:extLst>
              <a:ext uri="{FF2B5EF4-FFF2-40B4-BE49-F238E27FC236}">
                <a16:creationId xmlns:a16="http://schemas.microsoft.com/office/drawing/2014/main" xmlns="" id="{D9CE80A5-0FB9-439A-835D-B69832F51B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276846" y="3411452"/>
            <a:ext cx="3821717" cy="2866288"/>
          </a:xfrm>
          <a:prstGeom prst="rect">
            <a:avLst/>
          </a:prstGeom>
        </p:spPr>
      </p:pic>
      <p:pic>
        <p:nvPicPr>
          <p:cNvPr id="14" name="Picture 13">
            <a:extLst>
              <a:ext uri="{FF2B5EF4-FFF2-40B4-BE49-F238E27FC236}">
                <a16:creationId xmlns:a16="http://schemas.microsoft.com/office/drawing/2014/main" xmlns="" id="{F1296BFE-1ADE-46A0-9AAE-8CA2D0FEA9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6680" y="2933737"/>
            <a:ext cx="5089264" cy="3816948"/>
          </a:xfrm>
          <a:prstGeom prst="rect">
            <a:avLst/>
          </a:prstGeom>
        </p:spPr>
      </p:pic>
    </p:spTree>
    <p:extLst>
      <p:ext uri="{BB962C8B-B14F-4D97-AF65-F5344CB8AC3E}">
        <p14:creationId xmlns:p14="http://schemas.microsoft.com/office/powerpoint/2010/main" val="2420845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A674086E-9637-4B84-A031-7A531AE39CB7}"/>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6">
            <a:extLst>
              <a:ext uri="{FF2B5EF4-FFF2-40B4-BE49-F238E27FC236}">
                <a16:creationId xmlns:a16="http://schemas.microsoft.com/office/drawing/2014/main" xmlns="" id="{09A435BF-1A30-4740-8713-80BB427546AE}"/>
              </a:ext>
            </a:extLst>
          </p:cNvPr>
          <p:cNvGrpSpPr/>
          <p:nvPr/>
        </p:nvGrpSpPr>
        <p:grpSpPr>
          <a:xfrm>
            <a:off x="10070878" y="73025"/>
            <a:ext cx="2044700" cy="709930"/>
            <a:chOff x="14702" y="115"/>
            <a:chExt cx="3220" cy="1118"/>
          </a:xfrm>
        </p:grpSpPr>
        <p:pic>
          <p:nvPicPr>
            <p:cNvPr id="6" name="图片 4">
              <a:extLst>
                <a:ext uri="{FF2B5EF4-FFF2-40B4-BE49-F238E27FC236}">
                  <a16:creationId xmlns:a16="http://schemas.microsoft.com/office/drawing/2014/main" xmlns="" id="{9F78AEE1-23EE-432B-A13C-EBA17408A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0" y="158"/>
              <a:ext cx="1013" cy="1013"/>
            </a:xfrm>
            <a:prstGeom prst="rect">
              <a:avLst/>
            </a:prstGeom>
          </p:spPr>
        </p:pic>
        <p:pic>
          <p:nvPicPr>
            <p:cNvPr id="7" name="图片 8">
              <a:extLst>
                <a:ext uri="{FF2B5EF4-FFF2-40B4-BE49-F238E27FC236}">
                  <a16:creationId xmlns:a16="http://schemas.microsoft.com/office/drawing/2014/main" xmlns="" id="{A5416C4A-A662-464A-9871-9872AC5F7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2" y="169"/>
              <a:ext cx="1086" cy="1044"/>
            </a:xfrm>
            <a:prstGeom prst="rect">
              <a:avLst/>
            </a:prstGeom>
          </p:spPr>
        </p:pic>
        <p:pic>
          <p:nvPicPr>
            <p:cNvPr id="8" name="图片 2" descr="微信图片_20221106090810">
              <a:extLst>
                <a:ext uri="{FF2B5EF4-FFF2-40B4-BE49-F238E27FC236}">
                  <a16:creationId xmlns:a16="http://schemas.microsoft.com/office/drawing/2014/main" xmlns="" id="{726C2CE3-17FC-4BC0-8F19-B6A5DA9D1469}"/>
                </a:ext>
              </a:extLst>
            </p:cNvPr>
            <p:cNvPicPr>
              <a:picLocks noChangeAspect="1"/>
            </p:cNvPicPr>
            <p:nvPr/>
          </p:nvPicPr>
          <p:blipFill>
            <a:blip r:embed="rId4"/>
            <a:stretch>
              <a:fillRect/>
            </a:stretch>
          </p:blipFill>
          <p:spPr>
            <a:xfrm>
              <a:off x="15875" y="115"/>
              <a:ext cx="980" cy="1119"/>
            </a:xfrm>
            <a:prstGeom prst="rect">
              <a:avLst/>
            </a:prstGeom>
          </p:spPr>
        </p:pic>
      </p:grpSp>
      <p:sp>
        <p:nvSpPr>
          <p:cNvPr id="10" name="TextBox 9">
            <a:extLst>
              <a:ext uri="{FF2B5EF4-FFF2-40B4-BE49-F238E27FC236}">
                <a16:creationId xmlns:a16="http://schemas.microsoft.com/office/drawing/2014/main" xmlns="" id="{0362731C-E704-49BA-BDE9-5477F5F43496}"/>
              </a:ext>
            </a:extLst>
          </p:cNvPr>
          <p:cNvSpPr txBox="1"/>
          <p:nvPr/>
        </p:nvSpPr>
        <p:spPr>
          <a:xfrm>
            <a:off x="745674" y="281920"/>
            <a:ext cx="8802409" cy="430887"/>
          </a:xfrm>
          <a:prstGeom prst="rect">
            <a:avLst/>
          </a:prstGeom>
          <a:noFill/>
        </p:spPr>
        <p:txBody>
          <a:bodyPr wrap="square" rtlCol="0">
            <a:spAutoFit/>
          </a:bodyPr>
          <a:lstStyle/>
          <a:p>
            <a:pPr algn="ctr"/>
            <a:r>
              <a:rPr lang="hy-AM" sz="2200" b="1" dirty="0">
                <a:solidFill>
                  <a:schemeClr val="bg1"/>
                </a:solidFill>
              </a:rPr>
              <a:t>Ձ</a:t>
            </a:r>
            <a:r>
              <a:rPr lang="en-US" sz="2200" b="1" dirty="0">
                <a:solidFill>
                  <a:schemeClr val="bg1"/>
                </a:solidFill>
              </a:rPr>
              <a:t>ե</a:t>
            </a:r>
            <a:r>
              <a:rPr lang="hy-AM" sz="2200" b="1" dirty="0">
                <a:solidFill>
                  <a:schemeClr val="bg1"/>
                </a:solidFill>
              </a:rPr>
              <a:t>ռ</a:t>
            </a:r>
            <a:r>
              <a:rPr lang="en-US" sz="2200" b="1" dirty="0">
                <a:solidFill>
                  <a:schemeClr val="bg1"/>
                </a:solidFill>
              </a:rPr>
              <a:t>ք </a:t>
            </a:r>
            <a:r>
              <a:rPr lang="hy-AM" sz="2200" b="1" dirty="0">
                <a:solidFill>
                  <a:schemeClr val="bg1"/>
                </a:solidFill>
              </a:rPr>
              <a:t>բ</a:t>
            </a:r>
            <a:r>
              <a:rPr lang="en-US" sz="2200" b="1" dirty="0">
                <a:solidFill>
                  <a:schemeClr val="bg1"/>
                </a:solidFill>
              </a:rPr>
              <a:t>ե</a:t>
            </a:r>
            <a:r>
              <a:rPr lang="hy-AM" sz="2200" b="1" dirty="0">
                <a:solidFill>
                  <a:schemeClr val="bg1"/>
                </a:solidFill>
              </a:rPr>
              <a:t>ր</a:t>
            </a:r>
            <a:r>
              <a:rPr lang="en-US" sz="2200" b="1" dirty="0">
                <a:solidFill>
                  <a:schemeClr val="bg1"/>
                </a:solidFill>
              </a:rPr>
              <a:t>վ</a:t>
            </a:r>
            <a:r>
              <a:rPr lang="hy-AM" sz="2200" b="1" dirty="0">
                <a:solidFill>
                  <a:schemeClr val="bg1"/>
                </a:solidFill>
              </a:rPr>
              <a:t>ա</a:t>
            </a:r>
            <a:r>
              <a:rPr lang="en-US" sz="2200" b="1" dirty="0">
                <a:solidFill>
                  <a:schemeClr val="bg1"/>
                </a:solidFill>
              </a:rPr>
              <a:t>ծ </a:t>
            </a:r>
            <a:r>
              <a:rPr lang="hy-AM" sz="2200" b="1" dirty="0">
                <a:solidFill>
                  <a:schemeClr val="bg1"/>
                </a:solidFill>
              </a:rPr>
              <a:t>սա</a:t>
            </a:r>
            <a:r>
              <a:rPr lang="en-US" sz="2200" b="1" dirty="0">
                <a:solidFill>
                  <a:schemeClr val="bg1"/>
                </a:solidFill>
              </a:rPr>
              <a:t>ր</a:t>
            </a:r>
            <a:r>
              <a:rPr lang="hy-AM" sz="2200" b="1" dirty="0">
                <a:solidFill>
                  <a:schemeClr val="bg1"/>
                </a:solidFill>
              </a:rPr>
              <a:t>ք</a:t>
            </a:r>
            <a:r>
              <a:rPr lang="en-US" sz="2200" b="1" dirty="0">
                <a:solidFill>
                  <a:schemeClr val="bg1"/>
                </a:solidFill>
              </a:rPr>
              <a:t>ա</a:t>
            </a:r>
            <a:r>
              <a:rPr lang="hy-AM" sz="2200" b="1" dirty="0">
                <a:solidFill>
                  <a:schemeClr val="bg1"/>
                </a:solidFill>
              </a:rPr>
              <a:t>վ</a:t>
            </a:r>
            <a:r>
              <a:rPr lang="en-US" sz="2200" b="1" dirty="0">
                <a:solidFill>
                  <a:schemeClr val="bg1"/>
                </a:solidFill>
              </a:rPr>
              <a:t>ո</a:t>
            </a:r>
            <a:r>
              <a:rPr lang="hy-AM" sz="2200" b="1" dirty="0">
                <a:solidFill>
                  <a:schemeClr val="bg1"/>
                </a:solidFill>
              </a:rPr>
              <a:t>րու</a:t>
            </a:r>
            <a:r>
              <a:rPr lang="en-US" sz="2200" b="1" dirty="0">
                <a:solidFill>
                  <a:schemeClr val="bg1"/>
                </a:solidFill>
              </a:rPr>
              <a:t>մ</a:t>
            </a:r>
            <a:r>
              <a:rPr lang="hy-AM" sz="2200" b="1" dirty="0">
                <a:solidFill>
                  <a:schemeClr val="bg1"/>
                </a:solidFill>
              </a:rPr>
              <a:t>ն</a:t>
            </a:r>
            <a:r>
              <a:rPr lang="en-US" sz="2200" b="1" dirty="0">
                <a:solidFill>
                  <a:schemeClr val="bg1"/>
                </a:solidFill>
              </a:rPr>
              <a:t>ե</a:t>
            </a:r>
            <a:r>
              <a:rPr lang="hy-AM" sz="2200" b="1" dirty="0">
                <a:solidFill>
                  <a:schemeClr val="bg1"/>
                </a:solidFill>
              </a:rPr>
              <a:t>ր</a:t>
            </a:r>
            <a:r>
              <a:rPr lang="en-US" sz="2200" b="1" dirty="0">
                <a:solidFill>
                  <a:schemeClr val="bg1"/>
                </a:solidFill>
              </a:rPr>
              <a:t> </a:t>
            </a:r>
            <a:r>
              <a:rPr lang="hy-AM" sz="2200" b="1" dirty="0">
                <a:solidFill>
                  <a:schemeClr val="bg1"/>
                </a:solidFill>
              </a:rPr>
              <a:t>և նյութեր </a:t>
            </a:r>
            <a:r>
              <a:rPr lang="en-US" sz="2200" b="1" dirty="0">
                <a:solidFill>
                  <a:schemeClr val="bg1"/>
                </a:solidFill>
              </a:rPr>
              <a:t>(202</a:t>
            </a:r>
            <a:r>
              <a:rPr lang="hy-AM" sz="2200" b="1" dirty="0">
                <a:solidFill>
                  <a:schemeClr val="bg1"/>
                </a:solidFill>
              </a:rPr>
              <a:t>5թ․</a:t>
            </a:r>
            <a:r>
              <a:rPr lang="en-US" sz="2200" b="1" dirty="0">
                <a:solidFill>
                  <a:schemeClr val="bg1"/>
                </a:solidFill>
              </a:rPr>
              <a:t>)</a:t>
            </a:r>
          </a:p>
        </p:txBody>
      </p:sp>
      <p:sp>
        <p:nvSpPr>
          <p:cNvPr id="11" name="TextBox 10">
            <a:extLst>
              <a:ext uri="{FF2B5EF4-FFF2-40B4-BE49-F238E27FC236}">
                <a16:creationId xmlns:a16="http://schemas.microsoft.com/office/drawing/2014/main" xmlns="" id="{D7D4E90A-9FD5-43E2-AED0-4CA80B624746}"/>
              </a:ext>
            </a:extLst>
          </p:cNvPr>
          <p:cNvSpPr txBox="1"/>
          <p:nvPr/>
        </p:nvSpPr>
        <p:spPr>
          <a:xfrm>
            <a:off x="266841" y="1337177"/>
            <a:ext cx="11658317" cy="3957815"/>
          </a:xfrm>
          <a:prstGeom prst="rect">
            <a:avLst/>
          </a:prstGeom>
          <a:noFill/>
        </p:spPr>
        <p:txBody>
          <a:bodyPr wrap="square" rtlCol="0">
            <a:spAutoFit/>
          </a:bodyPr>
          <a:lstStyle/>
          <a:p>
            <a:pPr marR="0" algn="just">
              <a:lnSpc>
                <a:spcPct val="107000"/>
              </a:lnSpc>
              <a:spcBef>
                <a:spcPts val="0"/>
              </a:spcBef>
              <a:spcAft>
                <a:spcPts val="800"/>
              </a:spcAft>
              <a:tabLst>
                <a:tab pos="228600" algn="l"/>
              </a:tabLst>
            </a:pPr>
            <a:r>
              <a:rPr lang="hy-AM" b="1" dirty="0">
                <a:effectLst/>
                <a:latin typeface="Arial" panose="020B0604020202020204" pitchFamily="34" charset="0"/>
                <a:ea typeface="Calibri" panose="020F0502020204030204" pitchFamily="34" charset="0"/>
                <a:cs typeface="Arial" panose="020B0604020202020204" pitchFamily="34" charset="0"/>
              </a:rPr>
              <a:t>Սարքավորումներ՝</a:t>
            </a:r>
          </a:p>
          <a:p>
            <a:pPr marR="0" algn="just">
              <a:lnSpc>
                <a:spcPct val="107000"/>
              </a:lnSpc>
              <a:spcBef>
                <a:spcPts val="0"/>
              </a:spcBef>
              <a:spcAft>
                <a:spcPts val="800"/>
              </a:spcAft>
              <a:tabLst>
                <a:tab pos="228600" algn="l"/>
              </a:tabLst>
            </a:pPr>
            <a:r>
              <a:rPr lang="hy-AM" dirty="0">
                <a:effectLst/>
                <a:latin typeface="Arial" panose="020B0604020202020204" pitchFamily="34" charset="0"/>
                <a:ea typeface="Calibri" panose="020F0502020204030204" pitchFamily="34" charset="0"/>
                <a:cs typeface="Arial" panose="020B0604020202020204" pitchFamily="34" charset="0"/>
              </a:rPr>
              <a:t>Վերգետնյա շարժիչ-խառնիչ </a:t>
            </a:r>
            <a:r>
              <a:rPr lang="en-US" dirty="0" err="1">
                <a:effectLst/>
                <a:latin typeface="Arial" panose="020B0604020202020204" pitchFamily="34" charset="0"/>
                <a:ea typeface="Calibri" panose="020F0502020204030204" pitchFamily="34" charset="0"/>
                <a:cs typeface="Arial" panose="020B0604020202020204" pitchFamily="34" charset="0"/>
              </a:rPr>
              <a:t>Microstar</a:t>
            </a:r>
            <a:r>
              <a:rPr lang="en-US" dirty="0">
                <a:effectLst/>
                <a:latin typeface="Arial" panose="020B0604020202020204" pitchFamily="34" charset="0"/>
                <a:ea typeface="Calibri" panose="020F0502020204030204" pitchFamily="34" charset="0"/>
                <a:cs typeface="Arial" panose="020B0604020202020204" pitchFamily="34" charset="0"/>
              </a:rPr>
              <a:t> 7.5 (IKA) </a:t>
            </a:r>
            <a:r>
              <a:rPr lang="hy-AM" dirty="0">
                <a:latin typeface="Arial" panose="020B0604020202020204" pitchFamily="34" charset="0"/>
                <a:ea typeface="Calibri" panose="020F0502020204030204" pitchFamily="34" charset="0"/>
                <a:cs typeface="Arial" panose="020B0604020202020204" pitchFamily="34" charset="0"/>
              </a:rPr>
              <a:t>իր աքսեսուքրներով </a:t>
            </a:r>
            <a:r>
              <a:rPr lang="hy-AM" dirty="0">
                <a:effectLst/>
                <a:latin typeface="Arial" panose="020B0604020202020204" pitchFamily="34" charset="0"/>
                <a:ea typeface="Calibri" panose="020F0502020204030204" pitchFamily="34" charset="0"/>
                <a:cs typeface="Arial" panose="020B0604020202020204" pitchFamily="34" charset="0"/>
              </a:rPr>
              <a:t> – 748000 ՀՀ դրամ։</a:t>
            </a:r>
            <a:endParaRPr lang="en-US" dirty="0">
              <a:latin typeface="Arial" panose="020B0604020202020204" pitchFamily="34" charset="0"/>
              <a:ea typeface="Calibri" panose="020F0502020204030204" pitchFamily="34" charset="0"/>
              <a:cs typeface="Arial" panose="020B0604020202020204" pitchFamily="34" charset="0"/>
            </a:endParaRPr>
          </a:p>
          <a:p>
            <a:pPr marR="0" algn="just">
              <a:lnSpc>
                <a:spcPct val="107000"/>
              </a:lnSpc>
              <a:spcBef>
                <a:spcPts val="0"/>
              </a:spcBef>
              <a:spcAft>
                <a:spcPts val="800"/>
              </a:spcAft>
              <a:tabLst>
                <a:tab pos="228600" algn="l"/>
              </a:tabLst>
            </a:pPr>
            <a:endParaRPr lang="hy-AM" b="1" dirty="0">
              <a:latin typeface="Arial" panose="020B0604020202020204" pitchFamily="34" charset="0"/>
              <a:ea typeface="Calibri" panose="020F0502020204030204" pitchFamily="34" charset="0"/>
              <a:cs typeface="Arial" panose="020B0604020202020204" pitchFamily="34" charset="0"/>
            </a:endParaRPr>
          </a:p>
          <a:p>
            <a:pPr marR="0" algn="just">
              <a:lnSpc>
                <a:spcPct val="107000"/>
              </a:lnSpc>
              <a:spcBef>
                <a:spcPts val="0"/>
              </a:spcBef>
              <a:spcAft>
                <a:spcPts val="800"/>
              </a:spcAft>
              <a:tabLst>
                <a:tab pos="228600" algn="l"/>
              </a:tabLst>
            </a:pPr>
            <a:r>
              <a:rPr lang="hy-AM" b="1" dirty="0">
                <a:latin typeface="Arial" panose="020B0604020202020204" pitchFamily="34" charset="0"/>
                <a:ea typeface="Calibri" panose="020F0502020204030204" pitchFamily="34" charset="0"/>
                <a:cs typeface="Arial" panose="020B0604020202020204" pitchFamily="34" charset="0"/>
              </a:rPr>
              <a:t>Լ</a:t>
            </a:r>
            <a:r>
              <a:rPr lang="hy-AM" b="1" dirty="0">
                <a:effectLst/>
                <a:latin typeface="Arial" panose="020B0604020202020204" pitchFamily="34" charset="0"/>
                <a:ea typeface="Calibri" panose="020F0502020204030204" pitchFamily="34" charset="0"/>
                <a:cs typeface="Arial" panose="020B0604020202020204" pitchFamily="34" charset="0"/>
              </a:rPr>
              <a:t>աբորատոր պարագաներ</a:t>
            </a:r>
            <a:endParaRPr lang="en-US" b="1" dirty="0">
              <a:effectLst/>
              <a:latin typeface="Arial" panose="020B0604020202020204" pitchFamily="34" charset="0"/>
              <a:ea typeface="Calibri" panose="020F0502020204030204" pitchFamily="34" charset="0"/>
              <a:cs typeface="Arial" panose="020B0604020202020204" pitchFamily="34" charset="0"/>
            </a:endParaRPr>
          </a:p>
          <a:p>
            <a:pPr marR="0" algn="just">
              <a:lnSpc>
                <a:spcPct val="107000"/>
              </a:lnSpc>
              <a:spcBef>
                <a:spcPts val="0"/>
              </a:spcBef>
              <a:spcAft>
                <a:spcPts val="800"/>
              </a:spcAft>
              <a:tabLst>
                <a:tab pos="228600" algn="l"/>
              </a:tabLst>
            </a:pPr>
            <a:r>
              <a:rPr lang="hy-AM" dirty="0">
                <a:effectLst/>
                <a:latin typeface="Arial" panose="020B0604020202020204" pitchFamily="34" charset="0"/>
                <a:ea typeface="Calibri" panose="020F0502020204030204" pitchFamily="34" charset="0"/>
                <a:cs typeface="Arial" panose="020B0604020202020204" pitchFamily="34" charset="0"/>
              </a:rPr>
              <a:t>Ավտոմատ պիպետի ծայրակալներ</a:t>
            </a:r>
            <a:r>
              <a:rPr lang="en-US" dirty="0">
                <a:effectLst/>
                <a:latin typeface="Arial" panose="020B0604020202020204" pitchFamily="34" charset="0"/>
                <a:ea typeface="Calibri" panose="020F0502020204030204" pitchFamily="34" charset="0"/>
                <a:cs typeface="Arial" panose="020B0604020202020204" pitchFamily="34" charset="0"/>
              </a:rPr>
              <a:t> (0-200</a:t>
            </a:r>
            <a:r>
              <a:rPr lang="hy-AM" dirty="0">
                <a:effectLst/>
                <a:latin typeface="Arial" panose="020B0604020202020204" pitchFamily="34" charset="0"/>
                <a:ea typeface="Calibri" panose="020F0502020204030204" pitchFamily="34" charset="0"/>
                <a:cs typeface="Arial" panose="020B0604020202020204" pitchFamily="34" charset="0"/>
              </a:rPr>
              <a:t>մկլ, 100-1000մկլ, 1000-5000մկլ</a:t>
            </a:r>
            <a:r>
              <a:rPr lang="en-US" dirty="0">
                <a:effectLst/>
                <a:latin typeface="Arial" panose="020B0604020202020204" pitchFamily="34" charset="0"/>
                <a:ea typeface="Calibri" panose="020F0502020204030204" pitchFamily="34" charset="0"/>
                <a:cs typeface="Arial" panose="020B0604020202020204" pitchFamily="34" charset="0"/>
              </a:rPr>
              <a:t>)</a:t>
            </a:r>
            <a:r>
              <a:rPr lang="hy-AM" dirty="0">
                <a:effectLst/>
                <a:latin typeface="Arial" panose="020B0604020202020204" pitchFamily="34" charset="0"/>
                <a:ea typeface="Calibri" panose="020F0502020204030204" pitchFamily="34" charset="0"/>
                <a:cs typeface="Arial" panose="020B0604020202020204" pitchFamily="34" charset="0"/>
              </a:rPr>
              <a:t> – 24000 ՀՀ դրամ։</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R="0" algn="just">
              <a:lnSpc>
                <a:spcPct val="107000"/>
              </a:lnSpc>
              <a:spcBef>
                <a:spcPts val="0"/>
              </a:spcBef>
              <a:spcAft>
                <a:spcPts val="800"/>
              </a:spcAft>
            </a:pPr>
            <a:endParaRPr lang="hy-AM" b="1" dirty="0">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R="0" algn="just">
              <a:lnSpc>
                <a:spcPct val="107000"/>
              </a:lnSpc>
              <a:spcBef>
                <a:spcPts val="0"/>
              </a:spcBef>
              <a:spcAft>
                <a:spcPts val="800"/>
              </a:spcAft>
            </a:pPr>
            <a:r>
              <a:rPr lang="hy-AM" b="1" dirty="0">
                <a:solidFill>
                  <a:srgbClr val="000000"/>
                </a:solidFill>
                <a:effectLst/>
                <a:latin typeface="Arial" panose="020B0604020202020204" pitchFamily="34" charset="0"/>
                <a:ea typeface="SimSun" panose="02010600030101010101" pitchFamily="2" charset="-122"/>
                <a:cs typeface="Arial" panose="020B0604020202020204" pitchFamily="34" charset="0"/>
              </a:rPr>
              <a:t>Նյութեր</a:t>
            </a:r>
          </a:p>
          <a:p>
            <a:pPr marL="342900" marR="0" indent="-342900" algn="just">
              <a:lnSpc>
                <a:spcPct val="107000"/>
              </a:lnSpc>
              <a:spcBef>
                <a:spcPts val="0"/>
              </a:spcBef>
              <a:spcAft>
                <a:spcPts val="800"/>
              </a:spcAft>
              <a:buFont typeface="+mj-lt"/>
              <a:buAutoNum type="arabicPeriod"/>
            </a:pPr>
            <a:r>
              <a:rPr lang="hy-AM" dirty="0">
                <a:solidFill>
                  <a:srgbClr val="000000"/>
                </a:solidFill>
                <a:effectLst/>
                <a:latin typeface="Arial" panose="020B0604020202020204" pitchFamily="34" charset="0"/>
                <a:ea typeface="SimSun" panose="02010600030101010101" pitchFamily="2" charset="-122"/>
                <a:cs typeface="Arial" panose="020B0604020202020204" pitchFamily="34" charset="0"/>
              </a:rPr>
              <a:t>Երկաթի երկարժեք սուլֆատ– 36000 ՀՀ դրամ։</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107000"/>
              </a:lnSpc>
              <a:spcBef>
                <a:spcPts val="0"/>
              </a:spcBef>
              <a:spcAft>
                <a:spcPts val="800"/>
              </a:spcAft>
              <a:buFont typeface="+mj-lt"/>
              <a:buAutoNum type="arabicPeriod"/>
            </a:pPr>
            <a:r>
              <a:rPr lang="hy-AM" dirty="0">
                <a:solidFill>
                  <a:srgbClr val="000000"/>
                </a:solidFill>
                <a:effectLst/>
                <a:latin typeface="Arial" panose="020B0604020202020204" pitchFamily="34" charset="0"/>
                <a:ea typeface="SimSun" panose="02010600030101010101" pitchFamily="2" charset="-122"/>
                <a:cs typeface="Arial" panose="020B0604020202020204" pitchFamily="34" charset="0"/>
              </a:rPr>
              <a:t>Ագար չոր սննդային – 18900 ՀՀ դրամ։ </a:t>
            </a:r>
          </a:p>
          <a:p>
            <a:pPr marL="342900" marR="0" indent="-342900" algn="just">
              <a:lnSpc>
                <a:spcPct val="107000"/>
              </a:lnSpc>
              <a:spcBef>
                <a:spcPts val="0"/>
              </a:spcBef>
              <a:spcAft>
                <a:spcPts val="800"/>
              </a:spcAft>
              <a:buFont typeface="+mj-lt"/>
              <a:buAutoNum type="arabicPeriod"/>
            </a:pPr>
            <a:r>
              <a:rPr lang="hy-AM" dirty="0">
                <a:solidFill>
                  <a:srgbClr val="000000"/>
                </a:solidFill>
                <a:latin typeface="Arial" panose="020B0604020202020204" pitchFamily="34" charset="0"/>
                <a:ea typeface="SimSun" panose="02010600030101010101" pitchFamily="2" charset="-122"/>
                <a:cs typeface="Arial" panose="020B0604020202020204" pitchFamily="34" charset="0"/>
              </a:rPr>
              <a:t>Արգանակ չոր սննդային – 18900 ՀՀ դրամ։</a:t>
            </a:r>
            <a:endParaRPr lang="en-US"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4A03619C-4E6E-4712-A475-6C7AD91BDFEC}"/>
              </a:ext>
            </a:extLst>
          </p:cNvPr>
          <p:cNvSpPr txBox="1"/>
          <p:nvPr/>
        </p:nvSpPr>
        <p:spPr>
          <a:xfrm>
            <a:off x="7251438" y="1155106"/>
            <a:ext cx="3947163" cy="735394"/>
          </a:xfrm>
          <a:prstGeom prst="rect">
            <a:avLst/>
          </a:prstGeom>
          <a:noFill/>
        </p:spPr>
        <p:txBody>
          <a:bodyPr wrap="square" rtlCol="0">
            <a:spAutoFit/>
          </a:bodyPr>
          <a:lstStyle/>
          <a:p>
            <a:pPr marL="342900" marR="0" indent="-342900" algn="just">
              <a:lnSpc>
                <a:spcPct val="107000"/>
              </a:lnSpc>
              <a:spcBef>
                <a:spcPts val="0"/>
              </a:spcBef>
              <a:spcAft>
                <a:spcPts val="800"/>
              </a:spcAft>
              <a:buFont typeface="+mj-lt"/>
              <a:buAutoNum type="arabicPeriod"/>
            </a:pPr>
            <a:endParaRPr lang="hy-AM" sz="1600" dirty="0">
              <a:solidFill>
                <a:srgbClr val="000000"/>
              </a:solidFill>
              <a:effectLst/>
              <a:latin typeface="GHEA Grapalat" panose="02000506050000020003" pitchFamily="50" charset="0"/>
              <a:ea typeface="SimSun" panose="02010600030101010101" pitchFamily="2" charset="-122"/>
              <a:cs typeface="Arial" panose="020B0604020202020204" pitchFamily="34" charset="0"/>
            </a:endParaRPr>
          </a:p>
          <a:p>
            <a:endParaRPr lang="en-US" b="1" dirty="0"/>
          </a:p>
        </p:txBody>
      </p:sp>
    </p:spTree>
    <p:extLst>
      <p:ext uri="{BB962C8B-B14F-4D97-AF65-F5344CB8AC3E}">
        <p14:creationId xmlns:p14="http://schemas.microsoft.com/office/powerpoint/2010/main" val="4272999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C3B39A7B-72C9-440B-8D0D-5D92A4E36638}"/>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6">
            <a:extLst>
              <a:ext uri="{FF2B5EF4-FFF2-40B4-BE49-F238E27FC236}">
                <a16:creationId xmlns:a16="http://schemas.microsoft.com/office/drawing/2014/main" xmlns="" id="{EF7407B1-6ADD-4038-83EB-32154CCED1E7}"/>
              </a:ext>
            </a:extLst>
          </p:cNvPr>
          <p:cNvGrpSpPr/>
          <p:nvPr/>
        </p:nvGrpSpPr>
        <p:grpSpPr>
          <a:xfrm>
            <a:off x="10070878" y="73025"/>
            <a:ext cx="2044700" cy="709930"/>
            <a:chOff x="14702" y="115"/>
            <a:chExt cx="3220" cy="1118"/>
          </a:xfrm>
        </p:grpSpPr>
        <p:pic>
          <p:nvPicPr>
            <p:cNvPr id="6" name="图片 4">
              <a:extLst>
                <a:ext uri="{FF2B5EF4-FFF2-40B4-BE49-F238E27FC236}">
                  <a16:creationId xmlns:a16="http://schemas.microsoft.com/office/drawing/2014/main" xmlns="" id="{A0DAEE01-58EF-4A8D-A8F6-87D26C21B6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0" y="158"/>
              <a:ext cx="1013" cy="1013"/>
            </a:xfrm>
            <a:prstGeom prst="rect">
              <a:avLst/>
            </a:prstGeom>
          </p:spPr>
        </p:pic>
        <p:pic>
          <p:nvPicPr>
            <p:cNvPr id="7" name="图片 8">
              <a:extLst>
                <a:ext uri="{FF2B5EF4-FFF2-40B4-BE49-F238E27FC236}">
                  <a16:creationId xmlns:a16="http://schemas.microsoft.com/office/drawing/2014/main" xmlns="" id="{A96EDE63-B555-41C1-B280-C6EA656C42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2" y="169"/>
              <a:ext cx="1086" cy="1044"/>
            </a:xfrm>
            <a:prstGeom prst="rect">
              <a:avLst/>
            </a:prstGeom>
          </p:spPr>
        </p:pic>
        <p:pic>
          <p:nvPicPr>
            <p:cNvPr id="8" name="图片 2" descr="微信图片_20221106090810">
              <a:extLst>
                <a:ext uri="{FF2B5EF4-FFF2-40B4-BE49-F238E27FC236}">
                  <a16:creationId xmlns:a16="http://schemas.microsoft.com/office/drawing/2014/main" xmlns="" id="{44BF626F-2114-4749-8E66-D78B8A7065D5}"/>
                </a:ext>
              </a:extLst>
            </p:cNvPr>
            <p:cNvPicPr>
              <a:picLocks noChangeAspect="1"/>
            </p:cNvPicPr>
            <p:nvPr/>
          </p:nvPicPr>
          <p:blipFill>
            <a:blip r:embed="rId4"/>
            <a:stretch>
              <a:fillRect/>
            </a:stretch>
          </p:blipFill>
          <p:spPr>
            <a:xfrm>
              <a:off x="15875" y="115"/>
              <a:ext cx="980" cy="1119"/>
            </a:xfrm>
            <a:prstGeom prst="rect">
              <a:avLst/>
            </a:prstGeom>
          </p:spPr>
        </p:pic>
      </p:grpSp>
      <p:sp>
        <p:nvSpPr>
          <p:cNvPr id="9" name="TextBox 8">
            <a:extLst>
              <a:ext uri="{FF2B5EF4-FFF2-40B4-BE49-F238E27FC236}">
                <a16:creationId xmlns:a16="http://schemas.microsoft.com/office/drawing/2014/main" xmlns="" id="{DAFADEF9-20E6-4867-A4E6-8A4756F34D93}"/>
              </a:ext>
            </a:extLst>
          </p:cNvPr>
          <p:cNvSpPr txBox="1"/>
          <p:nvPr/>
        </p:nvSpPr>
        <p:spPr>
          <a:xfrm>
            <a:off x="753967" y="197474"/>
            <a:ext cx="8883527" cy="400110"/>
          </a:xfrm>
          <a:prstGeom prst="rect">
            <a:avLst/>
          </a:prstGeom>
          <a:noFill/>
        </p:spPr>
        <p:txBody>
          <a:bodyPr wrap="square" rtlCol="0">
            <a:spAutoFit/>
          </a:bodyPr>
          <a:lstStyle/>
          <a:p>
            <a:pPr algn="ctr"/>
            <a:r>
              <a:rPr lang="en-US" alt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Ֆ</a:t>
            </a:r>
            <a:r>
              <a:rPr lang="hy-AM" altLang="en-US" sz="2000" b="1" dirty="0">
                <a:solidFill>
                  <a:schemeClr val="bg1"/>
                </a:solidFill>
                <a:latin typeface="Arial" panose="020B0604020202020204" pitchFamily="34" charset="0"/>
                <a:ea typeface="Times New Roman" panose="02020603050405020304" pitchFamily="18" charset="0"/>
                <a:cs typeface="Arial" panose="020B0604020202020204" pitchFamily="34" charset="0"/>
              </a:rPr>
              <a:t>ինանսական միջոցների օգտագործում, 2025թ․</a:t>
            </a:r>
            <a:endParaRPr lang="en-US" sz="2000" dirty="0">
              <a:solidFill>
                <a:schemeClr val="bg1"/>
              </a:solidFill>
              <a:latin typeface="Arial" panose="020B0604020202020204" pitchFamily="34" charset="0"/>
              <a:cs typeface="Arial" panose="020B0604020202020204" pitchFamily="34" charset="0"/>
            </a:endParaRPr>
          </a:p>
        </p:txBody>
      </p:sp>
      <p:graphicFrame>
        <p:nvGraphicFramePr>
          <p:cNvPr id="10" name="Table 10">
            <a:extLst>
              <a:ext uri="{FF2B5EF4-FFF2-40B4-BE49-F238E27FC236}">
                <a16:creationId xmlns:a16="http://schemas.microsoft.com/office/drawing/2014/main" xmlns="" id="{357BF30E-EAC9-4148-8149-8427936C8672}"/>
              </a:ext>
            </a:extLst>
          </p:cNvPr>
          <p:cNvGraphicFramePr>
            <a:graphicFrameLocks noGrp="1"/>
          </p:cNvGraphicFramePr>
          <p:nvPr>
            <p:extLst>
              <p:ext uri="{D42A27DB-BD31-4B8C-83A1-F6EECF244321}">
                <p14:modId xmlns:p14="http://schemas.microsoft.com/office/powerpoint/2010/main" val="871955656"/>
              </p:ext>
            </p:extLst>
          </p:nvPr>
        </p:nvGraphicFramePr>
        <p:xfrm>
          <a:off x="208587" y="1176434"/>
          <a:ext cx="11763673" cy="3586480"/>
        </p:xfrm>
        <a:graphic>
          <a:graphicData uri="http://schemas.openxmlformats.org/drawingml/2006/table">
            <a:tbl>
              <a:tblPr firstRow="1" bandRow="1">
                <a:tableStyleId>{5FD0F851-EC5A-4D38-B0AD-8093EC10F338}</a:tableStyleId>
              </a:tblPr>
              <a:tblGrid>
                <a:gridCol w="1960612">
                  <a:extLst>
                    <a:ext uri="{9D8B030D-6E8A-4147-A177-3AD203B41FA5}">
                      <a16:colId xmlns:a16="http://schemas.microsoft.com/office/drawing/2014/main" xmlns="" val="1181808713"/>
                    </a:ext>
                  </a:extLst>
                </a:gridCol>
                <a:gridCol w="3619780">
                  <a:extLst>
                    <a:ext uri="{9D8B030D-6E8A-4147-A177-3AD203B41FA5}">
                      <a16:colId xmlns:a16="http://schemas.microsoft.com/office/drawing/2014/main" xmlns="" val="178622189"/>
                    </a:ext>
                  </a:extLst>
                </a:gridCol>
                <a:gridCol w="1368618">
                  <a:extLst>
                    <a:ext uri="{9D8B030D-6E8A-4147-A177-3AD203B41FA5}">
                      <a16:colId xmlns:a16="http://schemas.microsoft.com/office/drawing/2014/main" xmlns="" val="1365952109"/>
                    </a:ext>
                  </a:extLst>
                </a:gridCol>
                <a:gridCol w="1336802">
                  <a:extLst>
                    <a:ext uri="{9D8B030D-6E8A-4147-A177-3AD203B41FA5}">
                      <a16:colId xmlns:a16="http://schemas.microsoft.com/office/drawing/2014/main" xmlns="" val="2873758377"/>
                    </a:ext>
                  </a:extLst>
                </a:gridCol>
                <a:gridCol w="1723489">
                  <a:extLst>
                    <a:ext uri="{9D8B030D-6E8A-4147-A177-3AD203B41FA5}">
                      <a16:colId xmlns:a16="http://schemas.microsoft.com/office/drawing/2014/main" xmlns="" val="1794311257"/>
                    </a:ext>
                  </a:extLst>
                </a:gridCol>
                <a:gridCol w="1754372">
                  <a:extLst>
                    <a:ext uri="{9D8B030D-6E8A-4147-A177-3AD203B41FA5}">
                      <a16:colId xmlns:a16="http://schemas.microsoft.com/office/drawing/2014/main" xmlns="" val="3596678197"/>
                    </a:ext>
                  </a:extLst>
                </a:gridCol>
              </a:tblGrid>
              <a:tr h="370840">
                <a:tc>
                  <a:txBody>
                    <a:bodyPr/>
                    <a:lstStyle/>
                    <a:p>
                      <a:r>
                        <a:rPr lang="hy-AM" dirty="0"/>
                        <a:t>Հ/Հ</a:t>
                      </a:r>
                      <a:endParaRPr lang="en-US" dirty="0">
                        <a:latin typeface="+mn-lt"/>
                      </a:endParaRPr>
                    </a:p>
                  </a:txBody>
                  <a:tcPr/>
                </a:tc>
                <a:tc>
                  <a:txBody>
                    <a:bodyPr/>
                    <a:lstStyle/>
                    <a:p>
                      <a:endParaRPr lang="en-US" dirty="0">
                        <a:latin typeface="+mn-lt"/>
                      </a:endParaRPr>
                    </a:p>
                  </a:txBody>
                  <a:tcPr/>
                </a:tc>
                <a:tc>
                  <a:txBody>
                    <a:bodyPr/>
                    <a:lstStyle/>
                    <a:p>
                      <a:r>
                        <a:rPr lang="hy-AM" dirty="0"/>
                        <a:t>2024թ․-ի մնացորդ</a:t>
                      </a:r>
                      <a:endParaRPr lang="en-US"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dirty="0"/>
                        <a:t>2025թ․ </a:t>
                      </a:r>
                      <a:endParaRPr lang="en-US"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y-AM" dirty="0"/>
                        <a:t>Ծախսվել է 2025թ․ </a:t>
                      </a:r>
                    </a:p>
                    <a:p>
                      <a:pPr marL="0" marR="0" lvl="0" indent="0" algn="l" defTabSz="914400" rtl="0" eaLnBrk="1" fontAlgn="auto" latinLnBrk="0" hangingPunct="1">
                        <a:lnSpc>
                          <a:spcPct val="100000"/>
                        </a:lnSpc>
                        <a:spcBef>
                          <a:spcPts val="0"/>
                        </a:spcBef>
                        <a:spcAft>
                          <a:spcPts val="0"/>
                        </a:spcAft>
                        <a:buClrTx/>
                        <a:buSzTx/>
                        <a:buFontTx/>
                        <a:buNone/>
                        <a:tabLst/>
                        <a:defRPr/>
                      </a:pPr>
                      <a:r>
                        <a:rPr lang="hy-AM" dirty="0"/>
                        <a:t>01․12․2024-01․10․2025</a:t>
                      </a:r>
                      <a:endParaRPr lang="en-US" dirty="0"/>
                    </a:p>
                    <a:p>
                      <a:endParaRPr lang="en-US" dirty="0">
                        <a:latin typeface="+mn-lt"/>
                      </a:endParaRPr>
                    </a:p>
                  </a:txBody>
                  <a:tcPr/>
                </a:tc>
                <a:tc>
                  <a:txBody>
                    <a:bodyPr/>
                    <a:lstStyle/>
                    <a:p>
                      <a:r>
                        <a:rPr lang="hy-AM" dirty="0"/>
                        <a:t>Մնացորդ</a:t>
                      </a:r>
                      <a:endParaRPr lang="en-US" dirty="0">
                        <a:latin typeface="+mn-lt"/>
                      </a:endParaRPr>
                    </a:p>
                  </a:txBody>
                  <a:tcPr/>
                </a:tc>
                <a:extLst>
                  <a:ext uri="{0D108BD9-81ED-4DB2-BD59-A6C34878D82A}">
                    <a16:rowId xmlns:a16="http://schemas.microsoft.com/office/drawing/2014/main" xmlns="" val="2180378107"/>
                  </a:ext>
                </a:extLst>
              </a:tr>
              <a:tr h="370840">
                <a:tc>
                  <a:txBody>
                    <a:bodyPr/>
                    <a:lstStyle/>
                    <a:p>
                      <a:r>
                        <a:rPr lang="hy-AM" dirty="0"/>
                        <a:t>1</a:t>
                      </a:r>
                      <a:endParaRPr lang="en-US" dirty="0">
                        <a:latin typeface="+mn-lt"/>
                      </a:endParaRPr>
                    </a:p>
                  </a:txBody>
                  <a:tcPr/>
                </a:tc>
                <a:tc>
                  <a:txBody>
                    <a:bodyPr/>
                    <a:lstStyle/>
                    <a:p>
                      <a:r>
                        <a:rPr lang="hy-AM" dirty="0"/>
                        <a:t>Աշխատավարձ</a:t>
                      </a:r>
                      <a:endParaRPr lang="en-US" dirty="0">
                        <a:latin typeface="+mn-lt"/>
                      </a:endParaRPr>
                    </a:p>
                  </a:txBody>
                  <a:tcPr/>
                </a:tc>
                <a:tc>
                  <a:txBody>
                    <a:bodyPr/>
                    <a:lstStyle/>
                    <a:p>
                      <a:pPr algn="l"/>
                      <a:r>
                        <a:rPr lang="hy-AM" dirty="0"/>
                        <a:t>0</a:t>
                      </a:r>
                      <a:endParaRPr lang="en-US" dirty="0">
                        <a:latin typeface="+mn-lt"/>
                      </a:endParaRPr>
                    </a:p>
                  </a:txBody>
                  <a:tcPr/>
                </a:tc>
                <a:tc>
                  <a:txBody>
                    <a:bodyPr/>
                    <a:lstStyle/>
                    <a:p>
                      <a:pPr algn="l"/>
                      <a:r>
                        <a:rPr lang="hy-AM" dirty="0"/>
                        <a:t>21600000</a:t>
                      </a:r>
                      <a:endParaRPr lang="en-US" dirty="0">
                        <a:latin typeface="+mn-lt"/>
                      </a:endParaRPr>
                    </a:p>
                  </a:txBody>
                  <a:tcPr/>
                </a:tc>
                <a:tc>
                  <a:txBody>
                    <a:bodyPr/>
                    <a:lstStyle/>
                    <a:p>
                      <a:pPr algn="l"/>
                      <a:r>
                        <a:rPr lang="hy-AM" dirty="0"/>
                        <a:t>16200000</a:t>
                      </a:r>
                      <a:endParaRPr lang="en-US" dirty="0">
                        <a:latin typeface="+mn-lt"/>
                      </a:endParaRPr>
                    </a:p>
                  </a:txBody>
                  <a:tcPr/>
                </a:tc>
                <a:tc>
                  <a:txBody>
                    <a:bodyPr/>
                    <a:lstStyle/>
                    <a:p>
                      <a:pPr algn="l"/>
                      <a:r>
                        <a:rPr lang="en-US" dirty="0"/>
                        <a:t>5400000</a:t>
                      </a:r>
                      <a:endParaRPr lang="en-US" dirty="0">
                        <a:latin typeface="+mn-lt"/>
                      </a:endParaRPr>
                    </a:p>
                  </a:txBody>
                  <a:tcPr/>
                </a:tc>
                <a:extLst>
                  <a:ext uri="{0D108BD9-81ED-4DB2-BD59-A6C34878D82A}">
                    <a16:rowId xmlns:a16="http://schemas.microsoft.com/office/drawing/2014/main" xmlns="" val="1378239808"/>
                  </a:ext>
                </a:extLst>
              </a:tr>
              <a:tr h="370840">
                <a:tc>
                  <a:txBody>
                    <a:bodyPr/>
                    <a:lstStyle/>
                    <a:p>
                      <a:r>
                        <a:rPr lang="hy-AM" dirty="0"/>
                        <a:t>2</a:t>
                      </a:r>
                      <a:endParaRPr lang="en-US" dirty="0">
                        <a:latin typeface="+mn-lt"/>
                      </a:endParaRPr>
                    </a:p>
                  </a:txBody>
                  <a:tcPr/>
                </a:tc>
                <a:tc>
                  <a:txBody>
                    <a:bodyPr/>
                    <a:lstStyle/>
                    <a:p>
                      <a:r>
                        <a:rPr lang="hy-AM" dirty="0"/>
                        <a:t>Սարքեր, նյութեր, պարագաներ</a:t>
                      </a:r>
                      <a:endParaRPr lang="en-US" dirty="0">
                        <a:latin typeface="+mn-lt"/>
                      </a:endParaRPr>
                    </a:p>
                  </a:txBody>
                  <a:tcPr/>
                </a:tc>
                <a:tc>
                  <a:txBody>
                    <a:bodyPr/>
                    <a:lstStyle/>
                    <a:p>
                      <a:pPr algn="l"/>
                      <a:r>
                        <a:rPr lang="hy-AM" dirty="0"/>
                        <a:t>119544</a:t>
                      </a:r>
                      <a:endParaRPr lang="en-US" dirty="0">
                        <a:latin typeface="+mn-lt"/>
                      </a:endParaRPr>
                    </a:p>
                  </a:txBody>
                  <a:tcPr/>
                </a:tc>
                <a:tc>
                  <a:txBody>
                    <a:bodyPr/>
                    <a:lstStyle/>
                    <a:p>
                      <a:pPr algn="l"/>
                      <a:r>
                        <a:rPr lang="hy-AM" dirty="0"/>
                        <a:t>1000000</a:t>
                      </a:r>
                      <a:endParaRPr lang="en-US" dirty="0">
                        <a:latin typeface="+mn-lt"/>
                      </a:endParaRPr>
                    </a:p>
                  </a:txBody>
                  <a:tcPr/>
                </a:tc>
                <a:tc>
                  <a:txBody>
                    <a:bodyPr/>
                    <a:lstStyle/>
                    <a:p>
                      <a:pPr algn="l"/>
                      <a:r>
                        <a:rPr lang="hy-AM" dirty="0"/>
                        <a:t>845800</a:t>
                      </a:r>
                      <a:endParaRPr lang="en-US" dirty="0">
                        <a:latin typeface="+mn-lt"/>
                      </a:endParaRPr>
                    </a:p>
                  </a:txBody>
                  <a:tcPr/>
                </a:tc>
                <a:tc>
                  <a:txBody>
                    <a:bodyPr/>
                    <a:lstStyle/>
                    <a:p>
                      <a:pPr algn="l"/>
                      <a:r>
                        <a:rPr lang="en-US" dirty="0"/>
                        <a:t>273744</a:t>
                      </a:r>
                      <a:endParaRPr lang="en-US" dirty="0">
                        <a:latin typeface="+mn-lt"/>
                      </a:endParaRPr>
                    </a:p>
                  </a:txBody>
                  <a:tcPr/>
                </a:tc>
                <a:extLst>
                  <a:ext uri="{0D108BD9-81ED-4DB2-BD59-A6C34878D82A}">
                    <a16:rowId xmlns:a16="http://schemas.microsoft.com/office/drawing/2014/main" xmlns="" val="3440494825"/>
                  </a:ext>
                </a:extLst>
              </a:tr>
              <a:tr h="370840">
                <a:tc>
                  <a:txBody>
                    <a:bodyPr/>
                    <a:lstStyle/>
                    <a:p>
                      <a:r>
                        <a:rPr lang="hy-AM" dirty="0"/>
                        <a:t>3</a:t>
                      </a:r>
                      <a:endParaRPr lang="en-US" dirty="0">
                        <a:latin typeface="+mn-lt"/>
                      </a:endParaRPr>
                    </a:p>
                  </a:txBody>
                  <a:tcPr/>
                </a:tc>
                <a:tc>
                  <a:txBody>
                    <a:bodyPr/>
                    <a:lstStyle/>
                    <a:p>
                      <a:r>
                        <a:rPr lang="hy-AM" dirty="0"/>
                        <a:t>Գործուղումներ </a:t>
                      </a:r>
                      <a:r>
                        <a:rPr lang="en-US" dirty="0"/>
                        <a:t>(</a:t>
                      </a:r>
                      <a:r>
                        <a:rPr lang="hy-AM" dirty="0"/>
                        <a:t>արտաքին, ներքին</a:t>
                      </a:r>
                      <a:r>
                        <a:rPr lang="en-US" dirty="0"/>
                        <a:t>)</a:t>
                      </a:r>
                      <a:r>
                        <a:rPr lang="hy-AM" dirty="0"/>
                        <a:t> ներառյալ հարկերը</a:t>
                      </a:r>
                      <a:endParaRPr lang="en-US" dirty="0">
                        <a:latin typeface="+mn-lt"/>
                      </a:endParaRPr>
                    </a:p>
                  </a:txBody>
                  <a:tcPr/>
                </a:tc>
                <a:tc>
                  <a:txBody>
                    <a:bodyPr/>
                    <a:lstStyle/>
                    <a:p>
                      <a:pPr algn="l"/>
                      <a:r>
                        <a:rPr lang="hy-AM" dirty="0"/>
                        <a:t>549747</a:t>
                      </a:r>
                      <a:endParaRPr lang="en-US" dirty="0">
                        <a:latin typeface="+mn-lt"/>
                      </a:endParaRPr>
                    </a:p>
                  </a:txBody>
                  <a:tcPr/>
                </a:tc>
                <a:tc>
                  <a:txBody>
                    <a:bodyPr/>
                    <a:lstStyle/>
                    <a:p>
                      <a:pPr algn="l"/>
                      <a:r>
                        <a:rPr lang="hy-AM" dirty="0"/>
                        <a:t>4400000</a:t>
                      </a:r>
                      <a:endParaRPr lang="en-US" dirty="0">
                        <a:latin typeface="+mn-lt"/>
                      </a:endParaRPr>
                    </a:p>
                  </a:txBody>
                  <a:tcPr/>
                </a:tc>
                <a:tc>
                  <a:txBody>
                    <a:bodyPr/>
                    <a:lstStyle/>
                    <a:p>
                      <a:pPr algn="l"/>
                      <a:r>
                        <a:rPr lang="en-US" dirty="0"/>
                        <a:t>4056470</a:t>
                      </a:r>
                      <a:endParaRPr lang="en-US" dirty="0">
                        <a:latin typeface="+mn-lt"/>
                      </a:endParaRPr>
                    </a:p>
                  </a:txBody>
                  <a:tcPr/>
                </a:tc>
                <a:tc>
                  <a:txBody>
                    <a:bodyPr/>
                    <a:lstStyle/>
                    <a:p>
                      <a:pPr algn="l"/>
                      <a:r>
                        <a:rPr lang="en-US" dirty="0"/>
                        <a:t>893277</a:t>
                      </a:r>
                      <a:endParaRPr lang="en-US" dirty="0">
                        <a:latin typeface="+mn-lt"/>
                      </a:endParaRPr>
                    </a:p>
                  </a:txBody>
                  <a:tcPr/>
                </a:tc>
                <a:extLst>
                  <a:ext uri="{0D108BD9-81ED-4DB2-BD59-A6C34878D82A}">
                    <a16:rowId xmlns:a16="http://schemas.microsoft.com/office/drawing/2014/main" xmlns="" val="138336959"/>
                  </a:ext>
                </a:extLst>
              </a:tr>
              <a:tr h="370840">
                <a:tc>
                  <a:txBody>
                    <a:bodyPr/>
                    <a:lstStyle/>
                    <a:p>
                      <a:r>
                        <a:rPr lang="hy-AM" dirty="0"/>
                        <a:t>4</a:t>
                      </a:r>
                      <a:endParaRPr lang="en-US" dirty="0">
                        <a:latin typeface="+mn-lt"/>
                      </a:endParaRPr>
                    </a:p>
                  </a:txBody>
                  <a:tcPr/>
                </a:tc>
                <a:tc>
                  <a:txBody>
                    <a:bodyPr/>
                    <a:lstStyle/>
                    <a:p>
                      <a:r>
                        <a:rPr lang="hy-AM" dirty="0"/>
                        <a:t>Վերադիր ծախսեր</a:t>
                      </a:r>
                      <a:endParaRPr lang="en-US" dirty="0">
                        <a:latin typeface="+mn-lt"/>
                      </a:endParaRPr>
                    </a:p>
                  </a:txBody>
                  <a:tcPr/>
                </a:tc>
                <a:tc>
                  <a:txBody>
                    <a:bodyPr/>
                    <a:lstStyle/>
                    <a:p>
                      <a:pPr algn="l"/>
                      <a:r>
                        <a:rPr lang="hy-AM" dirty="0"/>
                        <a:t>0</a:t>
                      </a:r>
                      <a:endParaRPr lang="en-US" dirty="0">
                        <a:latin typeface="+mn-lt"/>
                      </a:endParaRPr>
                    </a:p>
                  </a:txBody>
                  <a:tcPr/>
                </a:tc>
                <a:tc>
                  <a:txBody>
                    <a:bodyPr/>
                    <a:lstStyle/>
                    <a:p>
                      <a:pPr algn="l"/>
                      <a:r>
                        <a:rPr lang="hy-AM" dirty="0"/>
                        <a:t>500000</a:t>
                      </a:r>
                      <a:endParaRPr lang="en-US" dirty="0">
                        <a:latin typeface="+mn-lt"/>
                      </a:endParaRPr>
                    </a:p>
                  </a:txBody>
                  <a:tcPr/>
                </a:tc>
                <a:tc>
                  <a:txBody>
                    <a:bodyPr/>
                    <a:lstStyle/>
                    <a:p>
                      <a:pPr algn="l"/>
                      <a:r>
                        <a:rPr lang="hy-AM" dirty="0"/>
                        <a:t>500000</a:t>
                      </a:r>
                      <a:endParaRPr lang="en-US" dirty="0">
                        <a:latin typeface="+mn-lt"/>
                      </a:endParaRPr>
                    </a:p>
                  </a:txBody>
                  <a:tcPr/>
                </a:tc>
                <a:tc>
                  <a:txBody>
                    <a:bodyPr/>
                    <a:lstStyle/>
                    <a:p>
                      <a:pPr algn="l"/>
                      <a:r>
                        <a:rPr lang="hy-AM" dirty="0"/>
                        <a:t>0</a:t>
                      </a:r>
                      <a:endParaRPr lang="en-US" dirty="0">
                        <a:latin typeface="+mn-lt"/>
                      </a:endParaRPr>
                    </a:p>
                  </a:txBody>
                  <a:tcPr/>
                </a:tc>
                <a:extLst>
                  <a:ext uri="{0D108BD9-81ED-4DB2-BD59-A6C34878D82A}">
                    <a16:rowId xmlns:a16="http://schemas.microsoft.com/office/drawing/2014/main" xmlns="" val="2225219301"/>
                  </a:ext>
                </a:extLst>
              </a:tr>
              <a:tr h="370840">
                <a:tc>
                  <a:txBody>
                    <a:bodyPr/>
                    <a:lstStyle/>
                    <a:p>
                      <a:r>
                        <a:rPr lang="hy-AM" dirty="0"/>
                        <a:t>Ընդամենը</a:t>
                      </a:r>
                      <a:endParaRPr lang="en-US" dirty="0">
                        <a:latin typeface="+mn-lt"/>
                      </a:endParaRPr>
                    </a:p>
                  </a:txBody>
                  <a:tcPr/>
                </a:tc>
                <a:tc>
                  <a:txBody>
                    <a:bodyPr/>
                    <a:lstStyle/>
                    <a:p>
                      <a:endParaRPr lang="en-US" dirty="0">
                        <a:latin typeface="+mn-lt"/>
                      </a:endParaRPr>
                    </a:p>
                  </a:txBody>
                  <a:tcPr/>
                </a:tc>
                <a:tc>
                  <a:txBody>
                    <a:bodyPr/>
                    <a:lstStyle/>
                    <a:p>
                      <a:pPr algn="l"/>
                      <a:r>
                        <a:rPr lang="hy-AM" dirty="0"/>
                        <a:t>669291</a:t>
                      </a:r>
                      <a:endParaRPr lang="en-US" dirty="0">
                        <a:latin typeface="+mn-lt"/>
                      </a:endParaRPr>
                    </a:p>
                  </a:txBody>
                  <a:tcPr/>
                </a:tc>
                <a:tc>
                  <a:txBody>
                    <a:bodyPr/>
                    <a:lstStyle/>
                    <a:p>
                      <a:pPr algn="l"/>
                      <a:r>
                        <a:rPr lang="hy-AM" dirty="0"/>
                        <a:t>27500000</a:t>
                      </a:r>
                      <a:endParaRPr lang="en-US" dirty="0">
                        <a:latin typeface="+mn-lt"/>
                      </a:endParaRPr>
                    </a:p>
                  </a:txBody>
                  <a:tcPr/>
                </a:tc>
                <a:tc>
                  <a:txBody>
                    <a:bodyPr/>
                    <a:lstStyle/>
                    <a:p>
                      <a:pPr algn="l"/>
                      <a:r>
                        <a:rPr lang="en-US" dirty="0">
                          <a:solidFill>
                            <a:srgbClr val="FF0000"/>
                          </a:solidFill>
                        </a:rPr>
                        <a:t>21602270</a:t>
                      </a:r>
                      <a:endParaRPr lang="en-US" dirty="0">
                        <a:solidFill>
                          <a:srgbClr val="FF0000"/>
                        </a:solidFill>
                        <a:latin typeface="+mn-lt"/>
                      </a:endParaRPr>
                    </a:p>
                  </a:txBody>
                  <a:tcPr/>
                </a:tc>
                <a:tc>
                  <a:txBody>
                    <a:bodyPr/>
                    <a:lstStyle/>
                    <a:p>
                      <a:pPr algn="l"/>
                      <a:r>
                        <a:rPr lang="en-US" dirty="0">
                          <a:solidFill>
                            <a:srgbClr val="00B050"/>
                          </a:solidFill>
                        </a:rPr>
                        <a:t>6567021</a:t>
                      </a:r>
                      <a:endParaRPr lang="en-US" dirty="0">
                        <a:solidFill>
                          <a:srgbClr val="00B050"/>
                        </a:solidFill>
                        <a:latin typeface="+mn-lt"/>
                      </a:endParaRPr>
                    </a:p>
                  </a:txBody>
                  <a:tcPr/>
                </a:tc>
                <a:extLst>
                  <a:ext uri="{0D108BD9-81ED-4DB2-BD59-A6C34878D82A}">
                    <a16:rowId xmlns:a16="http://schemas.microsoft.com/office/drawing/2014/main" xmlns="" val="735292473"/>
                  </a:ext>
                </a:extLst>
              </a:tr>
            </a:tbl>
          </a:graphicData>
        </a:graphic>
      </p:graphicFrame>
    </p:spTree>
    <p:extLst>
      <p:ext uri="{BB962C8B-B14F-4D97-AF65-F5344CB8AC3E}">
        <p14:creationId xmlns:p14="http://schemas.microsoft.com/office/powerpoint/2010/main" val="2662965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1" y="54"/>
            <a:ext cx="12192001" cy="924083"/>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grpSp>
        <p:nvGrpSpPr>
          <p:cNvPr id="3" name="组合 2"/>
          <p:cNvGrpSpPr/>
          <p:nvPr/>
        </p:nvGrpSpPr>
        <p:grpSpPr>
          <a:xfrm>
            <a:off x="9879938" y="77334"/>
            <a:ext cx="2163883" cy="751311"/>
            <a:chOff x="14702" y="115"/>
            <a:chExt cx="3220" cy="1118"/>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0" y="158"/>
              <a:ext cx="1013" cy="1013"/>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2" y="169"/>
              <a:ext cx="1086" cy="1044"/>
            </a:xfrm>
            <a:prstGeom prst="rect">
              <a:avLst/>
            </a:prstGeom>
          </p:spPr>
        </p:pic>
        <p:pic>
          <p:nvPicPr>
            <p:cNvPr id="13" name="图片 12" descr="微信图片_20221106090810"/>
            <p:cNvPicPr>
              <a:picLocks noChangeAspect="1"/>
            </p:cNvPicPr>
            <p:nvPr/>
          </p:nvPicPr>
          <p:blipFill>
            <a:blip r:embed="rId5"/>
            <a:stretch>
              <a:fillRect/>
            </a:stretch>
          </p:blipFill>
          <p:spPr>
            <a:xfrm>
              <a:off x="15875" y="115"/>
              <a:ext cx="980" cy="1119"/>
            </a:xfrm>
            <a:prstGeom prst="rect">
              <a:avLst/>
            </a:prstGeom>
          </p:spPr>
        </p:pic>
      </p:grpSp>
      <p:sp>
        <p:nvSpPr>
          <p:cNvPr id="48" name="文本框 1">
            <a:extLst>
              <a:ext uri="{FF2B5EF4-FFF2-40B4-BE49-F238E27FC236}">
                <a16:creationId xmlns:a16="http://schemas.microsoft.com/office/drawing/2014/main" xmlns="" id="{4F807E2D-06ED-4F74-A326-8849B6AF6376}"/>
              </a:ext>
            </a:extLst>
          </p:cNvPr>
          <p:cNvSpPr txBox="1"/>
          <p:nvPr/>
        </p:nvSpPr>
        <p:spPr>
          <a:xfrm>
            <a:off x="1114083" y="163844"/>
            <a:ext cx="9963835" cy="418128"/>
          </a:xfrm>
          <a:prstGeom prst="rect">
            <a:avLst/>
          </a:prstGeom>
          <a:noFill/>
        </p:spPr>
        <p:txBody>
          <a:bodyPr wrap="square">
            <a:spAutoFit/>
          </a:bodyPr>
          <a:lstStyle/>
          <a:p>
            <a:pPr algn="ctr"/>
            <a:r>
              <a:rPr lang="en-US" altLang="zh-CN" sz="2117" b="1" spc="-5" dirty="0">
                <a:solidFill>
                  <a:schemeClr val="bg1"/>
                </a:solidFill>
                <a:latin typeface="微软雅黑" panose="020B0503020204020204" pitchFamily="34" charset="-122"/>
                <a:ea typeface="微软雅黑" panose="020B0503020204020204" pitchFamily="34" charset="-122"/>
              </a:rPr>
              <a:t>202</a:t>
            </a:r>
            <a:r>
              <a:rPr lang="hy-AM" altLang="zh-CN" sz="2117" b="1" spc="-5" dirty="0">
                <a:solidFill>
                  <a:schemeClr val="bg1"/>
                </a:solidFill>
                <a:latin typeface="微软雅黑" panose="020B0503020204020204" pitchFamily="34" charset="-122"/>
                <a:ea typeface="微软雅黑" panose="020B0503020204020204" pitchFamily="34" charset="-122"/>
              </a:rPr>
              <a:t>6</a:t>
            </a:r>
            <a:r>
              <a:rPr lang="en-US" altLang="zh-CN" sz="2117" b="1" spc="-5" dirty="0">
                <a:solidFill>
                  <a:schemeClr val="bg1"/>
                </a:solidFill>
                <a:latin typeface="微软雅黑" panose="020B0503020204020204" pitchFamily="34" charset="-122"/>
                <a:ea typeface="微软雅黑" panose="020B0503020204020204" pitchFamily="34" charset="-122"/>
              </a:rPr>
              <a:t>թ.-</a:t>
            </a:r>
            <a:r>
              <a:rPr lang="hy-AM" altLang="zh-CN" sz="2117" b="1" spc="-5" dirty="0">
                <a:solidFill>
                  <a:schemeClr val="bg1"/>
                </a:solidFill>
                <a:latin typeface="微软雅黑" panose="020B0503020204020204" pitchFamily="34" charset="-122"/>
                <a:ea typeface="微软雅黑" panose="020B0503020204020204" pitchFamily="34" charset="-122"/>
              </a:rPr>
              <a:t>ի</a:t>
            </a:r>
            <a:r>
              <a:rPr lang="en-US" altLang="zh-CN" sz="2117" b="1" spc="-5" dirty="0">
                <a:solidFill>
                  <a:schemeClr val="bg1"/>
                </a:solidFill>
                <a:latin typeface="微软雅黑" panose="020B0503020204020204" pitchFamily="34" charset="-122"/>
                <a:ea typeface="微软雅黑" panose="020B0503020204020204" pitchFamily="34" charset="-122"/>
              </a:rPr>
              <a:t>ն </a:t>
            </a:r>
            <a:r>
              <a:rPr lang="hy-AM" altLang="zh-CN" sz="2117" b="1" spc="-5" dirty="0">
                <a:solidFill>
                  <a:schemeClr val="bg1"/>
                </a:solidFill>
                <a:latin typeface="微软雅黑" panose="020B0503020204020204" pitchFamily="34" charset="-122"/>
                <a:ea typeface="微软雅黑" panose="020B0503020204020204" pitchFamily="34" charset="-122"/>
              </a:rPr>
              <a:t>կ</a:t>
            </a:r>
            <a:r>
              <a:rPr lang="en-US" altLang="zh-CN" sz="2117" b="1" spc="-5" dirty="0">
                <a:solidFill>
                  <a:schemeClr val="bg1"/>
                </a:solidFill>
                <a:latin typeface="微软雅黑" panose="020B0503020204020204" pitchFamily="34" charset="-122"/>
                <a:ea typeface="微软雅黑" panose="020B0503020204020204" pitchFamily="34" charset="-122"/>
              </a:rPr>
              <a:t>ա</a:t>
            </a:r>
            <a:r>
              <a:rPr lang="hy-AM" altLang="zh-CN" sz="2117" b="1" spc="-5" dirty="0">
                <a:solidFill>
                  <a:schemeClr val="bg1"/>
                </a:solidFill>
                <a:latin typeface="微软雅黑" panose="020B0503020204020204" pitchFamily="34" charset="-122"/>
                <a:ea typeface="微软雅黑" panose="020B0503020204020204" pitchFamily="34" charset="-122"/>
              </a:rPr>
              <a:t>տ</a:t>
            </a:r>
            <a:r>
              <a:rPr lang="en-US" altLang="zh-CN" sz="2117" b="1" spc="-5" dirty="0">
                <a:solidFill>
                  <a:schemeClr val="bg1"/>
                </a:solidFill>
                <a:latin typeface="微软雅黑" panose="020B0503020204020204" pitchFamily="34" charset="-122"/>
                <a:ea typeface="微软雅黑" panose="020B0503020204020204" pitchFamily="34" charset="-122"/>
              </a:rPr>
              <a:t>ա</a:t>
            </a:r>
            <a:r>
              <a:rPr lang="hy-AM" altLang="zh-CN" sz="2117" b="1" spc="-5" dirty="0">
                <a:solidFill>
                  <a:schemeClr val="bg1"/>
                </a:solidFill>
                <a:latin typeface="微软雅黑" panose="020B0503020204020204" pitchFamily="34" charset="-122"/>
                <a:ea typeface="微软雅黑" panose="020B0503020204020204" pitchFamily="34" charset="-122"/>
              </a:rPr>
              <a:t>ր</a:t>
            </a:r>
            <a:r>
              <a:rPr lang="en-US" altLang="zh-CN" sz="2117" b="1" spc="-5" dirty="0">
                <a:solidFill>
                  <a:schemeClr val="bg1"/>
                </a:solidFill>
                <a:latin typeface="微软雅黑" panose="020B0503020204020204" pitchFamily="34" charset="-122"/>
                <a:ea typeface="微软雅黑" panose="020B0503020204020204" pitchFamily="34" charset="-122"/>
              </a:rPr>
              <a:t>վ</a:t>
            </a:r>
            <a:r>
              <a:rPr lang="hy-AM" altLang="zh-CN" sz="2117" b="1" spc="-5" dirty="0">
                <a:solidFill>
                  <a:schemeClr val="bg1"/>
                </a:solidFill>
                <a:latin typeface="微软雅黑" panose="020B0503020204020204" pitchFamily="34" charset="-122"/>
                <a:ea typeface="微软雅黑" panose="020B0503020204020204" pitchFamily="34" charset="-122"/>
              </a:rPr>
              <a:t>ե</a:t>
            </a:r>
            <a:r>
              <a:rPr lang="en-US" altLang="zh-CN" sz="2117" b="1" spc="-5" dirty="0">
                <a:solidFill>
                  <a:schemeClr val="bg1"/>
                </a:solidFill>
                <a:latin typeface="微软雅黑" panose="020B0503020204020204" pitchFamily="34" charset="-122"/>
                <a:ea typeface="微软雅黑" panose="020B0503020204020204" pitchFamily="34" charset="-122"/>
              </a:rPr>
              <a:t>լ</a:t>
            </a:r>
            <a:r>
              <a:rPr lang="hy-AM" altLang="zh-CN" sz="2117" b="1" spc="-5" dirty="0">
                <a:solidFill>
                  <a:schemeClr val="bg1"/>
                </a:solidFill>
                <a:latin typeface="微软雅黑" panose="020B0503020204020204" pitchFamily="34" charset="-122"/>
                <a:ea typeface="微软雅黑" panose="020B0503020204020204" pitchFamily="34" charset="-122"/>
              </a:rPr>
              <a:t>ի</a:t>
            </a:r>
            <a:r>
              <a:rPr lang="en-US" altLang="zh-CN" sz="2117" b="1" spc="-5" dirty="0">
                <a:solidFill>
                  <a:schemeClr val="bg1"/>
                </a:solidFill>
                <a:latin typeface="微软雅黑" panose="020B0503020204020204" pitchFamily="34" charset="-122"/>
                <a:ea typeface="微软雅黑" panose="020B0503020204020204" pitchFamily="34" charset="-122"/>
              </a:rPr>
              <a:t>ք </a:t>
            </a:r>
            <a:r>
              <a:rPr lang="hy-AM" altLang="zh-CN" sz="2117" b="1" spc="-5" dirty="0">
                <a:solidFill>
                  <a:schemeClr val="bg1"/>
                </a:solidFill>
                <a:latin typeface="微软雅黑" panose="020B0503020204020204" pitchFamily="34" charset="-122"/>
                <a:ea typeface="微软雅黑" panose="020B0503020204020204" pitchFamily="34" charset="-122"/>
              </a:rPr>
              <a:t>ա</a:t>
            </a:r>
            <a:r>
              <a:rPr lang="en-US" altLang="zh-CN" sz="2117" b="1" spc="-5" dirty="0">
                <a:solidFill>
                  <a:schemeClr val="bg1"/>
                </a:solidFill>
                <a:latin typeface="微软雅黑" panose="020B0503020204020204" pitchFamily="34" charset="-122"/>
                <a:ea typeface="微软雅黑" panose="020B0503020204020204" pitchFamily="34" charset="-122"/>
              </a:rPr>
              <a:t>շ</a:t>
            </a:r>
            <a:r>
              <a:rPr lang="hy-AM" altLang="zh-CN" sz="2117" b="1" spc="-5" dirty="0">
                <a:solidFill>
                  <a:schemeClr val="bg1"/>
                </a:solidFill>
                <a:latin typeface="微软雅黑" panose="020B0503020204020204" pitchFamily="34" charset="-122"/>
                <a:ea typeface="微软雅黑" panose="020B0503020204020204" pitchFamily="34" charset="-122"/>
              </a:rPr>
              <a:t>խ</a:t>
            </a:r>
            <a:r>
              <a:rPr lang="en-US" altLang="zh-CN" sz="2117" b="1" spc="-5" dirty="0">
                <a:solidFill>
                  <a:schemeClr val="bg1"/>
                </a:solidFill>
                <a:latin typeface="微软雅黑" panose="020B0503020204020204" pitchFamily="34" charset="-122"/>
                <a:ea typeface="微软雅黑" panose="020B0503020204020204" pitchFamily="34" charset="-122"/>
              </a:rPr>
              <a:t>ա</a:t>
            </a:r>
            <a:r>
              <a:rPr lang="hy-AM" altLang="zh-CN" sz="2117" b="1" spc="-5" dirty="0">
                <a:solidFill>
                  <a:schemeClr val="bg1"/>
                </a:solidFill>
                <a:latin typeface="微软雅黑" panose="020B0503020204020204" pitchFamily="34" charset="-122"/>
                <a:ea typeface="微软雅黑" panose="020B0503020204020204" pitchFamily="34" charset="-122"/>
              </a:rPr>
              <a:t>տ</a:t>
            </a:r>
            <a:r>
              <a:rPr lang="en-US" altLang="zh-CN" sz="2117" b="1" spc="-5" dirty="0">
                <a:solidFill>
                  <a:schemeClr val="bg1"/>
                </a:solidFill>
                <a:latin typeface="微软雅黑" panose="020B0503020204020204" pitchFamily="34" charset="-122"/>
                <a:ea typeface="微软雅黑" panose="020B0503020204020204" pitchFamily="34" charset="-122"/>
              </a:rPr>
              <a:t>ա</a:t>
            </a:r>
            <a:r>
              <a:rPr lang="hy-AM" altLang="zh-CN" sz="2117" b="1" spc="-5" dirty="0">
                <a:solidFill>
                  <a:schemeClr val="bg1"/>
                </a:solidFill>
                <a:latin typeface="微软雅黑" panose="020B0503020204020204" pitchFamily="34" charset="-122"/>
                <a:ea typeface="微软雅黑" panose="020B0503020204020204" pitchFamily="34" charset="-122"/>
              </a:rPr>
              <a:t>ն</a:t>
            </a:r>
            <a:r>
              <a:rPr lang="en-US" altLang="zh-CN" sz="2117" b="1" spc="-5" dirty="0">
                <a:solidFill>
                  <a:schemeClr val="bg1"/>
                </a:solidFill>
                <a:latin typeface="微软雅黑" panose="020B0503020204020204" pitchFamily="34" charset="-122"/>
                <a:ea typeface="微软雅黑" panose="020B0503020204020204" pitchFamily="34" charset="-122"/>
              </a:rPr>
              <a:t>ք</a:t>
            </a:r>
            <a:r>
              <a:rPr lang="hy-AM" altLang="zh-CN" sz="2117" b="1" spc="-5" dirty="0">
                <a:solidFill>
                  <a:schemeClr val="bg1"/>
                </a:solidFill>
                <a:latin typeface="微软雅黑" panose="020B0503020204020204" pitchFamily="34" charset="-122"/>
                <a:ea typeface="微软雅黑" panose="020B0503020204020204" pitchFamily="34" charset="-122"/>
              </a:rPr>
              <a:t>ն</a:t>
            </a:r>
            <a:r>
              <a:rPr lang="en-US" altLang="zh-CN" sz="2117" b="1" spc="-5" dirty="0">
                <a:solidFill>
                  <a:schemeClr val="bg1"/>
                </a:solidFill>
                <a:latin typeface="微软雅黑" panose="020B0503020204020204" pitchFamily="34" charset="-122"/>
                <a:ea typeface="微软雅黑" panose="020B0503020204020204" pitchFamily="34" charset="-122"/>
              </a:rPr>
              <a:t>ե</a:t>
            </a:r>
            <a:r>
              <a:rPr lang="hy-AM" altLang="zh-CN" sz="2117" b="1" spc="-5" dirty="0">
                <a:solidFill>
                  <a:schemeClr val="bg1"/>
                </a:solidFill>
                <a:latin typeface="微软雅黑" panose="020B0503020204020204" pitchFamily="34" charset="-122"/>
                <a:ea typeface="微软雅黑" panose="020B0503020204020204" pitchFamily="34" charset="-122"/>
              </a:rPr>
              <a:t>ր</a:t>
            </a:r>
            <a:r>
              <a:rPr lang="en-US" altLang="zh-CN" sz="2117" b="1" spc="-5" dirty="0">
                <a:solidFill>
                  <a:schemeClr val="bg1"/>
                </a:solidFill>
                <a:latin typeface="微软雅黑" panose="020B0503020204020204" pitchFamily="34" charset="-122"/>
                <a:ea typeface="微软雅黑" panose="020B0503020204020204" pitchFamily="34" charset="-122"/>
              </a:rPr>
              <a:t>ը</a:t>
            </a:r>
          </a:p>
        </p:txBody>
      </p:sp>
      <p:sp>
        <p:nvSpPr>
          <p:cNvPr id="8" name="TextBox 7">
            <a:extLst>
              <a:ext uri="{FF2B5EF4-FFF2-40B4-BE49-F238E27FC236}">
                <a16:creationId xmlns:a16="http://schemas.microsoft.com/office/drawing/2014/main" xmlns="" id="{EA4E9806-F3B1-4325-9F58-A371B154CA73}"/>
              </a:ext>
            </a:extLst>
          </p:cNvPr>
          <p:cNvSpPr txBox="1"/>
          <p:nvPr/>
        </p:nvSpPr>
        <p:spPr>
          <a:xfrm>
            <a:off x="633343" y="1179842"/>
            <a:ext cx="5059829" cy="1754326"/>
          </a:xfrm>
          <a:prstGeom prst="rect">
            <a:avLst/>
          </a:prstGeom>
          <a:noFill/>
        </p:spPr>
        <p:txBody>
          <a:bodyPr wrap="square" rtlCol="0">
            <a:spAutoFit/>
          </a:bodyPr>
          <a:lstStyle/>
          <a:p>
            <a:pPr algn="just"/>
            <a:r>
              <a:rPr lang="en-US" dirty="0">
                <a:latin typeface="Arial" panose="020B0604020202020204" pitchFamily="34" charset="0"/>
                <a:cs typeface="Arial" panose="020B0604020202020204" pitchFamily="34" charset="0"/>
              </a:rPr>
              <a:t>PI 1—</a:t>
            </a:r>
            <a:r>
              <a:rPr lang="hy-AM" dirty="0">
                <a:latin typeface="Arial" panose="020B0604020202020204" pitchFamily="34" charset="0"/>
                <a:cs typeface="Arial" panose="020B0604020202020204" pitchFamily="34" charset="0"/>
              </a:rPr>
              <a:t>ի</a:t>
            </a:r>
            <a:r>
              <a:rPr lang="en-US" dirty="0">
                <a:latin typeface="Arial" panose="020B0604020202020204" pitchFamily="34" charset="0"/>
                <a:cs typeface="Arial" panose="020B0604020202020204" pitchFamily="34" charset="0"/>
              </a:rPr>
              <a:t> </a:t>
            </a:r>
            <a:r>
              <a:rPr lang="hy-AM" dirty="0">
                <a:latin typeface="Arial" panose="020B0604020202020204" pitchFamily="34" charset="0"/>
                <a:cs typeface="Arial" panose="020B0604020202020204" pitchFamily="34" charset="0"/>
              </a:rPr>
              <a:t>հ</a:t>
            </a:r>
            <a:r>
              <a:rPr lang="en-US" dirty="0">
                <a:latin typeface="Arial" panose="020B0604020202020204" pitchFamily="34" charset="0"/>
                <a:cs typeface="Arial" panose="020B0604020202020204" pitchFamily="34" charset="0"/>
              </a:rPr>
              <a:t>ե</a:t>
            </a:r>
            <a:r>
              <a:rPr lang="hy-AM" dirty="0">
                <a:latin typeface="Arial" panose="020B0604020202020204" pitchFamily="34" charset="0"/>
                <a:cs typeface="Arial" panose="020B0604020202020204" pitchFamily="34" charset="0"/>
              </a:rPr>
              <a:t>տ</a:t>
            </a:r>
            <a:r>
              <a:rPr lang="en-US" dirty="0">
                <a:latin typeface="Arial" panose="020B0604020202020204" pitchFamily="34" charset="0"/>
                <a:cs typeface="Arial" panose="020B0604020202020204" pitchFamily="34" charset="0"/>
              </a:rPr>
              <a:t> </a:t>
            </a:r>
          </a:p>
          <a:p>
            <a:pPr algn="just"/>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Դ</a:t>
            </a:r>
            <a:r>
              <a:rPr lang="hy-AM" dirty="0">
                <a:latin typeface="Arial" panose="020B0604020202020204" pitchFamily="34" charset="0"/>
                <a:cs typeface="Arial" panose="020B0604020202020204" pitchFamily="34" charset="0"/>
              </a:rPr>
              <a:t>աշտային փորձարկում ՀՀ ԹՀԴ-ի տեղամասերում և հայեցակարգերի կիրառման օպտիմալացում։</a:t>
            </a:r>
          </a:p>
          <a:p>
            <a:endParaRPr lang="en-US"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xmlns="" id="{9EB61FD6-487A-4329-AA5D-5064EC5A32A1}"/>
              </a:ext>
            </a:extLst>
          </p:cNvPr>
          <p:cNvSpPr txBox="1"/>
          <p:nvPr/>
        </p:nvSpPr>
        <p:spPr>
          <a:xfrm>
            <a:off x="6498830" y="1179842"/>
            <a:ext cx="5059829"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PI- 2-</a:t>
            </a:r>
            <a:r>
              <a:rPr lang="hy-AM" dirty="0">
                <a:latin typeface="Arial" panose="020B0604020202020204" pitchFamily="34" charset="0"/>
                <a:cs typeface="Arial" panose="020B0604020202020204" pitchFamily="34" charset="0"/>
              </a:rPr>
              <a:t>ի</a:t>
            </a:r>
            <a:r>
              <a:rPr lang="en-US" dirty="0">
                <a:latin typeface="Arial" panose="020B0604020202020204" pitchFamily="34" charset="0"/>
                <a:cs typeface="Arial" panose="020B0604020202020204" pitchFamily="34" charset="0"/>
              </a:rPr>
              <a:t> </a:t>
            </a:r>
            <a:r>
              <a:rPr lang="hy-AM" dirty="0">
                <a:latin typeface="Arial" panose="020B0604020202020204" pitchFamily="34" charset="0"/>
                <a:cs typeface="Arial" panose="020B0604020202020204" pitchFamily="34" charset="0"/>
              </a:rPr>
              <a:t>հ</a:t>
            </a:r>
            <a:r>
              <a:rPr lang="en-US" dirty="0">
                <a:latin typeface="Arial" panose="020B0604020202020204" pitchFamily="34" charset="0"/>
                <a:cs typeface="Arial" panose="020B0604020202020204" pitchFamily="34" charset="0"/>
              </a:rPr>
              <a:t>ե</a:t>
            </a:r>
            <a:r>
              <a:rPr lang="hy-AM" dirty="0">
                <a:latin typeface="Arial" panose="020B0604020202020204" pitchFamily="34" charset="0"/>
                <a:cs typeface="Arial" panose="020B0604020202020204" pitchFamily="34" charset="0"/>
              </a:rPr>
              <a:t>տ</a:t>
            </a:r>
            <a:endParaRPr lang="en-US" dirty="0">
              <a:latin typeface="Arial" panose="020B0604020202020204" pitchFamily="34" charset="0"/>
              <a:cs typeface="Arial" panose="020B0604020202020204" pitchFamily="34" charset="0"/>
            </a:endParaRPr>
          </a:p>
          <a:p>
            <a:pPr marL="302409" indent="-302409">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02409" indent="-302409">
              <a:buFont typeface="Arial" panose="020B0604020202020204" pitchFamily="34" charset="0"/>
              <a:buChar char="•"/>
            </a:pPr>
            <a:r>
              <a:rPr lang="en-US" dirty="0">
                <a:latin typeface="Arial" panose="020B0604020202020204" pitchFamily="34" charset="0"/>
                <a:cs typeface="Arial" panose="020B0604020202020204" pitchFamily="34" charset="0"/>
              </a:rPr>
              <a:t>ԹՀԴ-</a:t>
            </a:r>
            <a:r>
              <a:rPr lang="en-US" dirty="0" err="1">
                <a:latin typeface="Arial" panose="020B0604020202020204" pitchFamily="34" charset="0"/>
                <a:cs typeface="Arial" panose="020B0604020202020204" pitchFamily="34" charset="0"/>
              </a:rPr>
              <a:t>ից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մետաղների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թունավոր</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մետաղների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կենսակորզ</a:t>
            </a:r>
            <a:r>
              <a:rPr lang="hy-AM" dirty="0">
                <a:latin typeface="Arial" panose="020B0604020202020204" pitchFamily="34" charset="0"/>
                <a:cs typeface="Arial" panose="020B0604020202020204" pitchFamily="34" charset="0"/>
              </a:rPr>
              <a:t>ո</a:t>
            </a:r>
            <a:r>
              <a:rPr lang="en-US" dirty="0">
                <a:latin typeface="Arial" panose="020B0604020202020204" pitchFamily="34" charset="0"/>
                <a:cs typeface="Arial" panose="020B0604020202020204" pitchFamily="34" charset="0"/>
              </a:rPr>
              <a:t>ւ</a:t>
            </a:r>
            <a:r>
              <a:rPr lang="hy-AM" dirty="0">
                <a:latin typeface="Arial" panose="020B0604020202020204" pitchFamily="34" charset="0"/>
                <a:cs typeface="Arial" panose="020B0604020202020204" pitchFamily="34" charset="0"/>
              </a:rPr>
              <a:t>մ</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Symbol" panose="05050102010706020507" pitchFamily="18" charset="2"/>
              </a:rPr>
              <a:t></a:t>
            </a:r>
            <a:r>
              <a:rPr lang="en-US" dirty="0" err="1">
                <a:latin typeface="Arial" panose="020B0604020202020204" pitchFamily="34" charset="0"/>
                <a:cs typeface="Arial" panose="020B0604020202020204" pitchFamily="34" charset="0"/>
              </a:rPr>
              <a:t>նստեցում</a:t>
            </a:r>
            <a:r>
              <a:rPr lang="en-US" dirty="0">
                <a:latin typeface="Arial" panose="020B0604020202020204" pitchFamily="34" charset="0"/>
                <a:cs typeface="Arial" panose="020B0604020202020204" pitchFamily="34" charset="0"/>
              </a:rPr>
              <a:t>, </a:t>
            </a:r>
            <a:r>
              <a:rPr lang="hy-AM" dirty="0">
                <a:latin typeface="Arial" panose="020B0604020202020204" pitchFamily="34" charset="0"/>
                <a:cs typeface="Arial" panose="020B0604020202020204" pitchFamily="34" charset="0"/>
              </a:rPr>
              <a:t>կ</a:t>
            </a:r>
            <a:r>
              <a:rPr lang="en-US" dirty="0">
                <a:latin typeface="Arial" panose="020B0604020202020204" pitchFamily="34" charset="0"/>
                <a:cs typeface="Arial" panose="020B0604020202020204" pitchFamily="34" charset="0"/>
              </a:rPr>
              <a:t>ե</a:t>
            </a:r>
            <a:r>
              <a:rPr lang="hy-AM" dirty="0">
                <a:latin typeface="Arial" panose="020B0604020202020204" pitchFamily="34" charset="0"/>
                <a:cs typeface="Arial" panose="020B0604020202020204" pitchFamily="34" charset="0"/>
              </a:rPr>
              <a:t>ս</a:t>
            </a:r>
            <a:r>
              <a:rPr lang="en-US" dirty="0">
                <a:latin typeface="Arial" panose="020B0604020202020204" pitchFamily="34" charset="0"/>
                <a:cs typeface="Arial" panose="020B0604020202020204" pitchFamily="34" charset="0"/>
              </a:rPr>
              <a:t>ա</a:t>
            </a:r>
            <a:r>
              <a:rPr lang="hy-AM" dirty="0">
                <a:latin typeface="Arial" panose="020B0604020202020204" pitchFamily="34" charset="0"/>
                <a:cs typeface="Arial" panose="020B0604020202020204" pitchFamily="34" charset="0"/>
              </a:rPr>
              <a:t>ս</a:t>
            </a:r>
            <a:r>
              <a:rPr lang="en-US" dirty="0">
                <a:latin typeface="Arial" panose="020B0604020202020204" pitchFamily="34" charset="0"/>
                <a:cs typeface="Arial" panose="020B0604020202020204" pitchFamily="34" charset="0"/>
              </a:rPr>
              <a:t>ո</a:t>
            </a:r>
            <a:r>
              <a:rPr lang="hy-AM" dirty="0">
                <a:latin typeface="Arial" panose="020B0604020202020204" pitchFamily="34" charset="0"/>
                <a:cs typeface="Arial" panose="020B0604020202020204" pitchFamily="34" charset="0"/>
              </a:rPr>
              <a:t>ր</a:t>
            </a:r>
            <a:r>
              <a:rPr lang="en-US" dirty="0">
                <a:latin typeface="Arial" panose="020B0604020202020204" pitchFamily="34" charset="0"/>
                <a:cs typeface="Arial" panose="020B0604020202020204" pitchFamily="34" charset="0"/>
              </a:rPr>
              <a:t>բ</a:t>
            </a:r>
            <a:r>
              <a:rPr lang="hy-AM" dirty="0">
                <a:latin typeface="Arial" panose="020B0604020202020204" pitchFamily="34" charset="0"/>
                <a:cs typeface="Arial" panose="020B0604020202020204" pitchFamily="34" charset="0"/>
              </a:rPr>
              <a:t>ց</a:t>
            </a:r>
            <a:r>
              <a:rPr lang="en-US" dirty="0">
                <a:latin typeface="Arial" panose="020B0604020202020204" pitchFamily="34" charset="0"/>
                <a:cs typeface="Arial" panose="020B0604020202020204" pitchFamily="34" charset="0"/>
              </a:rPr>
              <a:t>ի</a:t>
            </a:r>
            <a:r>
              <a:rPr lang="hy-AM" dirty="0">
                <a:latin typeface="Arial" panose="020B0604020202020204" pitchFamily="34" charset="0"/>
                <a:cs typeface="Arial" panose="020B0604020202020204" pitchFamily="34" charset="0"/>
              </a:rPr>
              <a:t>ա</a:t>
            </a:r>
            <a:r>
              <a:rPr lang="en-US" dirty="0">
                <a:latin typeface="Arial" panose="020B0604020202020204" pitchFamily="34" charset="0"/>
                <a:cs typeface="Arial" panose="020B0604020202020204" pitchFamily="34" charset="0"/>
              </a:rPr>
              <a:t>, </a:t>
            </a:r>
            <a:r>
              <a:rPr lang="hy-AM" dirty="0">
                <a:latin typeface="Arial" panose="020B0604020202020204" pitchFamily="34" charset="0"/>
                <a:cs typeface="Arial" panose="020B0604020202020204" pitchFamily="34" charset="0"/>
              </a:rPr>
              <a:t>կ</a:t>
            </a:r>
            <a:r>
              <a:rPr lang="en-US" dirty="0">
                <a:latin typeface="Arial" panose="020B0604020202020204" pitchFamily="34" charset="0"/>
                <a:cs typeface="Arial" panose="020B0604020202020204" pitchFamily="34" charset="0"/>
              </a:rPr>
              <a:t>լ</a:t>
            </a:r>
            <a:r>
              <a:rPr lang="hy-AM" dirty="0">
                <a:latin typeface="Arial" panose="020B0604020202020204" pitchFamily="34" charset="0"/>
                <a:cs typeface="Arial" panose="020B0604020202020204" pitchFamily="34" charset="0"/>
              </a:rPr>
              <a:t>ա</a:t>
            </a:r>
            <a:r>
              <a:rPr lang="en-US" dirty="0">
                <a:latin typeface="Arial" panose="020B0604020202020204" pitchFamily="34" charset="0"/>
                <a:cs typeface="Arial" panose="020B0604020202020204" pitchFamily="34" charset="0"/>
              </a:rPr>
              <a:t>ն</a:t>
            </a:r>
            <a:r>
              <a:rPr lang="hy-AM" dirty="0">
                <a:latin typeface="Arial" panose="020B0604020202020204" pitchFamily="34" charset="0"/>
                <a:cs typeface="Arial" panose="020B0604020202020204" pitchFamily="34" charset="0"/>
              </a:rPr>
              <a:t>ո</a:t>
            </a:r>
            <a:r>
              <a:rPr lang="en-US" dirty="0">
                <a:latin typeface="Arial" panose="020B0604020202020204" pitchFamily="34" charset="0"/>
                <a:cs typeface="Arial" panose="020B0604020202020204" pitchFamily="34" charset="0"/>
              </a:rPr>
              <a:t>ւ</a:t>
            </a:r>
            <a:r>
              <a:rPr lang="hy-AM" dirty="0">
                <a:latin typeface="Arial" panose="020B0604020202020204" pitchFamily="34" charset="0"/>
                <a:cs typeface="Arial" panose="020B0604020202020204" pitchFamily="34" charset="0"/>
              </a:rPr>
              <a:t>մ</a:t>
            </a:r>
            <a:r>
              <a:rPr lang="hy-AM" dirty="0">
                <a:latin typeface="Arial" panose="020B0604020202020204" pitchFamily="34" charset="0"/>
                <a:cs typeface="Arial" panose="020B0604020202020204" pitchFamily="34" charset="0"/>
                <a:sym typeface="Symbol" panose="05050102010706020507" pitchFamily="18" charset="2"/>
              </a:rPr>
              <a:t></a:t>
            </a:r>
            <a:endParaRPr lang="en-US" dirty="0">
              <a:latin typeface="Arial" panose="020B0604020202020204" pitchFamily="34" charset="0"/>
              <a:cs typeface="Arial" panose="020B0604020202020204" pitchFamily="34" charset="0"/>
              <a:sym typeface="Symbol" panose="05050102010706020507" pitchFamily="18" charset="2"/>
            </a:endParaRPr>
          </a:p>
          <a:p>
            <a:pPr marL="302409" indent="-302409">
              <a:buFont typeface="Arial" panose="020B0604020202020204" pitchFamily="34" charset="0"/>
              <a:buChar char="•"/>
            </a:pPr>
            <a:endParaRPr lang="hy-AM" dirty="0">
              <a:latin typeface="Arial" panose="020B0604020202020204" pitchFamily="34" charset="0"/>
              <a:cs typeface="Arial" panose="020B0604020202020204" pitchFamily="34" charset="0"/>
              <a:sym typeface="Symbol" panose="05050102010706020507" pitchFamily="18" charset="2"/>
            </a:endParaRPr>
          </a:p>
          <a:p>
            <a:pPr marL="302409" indent="-302409">
              <a:buFont typeface="Arial" panose="020B0604020202020204" pitchFamily="34" charset="0"/>
              <a:buChar char="•"/>
            </a:pPr>
            <a:r>
              <a:rPr lang="hy-AM" dirty="0">
                <a:solidFill>
                  <a:srgbClr val="000000"/>
                </a:solidFill>
                <a:effectLst/>
                <a:latin typeface="Arial" panose="020B0604020202020204" pitchFamily="34" charset="0"/>
                <a:ea typeface="Calibri" panose="020F0502020204030204" pitchFamily="34" charset="0"/>
                <a:cs typeface="Arial" panose="020B0604020202020204" pitchFamily="34" charset="0"/>
              </a:rPr>
              <a:t>կեսակորզման արդյունավետ մեթոդների </a:t>
            </a:r>
            <a:r>
              <a:rPr lang="hy-AM" i="1" dirty="0">
                <a:solidFill>
                  <a:srgbClr val="000000"/>
                </a:solidFill>
                <a:effectLst/>
                <a:latin typeface="Arial" panose="020B0604020202020204" pitchFamily="34" charset="0"/>
                <a:ea typeface="Calibri" panose="020F0502020204030204" pitchFamily="34" charset="0"/>
                <a:cs typeface="Arial" panose="020B0604020202020204" pitchFamily="34" charset="0"/>
              </a:rPr>
              <a:t>in situ</a:t>
            </a:r>
            <a:r>
              <a:rPr lang="hy-AM" dirty="0">
                <a:solidFill>
                  <a:srgbClr val="000000"/>
                </a:solidFill>
                <a:effectLst/>
                <a:latin typeface="Arial" panose="020B0604020202020204" pitchFamily="34" charset="0"/>
                <a:ea typeface="Calibri" panose="020F0502020204030204" pitchFamily="34" charset="0"/>
                <a:cs typeface="Arial" panose="020B0604020202020204" pitchFamily="34" charset="0"/>
              </a:rPr>
              <a:t> կիրառում։</a:t>
            </a: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02409" indent="-302409">
              <a:buFont typeface="Arial" panose="020B0604020202020204" pitchFamily="34" charset="0"/>
              <a:buChar char="•"/>
            </a:pPr>
            <a:endParaRPr lang="hy-AM"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02409" indent="-302409">
              <a:buFont typeface="Arial" panose="020B0604020202020204" pitchFamily="34" charset="0"/>
              <a:buChar char="•"/>
            </a:pPr>
            <a:endParaRPr lang="hy-AM"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2" name="图片 22">
            <a:extLst>
              <a:ext uri="{FF2B5EF4-FFF2-40B4-BE49-F238E27FC236}">
                <a16:creationId xmlns:a16="http://schemas.microsoft.com/office/drawing/2014/main" xmlns="" id="{E6143606-3E83-4A74-B5BF-2611DE505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181" y="4972292"/>
            <a:ext cx="1307712" cy="1307712"/>
          </a:xfrm>
          <a:prstGeom prst="rect">
            <a:avLst/>
          </a:prstGeom>
        </p:spPr>
      </p:pic>
      <p:pic>
        <p:nvPicPr>
          <p:cNvPr id="53" name="Picture 2">
            <a:extLst>
              <a:ext uri="{FF2B5EF4-FFF2-40B4-BE49-F238E27FC236}">
                <a16:creationId xmlns:a16="http://schemas.microsoft.com/office/drawing/2014/main" xmlns="" id="{CE87A4AB-07B3-4992-A192-CBDF3052E5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88697" y="4833154"/>
            <a:ext cx="1234434" cy="1432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32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A674086E-9637-4B84-A031-7A531AE39CB7}"/>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6">
            <a:extLst>
              <a:ext uri="{FF2B5EF4-FFF2-40B4-BE49-F238E27FC236}">
                <a16:creationId xmlns:a16="http://schemas.microsoft.com/office/drawing/2014/main" xmlns="" id="{09A435BF-1A30-4740-8713-80BB427546AE}"/>
              </a:ext>
            </a:extLst>
          </p:cNvPr>
          <p:cNvGrpSpPr/>
          <p:nvPr/>
        </p:nvGrpSpPr>
        <p:grpSpPr>
          <a:xfrm>
            <a:off x="10070878" y="73025"/>
            <a:ext cx="2044700" cy="709930"/>
            <a:chOff x="14702" y="115"/>
            <a:chExt cx="3220" cy="1118"/>
          </a:xfrm>
        </p:grpSpPr>
        <p:pic>
          <p:nvPicPr>
            <p:cNvPr id="6" name="图片 4">
              <a:extLst>
                <a:ext uri="{FF2B5EF4-FFF2-40B4-BE49-F238E27FC236}">
                  <a16:creationId xmlns:a16="http://schemas.microsoft.com/office/drawing/2014/main" xmlns="" id="{9F78AEE1-23EE-432B-A13C-EBA17408A5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0" y="158"/>
              <a:ext cx="1013" cy="1013"/>
            </a:xfrm>
            <a:prstGeom prst="rect">
              <a:avLst/>
            </a:prstGeom>
          </p:spPr>
        </p:pic>
        <p:pic>
          <p:nvPicPr>
            <p:cNvPr id="7" name="图片 8">
              <a:extLst>
                <a:ext uri="{FF2B5EF4-FFF2-40B4-BE49-F238E27FC236}">
                  <a16:creationId xmlns:a16="http://schemas.microsoft.com/office/drawing/2014/main" xmlns="" id="{A5416C4A-A662-464A-9871-9872AC5F70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02" y="169"/>
              <a:ext cx="1086" cy="1044"/>
            </a:xfrm>
            <a:prstGeom prst="rect">
              <a:avLst/>
            </a:prstGeom>
          </p:spPr>
        </p:pic>
        <p:pic>
          <p:nvPicPr>
            <p:cNvPr id="8" name="图片 2" descr="微信图片_20221106090810">
              <a:extLst>
                <a:ext uri="{FF2B5EF4-FFF2-40B4-BE49-F238E27FC236}">
                  <a16:creationId xmlns:a16="http://schemas.microsoft.com/office/drawing/2014/main" xmlns="" id="{726C2CE3-17FC-4BC0-8F19-B6A5DA9D1469}"/>
                </a:ext>
              </a:extLst>
            </p:cNvPr>
            <p:cNvPicPr>
              <a:picLocks noChangeAspect="1"/>
            </p:cNvPicPr>
            <p:nvPr/>
          </p:nvPicPr>
          <p:blipFill>
            <a:blip r:embed="rId5"/>
            <a:stretch>
              <a:fillRect/>
            </a:stretch>
          </p:blipFill>
          <p:spPr>
            <a:xfrm>
              <a:off x="15875" y="115"/>
              <a:ext cx="980" cy="1119"/>
            </a:xfrm>
            <a:prstGeom prst="rect">
              <a:avLst/>
            </a:prstGeom>
          </p:spPr>
        </p:pic>
      </p:grpSp>
      <p:sp>
        <p:nvSpPr>
          <p:cNvPr id="10" name="TextBox 9">
            <a:extLst>
              <a:ext uri="{FF2B5EF4-FFF2-40B4-BE49-F238E27FC236}">
                <a16:creationId xmlns:a16="http://schemas.microsoft.com/office/drawing/2014/main" xmlns="" id="{5D357A42-DF39-4167-B243-A1DD75E32BF4}"/>
              </a:ext>
            </a:extLst>
          </p:cNvPr>
          <p:cNvSpPr txBox="1"/>
          <p:nvPr/>
        </p:nvSpPr>
        <p:spPr>
          <a:xfrm>
            <a:off x="8059271" y="1093492"/>
            <a:ext cx="3378762" cy="707886"/>
          </a:xfrm>
          <a:prstGeom prst="rect">
            <a:avLst/>
          </a:prstGeom>
          <a:noFill/>
        </p:spPr>
        <p:txBody>
          <a:bodyPr wrap="square" rtlCol="0">
            <a:spAutoFit/>
          </a:bodyPr>
          <a:lstStyle/>
          <a:p>
            <a:pPr algn="ctr"/>
            <a:r>
              <a:rPr lang="hy-AM" sz="2000" b="1" dirty="0">
                <a:solidFill>
                  <a:srgbClr val="0545A6"/>
                </a:solidFill>
              </a:rPr>
              <a:t>ՇՆՈՐՀԱԿԱԼՈՒԹՅՈՒՆ ՈՒՇԱԴՐՈՒԹՅԱՆ ՀԱՄԱՐ</a:t>
            </a:r>
          </a:p>
        </p:txBody>
      </p:sp>
      <p:sp>
        <p:nvSpPr>
          <p:cNvPr id="13" name="Rectangle 1">
            <a:extLst>
              <a:ext uri="{FF2B5EF4-FFF2-40B4-BE49-F238E27FC236}">
                <a16:creationId xmlns:a16="http://schemas.microsoft.com/office/drawing/2014/main" xmlns="" id="{ADDB1174-D667-4CE1-B03C-D7482ADE275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TextBox 13">
            <a:extLst>
              <a:ext uri="{FF2B5EF4-FFF2-40B4-BE49-F238E27FC236}">
                <a16:creationId xmlns:a16="http://schemas.microsoft.com/office/drawing/2014/main" xmlns="" id="{A5086A09-A59B-4D9C-909C-20228D01ED08}"/>
              </a:ext>
            </a:extLst>
          </p:cNvPr>
          <p:cNvSpPr txBox="1"/>
          <p:nvPr/>
        </p:nvSpPr>
        <p:spPr>
          <a:xfrm>
            <a:off x="7832954" y="2105198"/>
            <a:ext cx="4156894" cy="4062651"/>
          </a:xfrm>
          <a:prstGeom prst="rect">
            <a:avLst/>
          </a:prstGeom>
          <a:noFill/>
        </p:spPr>
        <p:txBody>
          <a:bodyPr wrap="square">
            <a:spAutoFit/>
          </a:bodyPr>
          <a:lstStyle/>
          <a:p>
            <a:endParaRPr lang="en-US" dirty="0">
              <a:latin typeface="Arial" panose="020B0604020202020204" pitchFamily="34" charset="0"/>
              <a:cs typeface="Arial" panose="020B0604020202020204" pitchFamily="34" charset="0"/>
            </a:endParaRPr>
          </a:p>
          <a:p>
            <a:pPr algn="ctr"/>
            <a:endParaRPr lang="en-US" sz="2000" b="1" i="1" dirty="0">
              <a:latin typeface="Arial" panose="020B0604020202020204" pitchFamily="34" charset="0"/>
              <a:cs typeface="Arial" panose="020B0604020202020204" pitchFamily="34" charset="0"/>
            </a:endParaRPr>
          </a:p>
          <a:p>
            <a:pPr algn="ctr"/>
            <a:endParaRPr lang="en-US" sz="2000" b="1" i="1" dirty="0">
              <a:latin typeface="Arial" panose="020B0604020202020204" pitchFamily="34" charset="0"/>
              <a:cs typeface="Arial" panose="020B0604020202020204" pitchFamily="34" charset="0"/>
            </a:endParaRPr>
          </a:p>
          <a:p>
            <a:pPr algn="ctr"/>
            <a:r>
              <a:rPr lang="hy-AM" sz="2000" b="1" i="1" dirty="0">
                <a:effectLst/>
                <a:latin typeface="Arial" panose="020B0604020202020204" pitchFamily="34" charset="0"/>
                <a:ea typeface="Calibri" panose="020F0502020204030204" pitchFamily="34" charset="0"/>
                <a:cs typeface="Arial" panose="020B0604020202020204" pitchFamily="34" charset="0"/>
              </a:rPr>
              <a:t>Հանքային հումքի կեսամշակման,  մետաղների վերականգնման և միջավայրի պաշտպանության լաբորատորիա</a:t>
            </a:r>
          </a:p>
          <a:p>
            <a:pPr algn="ctr"/>
            <a:endParaRPr lang="en-US" sz="2000" b="1" i="1" dirty="0">
              <a:latin typeface="Arial" panose="020B0604020202020204" pitchFamily="34" charset="0"/>
              <a:cs typeface="Arial" panose="020B0604020202020204" pitchFamily="34" charset="0"/>
            </a:endParaRPr>
          </a:p>
          <a:p>
            <a:pPr algn="ctr"/>
            <a:endParaRPr lang="en-US" sz="2000" b="1" i="1" dirty="0">
              <a:latin typeface="Arial" panose="020B0604020202020204" pitchFamily="34" charset="0"/>
              <a:cs typeface="Arial" panose="020B0604020202020204" pitchFamily="34" charset="0"/>
            </a:endParaRPr>
          </a:p>
          <a:p>
            <a:pPr algn="ctr"/>
            <a:r>
              <a:rPr lang="en-US" sz="2000" b="1" i="1" dirty="0">
                <a:latin typeface="Arial" panose="020B0604020202020204" pitchFamily="34" charset="0"/>
                <a:cs typeface="Arial" panose="020B0604020202020204" pitchFamily="34" charset="0"/>
              </a:rPr>
              <a:t>Laboratory of Mineral Bioprocessing, Metal Recycling, and Environmental Protection</a:t>
            </a:r>
          </a:p>
        </p:txBody>
      </p:sp>
      <p:pic>
        <p:nvPicPr>
          <p:cNvPr id="11" name="Picture 10">
            <a:extLst>
              <a:ext uri="{FF2B5EF4-FFF2-40B4-BE49-F238E27FC236}">
                <a16:creationId xmlns:a16="http://schemas.microsoft.com/office/drawing/2014/main" xmlns="" id="{8775F16F-9395-473C-AB2C-E591DDD3C8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691" y="1010093"/>
            <a:ext cx="7398974" cy="5548146"/>
          </a:xfrm>
          <a:prstGeom prst="rect">
            <a:avLst/>
          </a:prstGeom>
        </p:spPr>
      </p:pic>
    </p:spTree>
    <p:extLst>
      <p:ext uri="{BB962C8B-B14F-4D97-AF65-F5344CB8AC3E}">
        <p14:creationId xmlns:p14="http://schemas.microsoft.com/office/powerpoint/2010/main" val="58619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xmlns="" id="{0D8C4D16-4179-450C-981A-C3826E546109}"/>
              </a:ext>
            </a:extLst>
          </p:cNvPr>
          <p:cNvSpPr txBox="1"/>
          <p:nvPr/>
        </p:nvSpPr>
        <p:spPr>
          <a:xfrm>
            <a:off x="2790355" y="2904031"/>
            <a:ext cx="3171905" cy="646331"/>
          </a:xfrm>
          <a:prstGeom prst="rect">
            <a:avLst/>
          </a:prstGeom>
          <a:noFill/>
        </p:spPr>
        <p:txBody>
          <a:bodyPr wrap="square" rtlCol="0">
            <a:spAutoFit/>
          </a:bodyPr>
          <a:lstStyle/>
          <a:p>
            <a:pPr algn="ctr"/>
            <a:r>
              <a:rPr lang="hy-AM" dirty="0">
                <a:latin typeface="+mj-lt"/>
                <a:cs typeface="Times New Roman" panose="02020603050405020304" pitchFamily="18" charset="0"/>
              </a:rPr>
              <a:t>Կ․գ․դ․ Նարինե Վարդանյան</a:t>
            </a:r>
          </a:p>
          <a:p>
            <a:pPr algn="ctr"/>
            <a:r>
              <a:rPr lang="hy-AM" i="1" dirty="0">
                <a:latin typeface="+mj-lt"/>
                <a:cs typeface="Times New Roman" panose="02020603050405020304" pitchFamily="18" charset="0"/>
              </a:rPr>
              <a:t>Առաջատար գիտաշխատող</a:t>
            </a:r>
            <a:endParaRPr lang="en-US" i="1" dirty="0">
              <a:latin typeface="+mj-lt"/>
              <a:cs typeface="Times New Roman" panose="02020603050405020304" pitchFamily="18" charset="0"/>
            </a:endParaRPr>
          </a:p>
        </p:txBody>
      </p:sp>
      <p:sp>
        <p:nvSpPr>
          <p:cNvPr id="26" name="TextBox 8">
            <a:extLst>
              <a:ext uri="{FF2B5EF4-FFF2-40B4-BE49-F238E27FC236}">
                <a16:creationId xmlns:a16="http://schemas.microsoft.com/office/drawing/2014/main" xmlns="" id="{26E19B18-AA91-4824-9645-90DCF961283D}"/>
              </a:ext>
            </a:extLst>
          </p:cNvPr>
          <p:cNvSpPr txBox="1"/>
          <p:nvPr/>
        </p:nvSpPr>
        <p:spPr>
          <a:xfrm>
            <a:off x="6096000" y="2958981"/>
            <a:ext cx="2889379" cy="646331"/>
          </a:xfrm>
          <a:prstGeom prst="rect">
            <a:avLst/>
          </a:prstGeom>
          <a:noFill/>
        </p:spPr>
        <p:txBody>
          <a:bodyPr wrap="square" rtlCol="0">
            <a:spAutoFit/>
          </a:bodyPr>
          <a:lstStyle/>
          <a:p>
            <a:pPr algn="ctr"/>
            <a:r>
              <a:rPr lang="hy-AM" dirty="0">
                <a:latin typeface="+mj-lt"/>
                <a:cs typeface="Times New Roman" panose="02020603050405020304" pitchFamily="18" charset="0"/>
              </a:rPr>
              <a:t>Կ․գ․թ․ Աննա Խաչատրյան</a:t>
            </a:r>
            <a:endParaRPr lang="en-US" dirty="0">
              <a:latin typeface="+mj-lt"/>
              <a:cs typeface="Times New Roman" panose="02020603050405020304" pitchFamily="18" charset="0"/>
            </a:endParaRPr>
          </a:p>
          <a:p>
            <a:pPr algn="ctr"/>
            <a:r>
              <a:rPr lang="hy-AM" i="1" dirty="0">
                <a:latin typeface="+mj-lt"/>
                <a:cs typeface="Times New Roman" panose="02020603050405020304" pitchFamily="18" charset="0"/>
              </a:rPr>
              <a:t>Գիտաշխատող</a:t>
            </a:r>
            <a:endParaRPr lang="en-US" i="1" dirty="0">
              <a:latin typeface="+mj-lt"/>
              <a:cs typeface="Times New Roman" panose="02020603050405020304" pitchFamily="18" charset="0"/>
            </a:endParaRPr>
          </a:p>
        </p:txBody>
      </p:sp>
      <p:sp>
        <p:nvSpPr>
          <p:cNvPr id="27" name="TextBox 11">
            <a:extLst>
              <a:ext uri="{FF2B5EF4-FFF2-40B4-BE49-F238E27FC236}">
                <a16:creationId xmlns:a16="http://schemas.microsoft.com/office/drawing/2014/main" xmlns="" id="{9D018172-840E-4FCA-B490-0E30449BF9C0}"/>
              </a:ext>
            </a:extLst>
          </p:cNvPr>
          <p:cNvSpPr txBox="1"/>
          <p:nvPr/>
        </p:nvSpPr>
        <p:spPr>
          <a:xfrm>
            <a:off x="9292857" y="2958980"/>
            <a:ext cx="2577888" cy="923330"/>
          </a:xfrm>
          <a:prstGeom prst="rect">
            <a:avLst/>
          </a:prstGeom>
          <a:noFill/>
        </p:spPr>
        <p:txBody>
          <a:bodyPr wrap="square" rtlCol="0">
            <a:spAutoFit/>
          </a:bodyPr>
          <a:lstStyle/>
          <a:p>
            <a:pPr algn="ctr"/>
            <a:r>
              <a:rPr lang="hy-AM" dirty="0">
                <a:latin typeface="+mj-lt"/>
                <a:cs typeface="Times New Roman" panose="02020603050405020304" pitchFamily="18" charset="0"/>
              </a:rPr>
              <a:t>Զարուհի Մելքոնյան</a:t>
            </a:r>
            <a:endParaRPr lang="en-US" dirty="0">
              <a:latin typeface="+mj-lt"/>
              <a:cs typeface="Times New Roman" panose="02020603050405020304" pitchFamily="18" charset="0"/>
            </a:endParaRPr>
          </a:p>
          <a:p>
            <a:pPr algn="ctr"/>
            <a:r>
              <a:rPr lang="hy-AM" i="1" dirty="0">
                <a:latin typeface="+mj-lt"/>
                <a:cs typeface="Times New Roman" panose="02020603050405020304" pitchFamily="18" charset="0"/>
              </a:rPr>
              <a:t>Կրտսեր գիտաշխատող</a:t>
            </a:r>
            <a:endParaRPr lang="en-US" i="1" dirty="0">
              <a:latin typeface="+mj-lt"/>
              <a:cs typeface="Times New Roman" panose="02020603050405020304" pitchFamily="18" charset="0"/>
            </a:endParaRPr>
          </a:p>
        </p:txBody>
      </p:sp>
      <p:sp>
        <p:nvSpPr>
          <p:cNvPr id="28" name="TextBox 16">
            <a:extLst>
              <a:ext uri="{FF2B5EF4-FFF2-40B4-BE49-F238E27FC236}">
                <a16:creationId xmlns:a16="http://schemas.microsoft.com/office/drawing/2014/main" xmlns="" id="{C150CDC7-7268-4CC8-B186-58A673C43607}"/>
              </a:ext>
            </a:extLst>
          </p:cNvPr>
          <p:cNvSpPr txBox="1"/>
          <p:nvPr/>
        </p:nvSpPr>
        <p:spPr>
          <a:xfrm>
            <a:off x="-202018" y="4369805"/>
            <a:ext cx="3628598"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 </a:t>
            </a:r>
            <a:r>
              <a:rPr lang="hy-AM" dirty="0">
                <a:latin typeface="Arial" panose="020B0604020202020204" pitchFamily="34" charset="0"/>
                <a:cs typeface="Arial" panose="020B0604020202020204" pitchFamily="34" charset="0"/>
              </a:rPr>
              <a:t>Կ․գ․թ․ Արևիկ Վարդանյան</a:t>
            </a:r>
            <a:endParaRPr lang="en-US" dirty="0">
              <a:latin typeface="Arial" panose="020B0604020202020204" pitchFamily="34" charset="0"/>
              <a:cs typeface="Arial" panose="020B0604020202020204" pitchFamily="34" charset="0"/>
            </a:endParaRPr>
          </a:p>
          <a:p>
            <a:pPr algn="ctr"/>
            <a:r>
              <a:rPr lang="hy-AM" i="1" dirty="0">
                <a:latin typeface="Arial" panose="020B0604020202020204" pitchFamily="34" charset="0"/>
                <a:cs typeface="Arial" panose="020B0604020202020204" pitchFamily="34" charset="0"/>
              </a:rPr>
              <a:t>Լաբորատորիայի վարիչ</a:t>
            </a:r>
            <a:endParaRPr lang="en-US" sz="1600" i="1"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76531FBA-AD88-489E-B8D6-126D24F02E6B}"/>
              </a:ext>
            </a:extLst>
          </p:cNvPr>
          <p:cNvSpPr txBox="1"/>
          <p:nvPr/>
        </p:nvSpPr>
        <p:spPr>
          <a:xfrm>
            <a:off x="6125172" y="5944202"/>
            <a:ext cx="3024536" cy="923330"/>
          </a:xfrm>
          <a:prstGeom prst="rect">
            <a:avLst/>
          </a:prstGeom>
          <a:noFill/>
        </p:spPr>
        <p:txBody>
          <a:bodyPr wrap="square" rtlCol="0">
            <a:spAutoFit/>
          </a:bodyPr>
          <a:lstStyle/>
          <a:p>
            <a:pPr algn="ctr"/>
            <a:r>
              <a:rPr lang="hy-AM" dirty="0">
                <a:latin typeface="+mj-lt"/>
                <a:cs typeface="Times New Roman" panose="02020603050405020304" pitchFamily="18" charset="0"/>
              </a:rPr>
              <a:t>Նելլի Աբրահամյան</a:t>
            </a:r>
            <a:endParaRPr lang="en-US" dirty="0">
              <a:latin typeface="+mj-lt"/>
              <a:cs typeface="Times New Roman" panose="02020603050405020304" pitchFamily="18" charset="0"/>
            </a:endParaRPr>
          </a:p>
          <a:p>
            <a:pPr algn="ctr"/>
            <a:r>
              <a:rPr lang="hy-AM" i="1" dirty="0">
                <a:latin typeface="+mj-lt"/>
                <a:cs typeface="Times New Roman" panose="02020603050405020304" pitchFamily="18" charset="0"/>
              </a:rPr>
              <a:t>Կրտսեր գիտաշխատող, հայցորդ</a:t>
            </a:r>
            <a:endParaRPr lang="en-US" i="1" dirty="0">
              <a:latin typeface="+mj-lt"/>
              <a:cs typeface="Times New Roman" panose="02020603050405020304" pitchFamily="18" charset="0"/>
            </a:endParaRPr>
          </a:p>
        </p:txBody>
      </p:sp>
      <p:sp>
        <p:nvSpPr>
          <p:cNvPr id="33" name="TextBox 32">
            <a:extLst>
              <a:ext uri="{FF2B5EF4-FFF2-40B4-BE49-F238E27FC236}">
                <a16:creationId xmlns:a16="http://schemas.microsoft.com/office/drawing/2014/main" xmlns="" id="{0DE1AA61-292B-4476-9C57-32256B5AE152}"/>
              </a:ext>
            </a:extLst>
          </p:cNvPr>
          <p:cNvSpPr txBox="1"/>
          <p:nvPr/>
        </p:nvSpPr>
        <p:spPr>
          <a:xfrm>
            <a:off x="2864039" y="5934110"/>
            <a:ext cx="3024536" cy="923330"/>
          </a:xfrm>
          <a:prstGeom prst="rect">
            <a:avLst/>
          </a:prstGeom>
          <a:noFill/>
        </p:spPr>
        <p:txBody>
          <a:bodyPr wrap="square" rtlCol="0">
            <a:spAutoFit/>
          </a:bodyPr>
          <a:lstStyle/>
          <a:p>
            <a:pPr algn="ctr"/>
            <a:r>
              <a:rPr lang="hy-AM" dirty="0">
                <a:latin typeface="+mj-lt"/>
                <a:cs typeface="Times New Roman" panose="02020603050405020304" pitchFamily="18" charset="0"/>
              </a:rPr>
              <a:t>Սոնա Բարսեղյան</a:t>
            </a:r>
            <a:endParaRPr lang="en-US" dirty="0">
              <a:latin typeface="+mj-lt"/>
              <a:cs typeface="Times New Roman" panose="02020603050405020304" pitchFamily="18" charset="0"/>
            </a:endParaRPr>
          </a:p>
          <a:p>
            <a:pPr algn="ctr"/>
            <a:r>
              <a:rPr lang="hy-AM" i="1" dirty="0">
                <a:latin typeface="+mj-lt"/>
                <a:cs typeface="Times New Roman" panose="02020603050405020304" pitchFamily="18" charset="0"/>
              </a:rPr>
              <a:t>Կրտսեր գիտաշխատող, ասպիրանտ</a:t>
            </a:r>
            <a:endParaRPr lang="en-US" i="1" dirty="0">
              <a:latin typeface="+mj-lt"/>
              <a:cs typeface="Times New Roman" panose="02020603050405020304" pitchFamily="18" charset="0"/>
            </a:endParaRPr>
          </a:p>
        </p:txBody>
      </p:sp>
      <p:sp>
        <p:nvSpPr>
          <p:cNvPr id="36" name="矩形 34">
            <a:extLst>
              <a:ext uri="{FF2B5EF4-FFF2-40B4-BE49-F238E27FC236}">
                <a16:creationId xmlns:a16="http://schemas.microsoft.com/office/drawing/2014/main" xmlns="" id="{1503F360-FE72-4A80-85F8-7AC76251284A}"/>
              </a:ext>
            </a:extLst>
          </p:cNvPr>
          <p:cNvSpPr/>
          <p:nvPr/>
        </p:nvSpPr>
        <p:spPr>
          <a:xfrm>
            <a:off x="0" y="-8175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39" name="图片 8">
            <a:extLst>
              <a:ext uri="{FF2B5EF4-FFF2-40B4-BE49-F238E27FC236}">
                <a16:creationId xmlns:a16="http://schemas.microsoft.com/office/drawing/2014/main" xmlns="" id="{100378D0-B8B6-4F7F-B615-FB27887861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6592" y="8260"/>
            <a:ext cx="689610" cy="662940"/>
          </a:xfrm>
          <a:prstGeom prst="rect">
            <a:avLst/>
          </a:prstGeom>
        </p:spPr>
      </p:pic>
      <p:sp>
        <p:nvSpPr>
          <p:cNvPr id="41" name="文本框 1">
            <a:extLst>
              <a:ext uri="{FF2B5EF4-FFF2-40B4-BE49-F238E27FC236}">
                <a16:creationId xmlns:a16="http://schemas.microsoft.com/office/drawing/2014/main" xmlns="" id="{25F78CA1-9544-4FA5-BE00-DEB7E06015D0}"/>
              </a:ext>
            </a:extLst>
          </p:cNvPr>
          <p:cNvSpPr txBox="1"/>
          <p:nvPr/>
        </p:nvSpPr>
        <p:spPr>
          <a:xfrm>
            <a:off x="231293" y="-26295"/>
            <a:ext cx="10725583" cy="707886"/>
          </a:xfrm>
          <a:prstGeom prst="rect">
            <a:avLst/>
          </a:prstGeom>
          <a:noFill/>
        </p:spPr>
        <p:txBody>
          <a:bodyPr wrap="square">
            <a:spAutoFit/>
          </a:bodyPr>
          <a:lstStyle/>
          <a:p>
            <a:pPr algn="just"/>
            <a:r>
              <a:rPr lang="hy-AM" sz="2000" b="1" dirty="0">
                <a:solidFill>
                  <a:schemeClr val="bg1"/>
                </a:solidFill>
                <a:effectLst/>
                <a:latin typeface="+mj-lt"/>
                <a:ea typeface="Calibri" panose="020F0502020204030204" pitchFamily="34" charset="0"/>
                <a:cs typeface="Arial Unicode"/>
              </a:rPr>
              <a:t>Հանքային հումքի կեսամշակման,  մետաղների վերականգնման և միջավայրի պաշտպանության լաբորատորիա</a:t>
            </a:r>
            <a:r>
              <a:rPr lang="en-US" sz="2000" b="1" dirty="0">
                <a:solidFill>
                  <a:schemeClr val="bg1"/>
                </a:solidFill>
                <a:effectLst/>
                <a:latin typeface="+mj-lt"/>
                <a:ea typeface="Calibri" panose="020F0502020204030204" pitchFamily="34" charset="0"/>
                <a:cs typeface="Arial Unicode"/>
              </a:rPr>
              <a:t> (</a:t>
            </a:r>
            <a:r>
              <a:rPr lang="hy-AM" sz="2000" b="1" dirty="0">
                <a:solidFill>
                  <a:schemeClr val="bg1"/>
                </a:solidFill>
                <a:latin typeface="+mj-lt"/>
              </a:rPr>
              <a:t>նոյեմբերի 25-ի թիվ 441-Լ հրաման</a:t>
            </a:r>
            <a:r>
              <a:rPr lang="en-US" sz="2000" b="1" dirty="0">
                <a:solidFill>
                  <a:schemeClr val="bg1"/>
                </a:solidFill>
                <a:latin typeface="+mj-lt"/>
              </a:rPr>
              <a:t>)</a:t>
            </a:r>
            <a:r>
              <a:rPr lang="hy-AM" sz="2000" b="1" dirty="0">
                <a:solidFill>
                  <a:schemeClr val="bg1"/>
                </a:solidFill>
                <a:latin typeface="+mj-lt"/>
              </a:rPr>
              <a:t>, </a:t>
            </a:r>
            <a:r>
              <a:rPr lang="en-US" altLang="zh-CN" sz="2000" b="1" dirty="0">
                <a:solidFill>
                  <a:schemeClr val="bg1"/>
                </a:solidFill>
                <a:latin typeface="+mj-lt"/>
              </a:rPr>
              <a:t> </a:t>
            </a:r>
            <a:r>
              <a:rPr lang="en-US" altLang="zh-CN" sz="2000" b="1" spc="-5" dirty="0">
                <a:solidFill>
                  <a:schemeClr val="bg1"/>
                </a:solidFill>
                <a:latin typeface="+mj-lt"/>
                <a:ea typeface="微软雅黑" panose="020B0503020204020204" pitchFamily="34" charset="-122"/>
                <a:cs typeface="Times New Roman" panose="02020603050405020304" pitchFamily="18" charset="0"/>
              </a:rPr>
              <a:t>ARPI group</a:t>
            </a:r>
            <a:endParaRPr lang="zh-CN" altLang="en-US" sz="2000" b="1" spc="-5" dirty="0">
              <a:solidFill>
                <a:schemeClr val="bg1"/>
              </a:solidFill>
              <a:latin typeface="+mj-lt"/>
              <a:ea typeface="微软雅黑"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xmlns="" id="{1D09A701-18D7-427B-9D83-2241B88C930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16780" y="3683150"/>
            <a:ext cx="1785925" cy="22610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xmlns="" id="{146C127A-EA6E-456E-8402-29DDA27B61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5798" y="914003"/>
            <a:ext cx="2007835" cy="1942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xmlns="" id="{41B70588-0FDF-4FC0-920B-67383C61ED4B}"/>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4178" r="3406"/>
          <a:stretch/>
        </p:blipFill>
        <p:spPr>
          <a:xfrm>
            <a:off x="6607765" y="3854564"/>
            <a:ext cx="2059350" cy="20250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xmlns="" id="{FFFE0BD9-8017-4418-A421-41CA84C0558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37386" t="40226" r="41984" b="33636"/>
          <a:stretch/>
        </p:blipFill>
        <p:spPr>
          <a:xfrm rot="5400000">
            <a:off x="3376795" y="882741"/>
            <a:ext cx="1999023" cy="18994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xmlns="" id="{0285C597-AF6F-4C1E-B505-F19D5FBED31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29804" t="39194" r="50000" b="35011"/>
          <a:stretch/>
        </p:blipFill>
        <p:spPr>
          <a:xfrm rot="5400000">
            <a:off x="9681298" y="941867"/>
            <a:ext cx="1942650" cy="1860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TextBox 22">
            <a:extLst>
              <a:ext uri="{FF2B5EF4-FFF2-40B4-BE49-F238E27FC236}">
                <a16:creationId xmlns:a16="http://schemas.microsoft.com/office/drawing/2014/main" xmlns="" id="{0126B4AD-377F-431C-B5E6-74E7BED6BBD3}"/>
              </a:ext>
            </a:extLst>
          </p:cNvPr>
          <p:cNvSpPr txBox="1"/>
          <p:nvPr/>
        </p:nvSpPr>
        <p:spPr>
          <a:xfrm>
            <a:off x="9490833" y="5934110"/>
            <a:ext cx="2701167" cy="646331"/>
          </a:xfrm>
          <a:prstGeom prst="rect">
            <a:avLst/>
          </a:prstGeom>
          <a:noFill/>
        </p:spPr>
        <p:txBody>
          <a:bodyPr wrap="square" rtlCol="0">
            <a:spAutoFit/>
          </a:bodyPr>
          <a:lstStyle/>
          <a:p>
            <a:pPr algn="ctr"/>
            <a:r>
              <a:rPr lang="hy-AM" dirty="0">
                <a:latin typeface="+mj-lt"/>
                <a:cs typeface="Times New Roman" panose="02020603050405020304" pitchFamily="18" charset="0"/>
              </a:rPr>
              <a:t>Մարինե Գրիգորյան</a:t>
            </a:r>
            <a:endParaRPr lang="en-US" dirty="0">
              <a:latin typeface="+mj-lt"/>
              <a:cs typeface="Times New Roman" panose="02020603050405020304" pitchFamily="18" charset="0"/>
            </a:endParaRPr>
          </a:p>
          <a:p>
            <a:pPr algn="ctr"/>
            <a:r>
              <a:rPr lang="hy-AM" i="1" dirty="0">
                <a:latin typeface="+mj-lt"/>
                <a:cs typeface="Times New Roman" panose="02020603050405020304" pitchFamily="18" charset="0"/>
              </a:rPr>
              <a:t>Կրտսեր գիտաշխատող</a:t>
            </a:r>
            <a:endParaRPr lang="en-US" i="1" dirty="0">
              <a:latin typeface="+mj-lt"/>
              <a:cs typeface="Times New Roman" panose="02020603050405020304" pitchFamily="18" charset="0"/>
            </a:endParaRPr>
          </a:p>
        </p:txBody>
      </p:sp>
      <p:pic>
        <p:nvPicPr>
          <p:cNvPr id="5" name="Picture 4">
            <a:extLst>
              <a:ext uri="{FF2B5EF4-FFF2-40B4-BE49-F238E27FC236}">
                <a16:creationId xmlns:a16="http://schemas.microsoft.com/office/drawing/2014/main" xmlns="" id="{A00B6B2D-DA15-497F-8062-91EF0D5F609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t="16599"/>
          <a:stretch/>
        </p:blipFill>
        <p:spPr>
          <a:xfrm>
            <a:off x="9784045" y="3843431"/>
            <a:ext cx="1771616" cy="20473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8F492459-842B-4BA1-8636-F70E2157381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rcRect b="2745"/>
          <a:stretch/>
        </p:blipFill>
        <p:spPr>
          <a:xfrm>
            <a:off x="465211" y="1911437"/>
            <a:ext cx="2007835" cy="23830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5266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4">
            <a:extLst>
              <a:ext uri="{FF2B5EF4-FFF2-40B4-BE49-F238E27FC236}">
                <a16:creationId xmlns:a16="http://schemas.microsoft.com/office/drawing/2014/main" xmlns="" id="{D37BB31A-B0B2-4D48-9951-B8C83E4AC11F}"/>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xmlns="" id="{EBE5F28C-26ED-4F22-AC28-9058C0693C1D}"/>
              </a:ext>
            </a:extLst>
          </p:cNvPr>
          <p:cNvGrpSpPr/>
          <p:nvPr/>
        </p:nvGrpSpPr>
        <p:grpSpPr>
          <a:xfrm>
            <a:off x="10070878" y="73025"/>
            <a:ext cx="2044700" cy="709930"/>
            <a:chOff x="14702" y="115"/>
            <a:chExt cx="3220" cy="1118"/>
          </a:xfrm>
        </p:grpSpPr>
        <p:pic>
          <p:nvPicPr>
            <p:cNvPr id="8" name="图片 4">
              <a:extLst>
                <a:ext uri="{FF2B5EF4-FFF2-40B4-BE49-F238E27FC236}">
                  <a16:creationId xmlns:a16="http://schemas.microsoft.com/office/drawing/2014/main" xmlns="" id="{8DA9C8D7-F2F4-4FE4-9039-2CC3DFE500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0" y="158"/>
              <a:ext cx="1013" cy="1013"/>
            </a:xfrm>
            <a:prstGeom prst="rect">
              <a:avLst/>
            </a:prstGeom>
          </p:spPr>
        </p:pic>
        <p:pic>
          <p:nvPicPr>
            <p:cNvPr id="9" name="图片 8">
              <a:extLst>
                <a:ext uri="{FF2B5EF4-FFF2-40B4-BE49-F238E27FC236}">
                  <a16:creationId xmlns:a16="http://schemas.microsoft.com/office/drawing/2014/main" xmlns="" id="{C24B0D19-6D2E-4869-A780-70540E3175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2" y="169"/>
              <a:ext cx="1086" cy="1044"/>
            </a:xfrm>
            <a:prstGeom prst="rect">
              <a:avLst/>
            </a:prstGeom>
          </p:spPr>
        </p:pic>
        <p:pic>
          <p:nvPicPr>
            <p:cNvPr id="10" name="图片 2" descr="微信图片_20221106090810">
              <a:extLst>
                <a:ext uri="{FF2B5EF4-FFF2-40B4-BE49-F238E27FC236}">
                  <a16:creationId xmlns:a16="http://schemas.microsoft.com/office/drawing/2014/main" xmlns="" id="{17B34D78-E1AF-4FD9-B998-2595366A1AA0}"/>
                </a:ext>
              </a:extLst>
            </p:cNvPr>
            <p:cNvPicPr>
              <a:picLocks noChangeAspect="1"/>
            </p:cNvPicPr>
            <p:nvPr/>
          </p:nvPicPr>
          <p:blipFill>
            <a:blip r:embed="rId4"/>
            <a:stretch>
              <a:fillRect/>
            </a:stretch>
          </p:blipFill>
          <p:spPr>
            <a:xfrm>
              <a:off x="15875" y="115"/>
              <a:ext cx="980" cy="1119"/>
            </a:xfrm>
            <a:prstGeom prst="rect">
              <a:avLst/>
            </a:prstGeom>
          </p:spPr>
        </p:pic>
      </p:grpSp>
      <p:sp>
        <p:nvSpPr>
          <p:cNvPr id="11" name="TextBox 10">
            <a:extLst>
              <a:ext uri="{FF2B5EF4-FFF2-40B4-BE49-F238E27FC236}">
                <a16:creationId xmlns:a16="http://schemas.microsoft.com/office/drawing/2014/main" xmlns="" id="{B19B2F4F-ABBF-4204-B631-4AD78785601D}"/>
              </a:ext>
            </a:extLst>
          </p:cNvPr>
          <p:cNvSpPr txBox="1"/>
          <p:nvPr/>
        </p:nvSpPr>
        <p:spPr>
          <a:xfrm>
            <a:off x="-573810" y="138961"/>
            <a:ext cx="5904656" cy="477054"/>
          </a:xfrm>
          <a:prstGeom prst="rect">
            <a:avLst/>
          </a:prstGeom>
          <a:noFill/>
        </p:spPr>
        <p:txBody>
          <a:bodyPr wrap="square" rtlCol="0">
            <a:spAutoFit/>
          </a:bodyPr>
          <a:lstStyle/>
          <a:p>
            <a:pPr algn="ctr"/>
            <a:r>
              <a:rPr lang="hy-AM" sz="2500" b="1" dirty="0">
                <a:solidFill>
                  <a:schemeClr val="bg1"/>
                </a:solidFill>
                <a:latin typeface="Arial" panose="020B0604020202020204" pitchFamily="34" charset="0"/>
                <a:cs typeface="Arial" panose="020B0604020202020204" pitchFamily="34" charset="0"/>
              </a:rPr>
              <a:t>Ա</a:t>
            </a:r>
            <a:r>
              <a:rPr lang="en-US" sz="2500" b="1" dirty="0">
                <a:solidFill>
                  <a:schemeClr val="bg1"/>
                </a:solidFill>
                <a:latin typeface="Arial" panose="020B0604020202020204" pitchFamily="34" charset="0"/>
                <a:cs typeface="Arial" panose="020B0604020202020204" pitchFamily="34" charset="0"/>
              </a:rPr>
              <a:t>շ</a:t>
            </a:r>
            <a:r>
              <a:rPr lang="hy-AM" sz="2500" b="1" dirty="0">
                <a:solidFill>
                  <a:schemeClr val="bg1"/>
                </a:solidFill>
                <a:latin typeface="Arial" panose="020B0604020202020204" pitchFamily="34" charset="0"/>
                <a:cs typeface="Arial" panose="020B0604020202020204" pitchFamily="34" charset="0"/>
              </a:rPr>
              <a:t>խ</a:t>
            </a:r>
            <a:r>
              <a:rPr lang="en-US" sz="2500" b="1" dirty="0">
                <a:solidFill>
                  <a:schemeClr val="bg1"/>
                </a:solidFill>
                <a:latin typeface="Arial" panose="020B0604020202020204" pitchFamily="34" charset="0"/>
                <a:cs typeface="Arial" panose="020B0604020202020204" pitchFamily="34" charset="0"/>
              </a:rPr>
              <a:t>ա</a:t>
            </a:r>
            <a:r>
              <a:rPr lang="hy-AM" sz="2500" b="1" dirty="0">
                <a:solidFill>
                  <a:schemeClr val="bg1"/>
                </a:solidFill>
                <a:latin typeface="Arial" panose="020B0604020202020204" pitchFamily="34" charset="0"/>
                <a:cs typeface="Arial" panose="020B0604020202020204" pitchFamily="34" charset="0"/>
              </a:rPr>
              <a:t>տ</a:t>
            </a:r>
            <a:r>
              <a:rPr lang="en-US" sz="2500" b="1" dirty="0">
                <a:solidFill>
                  <a:schemeClr val="bg1"/>
                </a:solidFill>
                <a:latin typeface="Arial" panose="020B0604020202020204" pitchFamily="34" charset="0"/>
                <a:cs typeface="Arial" panose="020B0604020202020204" pitchFamily="34" charset="0"/>
              </a:rPr>
              <a:t>ա</a:t>
            </a:r>
            <a:r>
              <a:rPr lang="hy-AM" sz="2500" b="1" dirty="0">
                <a:solidFill>
                  <a:schemeClr val="bg1"/>
                </a:solidFill>
                <a:latin typeface="Arial" panose="020B0604020202020204" pitchFamily="34" charset="0"/>
                <a:cs typeface="Arial" panose="020B0604020202020204" pitchFamily="34" charset="0"/>
              </a:rPr>
              <a:t>ն</a:t>
            </a:r>
            <a:r>
              <a:rPr lang="en-US" sz="2500" b="1" dirty="0">
                <a:solidFill>
                  <a:schemeClr val="bg1"/>
                </a:solidFill>
                <a:latin typeface="Arial" panose="020B0604020202020204" pitchFamily="34" charset="0"/>
                <a:cs typeface="Arial" panose="020B0604020202020204" pitchFamily="34" charset="0"/>
              </a:rPr>
              <a:t>ք</a:t>
            </a:r>
            <a:r>
              <a:rPr lang="hy-AM" sz="2500" b="1" dirty="0">
                <a:solidFill>
                  <a:schemeClr val="bg1"/>
                </a:solidFill>
                <a:latin typeface="Arial" panose="020B0604020202020204" pitchFamily="34" charset="0"/>
                <a:cs typeface="Arial" panose="020B0604020202020204" pitchFamily="34" charset="0"/>
              </a:rPr>
              <a:t>ի</a:t>
            </a:r>
            <a:r>
              <a:rPr lang="en-US" sz="2500" b="1" dirty="0">
                <a:solidFill>
                  <a:schemeClr val="bg1"/>
                </a:solidFill>
                <a:latin typeface="Arial" panose="020B0604020202020204" pitchFamily="34" charset="0"/>
                <a:cs typeface="Arial" panose="020B0604020202020204" pitchFamily="34" charset="0"/>
              </a:rPr>
              <a:t> </a:t>
            </a:r>
            <a:r>
              <a:rPr lang="hy-AM" sz="2500" b="1" dirty="0">
                <a:solidFill>
                  <a:schemeClr val="bg1"/>
                </a:solidFill>
                <a:latin typeface="Arial" panose="020B0604020202020204" pitchFamily="34" charset="0"/>
                <a:cs typeface="Arial" panose="020B0604020202020204" pitchFamily="34" charset="0"/>
              </a:rPr>
              <a:t>ն</a:t>
            </a:r>
            <a:r>
              <a:rPr lang="en-US" sz="2500" b="1" dirty="0">
                <a:solidFill>
                  <a:schemeClr val="bg1"/>
                </a:solidFill>
                <a:latin typeface="Arial" panose="020B0604020202020204" pitchFamily="34" charset="0"/>
                <a:cs typeface="Arial" panose="020B0604020202020204" pitchFamily="34" charset="0"/>
              </a:rPr>
              <a:t>պ</a:t>
            </a:r>
            <a:r>
              <a:rPr lang="hy-AM" sz="2500" b="1" dirty="0">
                <a:solidFill>
                  <a:schemeClr val="bg1"/>
                </a:solidFill>
                <a:latin typeface="Arial" panose="020B0604020202020204" pitchFamily="34" charset="0"/>
                <a:cs typeface="Arial" panose="020B0604020202020204" pitchFamily="34" charset="0"/>
              </a:rPr>
              <a:t>ա</a:t>
            </a:r>
            <a:r>
              <a:rPr lang="en-US" sz="2500" b="1" dirty="0">
                <a:solidFill>
                  <a:schemeClr val="bg1"/>
                </a:solidFill>
                <a:latin typeface="Arial" panose="020B0604020202020204" pitchFamily="34" charset="0"/>
                <a:cs typeface="Arial" panose="020B0604020202020204" pitchFamily="34" charset="0"/>
              </a:rPr>
              <a:t>տ</a:t>
            </a:r>
            <a:r>
              <a:rPr lang="hy-AM" sz="2500" b="1" dirty="0">
                <a:solidFill>
                  <a:schemeClr val="bg1"/>
                </a:solidFill>
                <a:latin typeface="Arial" panose="020B0604020202020204" pitchFamily="34" charset="0"/>
                <a:cs typeface="Arial" panose="020B0604020202020204" pitchFamily="34" charset="0"/>
              </a:rPr>
              <a:t>ա</a:t>
            </a:r>
            <a:r>
              <a:rPr lang="en-US" sz="2500" b="1" dirty="0">
                <a:solidFill>
                  <a:schemeClr val="bg1"/>
                </a:solidFill>
                <a:latin typeface="Arial" panose="020B0604020202020204" pitchFamily="34" charset="0"/>
                <a:cs typeface="Arial" panose="020B0604020202020204" pitchFamily="34" charset="0"/>
              </a:rPr>
              <a:t>կ</a:t>
            </a:r>
            <a:r>
              <a:rPr lang="hy-AM" sz="2500" b="1" dirty="0">
                <a:solidFill>
                  <a:schemeClr val="bg1"/>
                </a:solidFill>
                <a:latin typeface="Arial" panose="020B0604020202020204" pitchFamily="34" charset="0"/>
                <a:cs typeface="Arial" panose="020B0604020202020204" pitchFamily="34" charset="0"/>
              </a:rPr>
              <a:t>ը</a:t>
            </a:r>
            <a:endParaRPr lang="en-US" sz="2500" b="1"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7DFCCC20-39D0-46E4-88CF-BD29E63BF498}"/>
              </a:ext>
            </a:extLst>
          </p:cNvPr>
          <p:cNvSpPr txBox="1"/>
          <p:nvPr/>
        </p:nvSpPr>
        <p:spPr>
          <a:xfrm>
            <a:off x="135527" y="856613"/>
            <a:ext cx="7036238" cy="5678478"/>
          </a:xfrm>
          <a:prstGeom prst="rect">
            <a:avLst/>
          </a:prstGeom>
          <a:noFill/>
        </p:spPr>
        <p:txBody>
          <a:bodyPr wrap="square" rtlCol="0">
            <a:spAutoFit/>
          </a:bodyPr>
          <a:lstStyle/>
          <a:p>
            <a:pPr algn="just"/>
            <a:r>
              <a:rPr lang="en-US" b="1" i="1" dirty="0">
                <a:latin typeface="Arial" panose="020B0604020202020204" pitchFamily="34" charset="0"/>
                <a:cs typeface="Arial" panose="020B0604020202020204" pitchFamily="34" charset="0"/>
              </a:rPr>
              <a:t>ARPI-</a:t>
            </a:r>
            <a:r>
              <a:rPr lang="hy-AM" b="1" i="1" dirty="0">
                <a:latin typeface="Arial" panose="020B0604020202020204" pitchFamily="34" charset="0"/>
                <a:cs typeface="Arial" panose="020B0604020202020204" pitchFamily="34" charset="0"/>
              </a:rPr>
              <a:t>ի</a:t>
            </a:r>
            <a:r>
              <a:rPr lang="en-US" b="1" i="1" dirty="0">
                <a:latin typeface="Arial" panose="020B0604020202020204" pitchFamily="34" charset="0"/>
                <a:cs typeface="Arial" panose="020B0604020202020204" pitchFamily="34" charset="0"/>
              </a:rPr>
              <a:t> </a:t>
            </a:r>
            <a:r>
              <a:rPr lang="en-US" b="1" i="1" dirty="0" err="1">
                <a:latin typeface="Arial" panose="020B0604020202020204" pitchFamily="34" charset="0"/>
                <a:cs typeface="Arial" panose="020B0604020202020204" pitchFamily="34" charset="0"/>
              </a:rPr>
              <a:t>ծրագրի</a:t>
            </a:r>
            <a:r>
              <a:rPr lang="en-US" b="1" i="1" dirty="0">
                <a:latin typeface="Arial" panose="020B0604020202020204" pitchFamily="34" charset="0"/>
                <a:cs typeface="Arial" panose="020B0604020202020204" pitchFamily="34" charset="0"/>
              </a:rPr>
              <a:t> </a:t>
            </a:r>
            <a:r>
              <a:rPr lang="hy-AM" b="1" i="1" dirty="0">
                <a:latin typeface="Arial" panose="020B0604020202020204" pitchFamily="34" charset="0"/>
                <a:cs typeface="Arial" panose="020B0604020202020204" pitchFamily="34" charset="0"/>
              </a:rPr>
              <a:t>հիմնական նպատակն է</a:t>
            </a:r>
            <a:r>
              <a:rPr lang="en-US" b="1" i="1" dirty="0">
                <a:latin typeface="Arial" panose="020B0604020202020204" pitchFamily="34" charset="0"/>
                <a:cs typeface="Arial" panose="020B0604020202020204" pitchFamily="34" charset="0"/>
              </a:rPr>
              <a:t>.</a:t>
            </a:r>
          </a:p>
          <a:p>
            <a:pPr algn="just"/>
            <a:endParaRPr lang="en-US" sz="1500" b="1" i="1" dirty="0">
              <a:latin typeface="Arial" panose="020B0604020202020204" pitchFamily="34" charset="0"/>
              <a:cs typeface="Arial" panose="020B0604020202020204" pitchFamily="34" charset="0"/>
            </a:endParaRPr>
          </a:p>
          <a:p>
            <a:pPr algn="just"/>
            <a:r>
              <a:rPr lang="hy-AM" sz="1500" b="1" dirty="0">
                <a:latin typeface="Arial" panose="020B0604020202020204" pitchFamily="34" charset="0"/>
                <a:cs typeface="Arial" panose="020B0604020202020204" pitchFamily="34" charset="0"/>
              </a:rPr>
              <a:t>մշակել մանրէաբանական մոնի</a:t>
            </a:r>
            <a:r>
              <a:rPr lang="en-US" sz="1500" b="1" dirty="0">
                <a:latin typeface="Arial" panose="020B0604020202020204" pitchFamily="34" charset="0"/>
                <a:cs typeface="Arial" panose="020B0604020202020204" pitchFamily="34" charset="0"/>
              </a:rPr>
              <a:t>թ</a:t>
            </a:r>
            <a:r>
              <a:rPr lang="hy-AM" sz="1500" b="1" dirty="0">
                <a:latin typeface="Arial" panose="020B0604020202020204" pitchFamily="34" charset="0"/>
                <a:cs typeface="Arial" panose="020B0604020202020204" pitchFamily="34" charset="0"/>
              </a:rPr>
              <a:t>որինգի </a:t>
            </a:r>
            <a:r>
              <a:rPr lang="en-US" sz="1500" b="1" dirty="0">
                <a:latin typeface="Arial" panose="020B0604020202020204" pitchFamily="34" charset="0"/>
                <a:cs typeface="Arial" panose="020B0604020202020204" pitchFamily="34" charset="0"/>
              </a:rPr>
              <a:t>վ</a:t>
            </a:r>
            <a:r>
              <a:rPr lang="hy-AM" sz="1500" b="1" dirty="0">
                <a:latin typeface="Arial" panose="020B0604020202020204" pitchFamily="34" charset="0"/>
                <a:cs typeface="Arial" panose="020B0604020202020204" pitchFamily="34" charset="0"/>
              </a:rPr>
              <a:t>ե</a:t>
            </a:r>
            <a:r>
              <a:rPr lang="en-US" sz="1500" b="1" dirty="0">
                <a:latin typeface="Arial" panose="020B0604020202020204" pitchFamily="34" charset="0"/>
                <a:cs typeface="Arial" panose="020B0604020202020204" pitchFamily="34" charset="0"/>
              </a:rPr>
              <a:t>ր</a:t>
            </a:r>
            <a:r>
              <a:rPr lang="hy-AM" sz="1500" b="1" dirty="0">
                <a:latin typeface="Arial" panose="020B0604020202020204" pitchFamily="34" charset="0"/>
                <a:cs typeface="Arial" panose="020B0604020202020204" pitchFamily="34" charset="0"/>
              </a:rPr>
              <a:t>ա</a:t>
            </a:r>
            <a:r>
              <a:rPr lang="en-US" sz="1500" b="1" dirty="0">
                <a:latin typeface="Arial" panose="020B0604020202020204" pitchFamily="34" charset="0"/>
                <a:cs typeface="Arial" panose="020B0604020202020204" pitchFamily="34" charset="0"/>
              </a:rPr>
              <a:t>հ</a:t>
            </a:r>
            <a:r>
              <a:rPr lang="hy-AM" sz="1500" b="1" dirty="0">
                <a:latin typeface="Arial" panose="020B0604020202020204" pitchFamily="34" charset="0"/>
                <a:cs typeface="Arial" panose="020B0604020202020204" pitchFamily="34" charset="0"/>
              </a:rPr>
              <a:t>ս</a:t>
            </a:r>
            <a:r>
              <a:rPr lang="en-US" sz="1500" b="1" dirty="0">
                <a:latin typeface="Arial" panose="020B0604020202020204" pitchFamily="34" charset="0"/>
                <a:cs typeface="Arial" panose="020B0604020202020204" pitchFamily="34" charset="0"/>
              </a:rPr>
              <a:t>կ</a:t>
            </a:r>
            <a:r>
              <a:rPr lang="hy-AM" sz="1500" b="1" dirty="0">
                <a:latin typeface="Arial" panose="020B0604020202020204" pitchFamily="34" charset="0"/>
                <a:cs typeface="Arial" panose="020B0604020202020204" pitchFamily="34" charset="0"/>
              </a:rPr>
              <a:t>մ</a:t>
            </a:r>
            <a:r>
              <a:rPr lang="en-US" sz="1500" b="1" dirty="0">
                <a:latin typeface="Arial" panose="020B0604020202020204" pitchFamily="34" charset="0"/>
                <a:cs typeface="Arial" panose="020B0604020202020204" pitchFamily="34" charset="0"/>
              </a:rPr>
              <a:t>ա</a:t>
            </a:r>
            <a:r>
              <a:rPr lang="hy-AM" sz="1500" b="1" dirty="0">
                <a:latin typeface="Arial" panose="020B0604020202020204" pitchFamily="34" charset="0"/>
                <a:cs typeface="Arial" panose="020B0604020202020204" pitchFamily="34" charset="0"/>
              </a:rPr>
              <a:t>ն</a:t>
            </a:r>
            <a:r>
              <a:rPr lang="en-US" sz="1500" b="1" dirty="0">
                <a:latin typeface="Arial" panose="020B0604020202020204" pitchFamily="34" charset="0"/>
                <a:cs typeface="Arial" panose="020B0604020202020204" pitchFamily="34" charset="0"/>
              </a:rPr>
              <a:t> </a:t>
            </a:r>
            <a:r>
              <a:rPr lang="hy-AM" sz="1500" b="1" dirty="0">
                <a:latin typeface="Arial" panose="020B0604020202020204" pitchFamily="34" charset="0"/>
                <a:cs typeface="Arial" panose="020B0604020202020204" pitchFamily="34" charset="0"/>
              </a:rPr>
              <a:t>մեթոդներ</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գնահատելու</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համար</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թթու</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հանքային</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դրենաժների</a:t>
            </a:r>
            <a:r>
              <a:rPr lang="en-US" sz="1500" b="1" dirty="0">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sym typeface="Symbol" panose="05050102010706020507" pitchFamily="18" charset="2"/>
              </a:rPr>
              <a:t></a:t>
            </a:r>
            <a:r>
              <a:rPr lang="hy-AM" sz="1500" b="1" dirty="0">
                <a:latin typeface="Arial" panose="020B0604020202020204" pitchFamily="34" charset="0"/>
                <a:cs typeface="Arial" panose="020B0604020202020204" pitchFamily="34" charset="0"/>
                <a:sym typeface="Symbol" panose="05050102010706020507" pitchFamily="18" charset="2"/>
              </a:rPr>
              <a:t>Թ</a:t>
            </a:r>
            <a:r>
              <a:rPr lang="en-US" sz="1500" b="1" dirty="0">
                <a:latin typeface="Arial" panose="020B0604020202020204" pitchFamily="34" charset="0"/>
                <a:cs typeface="Arial" panose="020B0604020202020204" pitchFamily="34" charset="0"/>
                <a:sym typeface="Symbol" panose="05050102010706020507" pitchFamily="18" charset="2"/>
              </a:rPr>
              <a:t>Հ</a:t>
            </a:r>
            <a:r>
              <a:rPr lang="hy-AM" sz="1500" b="1" dirty="0">
                <a:latin typeface="Arial" panose="020B0604020202020204" pitchFamily="34" charset="0"/>
                <a:cs typeface="Arial" panose="020B0604020202020204" pitchFamily="34" charset="0"/>
                <a:sym typeface="Symbol" panose="05050102010706020507" pitchFamily="18" charset="2"/>
              </a:rPr>
              <a:t>Դ</a:t>
            </a:r>
            <a:r>
              <a:rPr lang="en-US" sz="1500" b="1" dirty="0">
                <a:latin typeface="Arial" panose="020B0604020202020204" pitchFamily="34" charset="0"/>
                <a:cs typeface="Arial" panose="020B0604020202020204" pitchFamily="34" charset="0"/>
                <a:sym typeface="Symbol" panose="05050102010706020507" pitchFamily="18" charset="2"/>
              </a:rPr>
              <a:t></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առաջացման</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ռիսկերը</a:t>
            </a:r>
            <a:r>
              <a:rPr lang="en-US" sz="1500" b="1" dirty="0">
                <a:latin typeface="Arial" panose="020B0604020202020204" pitchFamily="34" charset="0"/>
                <a:cs typeface="Arial" panose="020B0604020202020204" pitchFamily="34" charset="0"/>
              </a:rPr>
              <a:t> ՀՀ-ի </a:t>
            </a:r>
            <a:r>
              <a:rPr lang="en-US" sz="1500" b="1" dirty="0" err="1">
                <a:latin typeface="Arial" panose="020B0604020202020204" pitchFamily="34" charset="0"/>
                <a:cs typeface="Arial" panose="020B0604020202020204" pitchFamily="34" charset="0"/>
              </a:rPr>
              <a:t>խոշոր</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հանքաարդյունաբերական</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կենտրոններում</a:t>
            </a:r>
            <a:r>
              <a:rPr lang="en-US" sz="1500" b="1" dirty="0">
                <a:latin typeface="Arial" panose="020B0604020202020204" pitchFamily="34" charset="0"/>
                <a:cs typeface="Arial" panose="020B0604020202020204" pitchFamily="34" charset="0"/>
              </a:rPr>
              <a:t>:</a:t>
            </a:r>
            <a:r>
              <a:rPr lang="hy-AM" sz="1500" b="1" dirty="0">
                <a:latin typeface="Arial" panose="020B0604020202020204" pitchFamily="34" charset="0"/>
                <a:cs typeface="Arial" panose="020B0604020202020204" pitchFamily="34" charset="0"/>
              </a:rPr>
              <a:t> </a:t>
            </a:r>
            <a:endParaRPr lang="en-US" sz="1500" b="1" dirty="0">
              <a:latin typeface="Arial" panose="020B0604020202020204" pitchFamily="34" charset="0"/>
              <a:cs typeface="Arial" panose="020B0604020202020204" pitchFamily="34" charset="0"/>
            </a:endParaRPr>
          </a:p>
          <a:p>
            <a:pPr algn="just"/>
            <a:r>
              <a:rPr lang="en-US" sz="1500" b="1" dirty="0" err="1">
                <a:latin typeface="Arial" panose="020B0604020202020204" pitchFamily="34" charset="0"/>
                <a:cs typeface="Arial" panose="020B0604020202020204" pitchFamily="34" charset="0"/>
              </a:rPr>
              <a:t>Արդյունքների</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հիման</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վրա</a:t>
            </a:r>
            <a:r>
              <a:rPr lang="en-US" sz="1500" b="1" dirty="0">
                <a:latin typeface="Arial" panose="020B0604020202020204" pitchFamily="34" charset="0"/>
                <a:cs typeface="Arial" panose="020B0604020202020204" pitchFamily="34" charset="0"/>
              </a:rPr>
              <a:t> </a:t>
            </a:r>
            <a:r>
              <a:rPr lang="en-US" sz="1500" b="1" dirty="0" err="1">
                <a:latin typeface="Arial" panose="020B0604020202020204" pitchFamily="34" charset="0"/>
                <a:cs typeface="Arial" panose="020B0604020202020204" pitchFamily="34" charset="0"/>
              </a:rPr>
              <a:t>կառաջարկվե</a:t>
            </a:r>
            <a:r>
              <a:rPr lang="hy-AM" sz="1500" b="1" dirty="0">
                <a:latin typeface="Arial" panose="020B0604020202020204" pitchFamily="34" charset="0"/>
                <a:cs typeface="Arial" panose="020B0604020202020204" pitchFamily="34" charset="0"/>
              </a:rPr>
              <a:t>ն</a:t>
            </a:r>
            <a:r>
              <a:rPr lang="en-US" sz="1500" b="1" dirty="0">
                <a:latin typeface="Arial" panose="020B0604020202020204" pitchFamily="34" charset="0"/>
                <a:cs typeface="Arial" panose="020B0604020202020204" pitchFamily="34" charset="0"/>
              </a:rPr>
              <a:t> </a:t>
            </a:r>
            <a:r>
              <a:rPr lang="hy-AM" sz="1500" b="1" dirty="0">
                <a:latin typeface="Arial" panose="020B0604020202020204" pitchFamily="34" charset="0"/>
                <a:cs typeface="Arial" panose="020B0604020202020204" pitchFamily="34" charset="0"/>
              </a:rPr>
              <a:t>ո</a:t>
            </a:r>
            <a:r>
              <a:rPr lang="en-US" sz="1500" b="1" dirty="0">
                <a:latin typeface="Arial" panose="020B0604020202020204" pitchFamily="34" charset="0"/>
                <a:cs typeface="Arial" panose="020B0604020202020204" pitchFamily="34" charset="0"/>
              </a:rPr>
              <a:t>ւ</a:t>
            </a:r>
            <a:r>
              <a:rPr lang="hy-AM" sz="1500" b="1" dirty="0">
                <a:latin typeface="Arial" panose="020B0604020202020204" pitchFamily="34" charset="0"/>
                <a:cs typeface="Arial" panose="020B0604020202020204" pitchFamily="34" charset="0"/>
              </a:rPr>
              <a:t>ղ</a:t>
            </a:r>
            <a:r>
              <a:rPr lang="en-US" sz="1500" b="1" dirty="0">
                <a:latin typeface="Arial" panose="020B0604020202020204" pitchFamily="34" charset="0"/>
                <a:cs typeface="Arial" panose="020B0604020202020204" pitchFamily="34" charset="0"/>
              </a:rPr>
              <a:t>ի</a:t>
            </a:r>
            <a:r>
              <a:rPr lang="hy-AM" sz="1500" b="1" dirty="0">
                <a:latin typeface="Arial" panose="020B0604020202020204" pitchFamily="34" charset="0"/>
                <a:cs typeface="Arial" panose="020B0604020202020204" pitchFamily="34" charset="0"/>
              </a:rPr>
              <a:t>ն</a:t>
            </a:r>
            <a:r>
              <a:rPr lang="en-US" sz="1500" b="1" dirty="0">
                <a:latin typeface="Arial" panose="020B0604020202020204" pitchFamily="34" charset="0"/>
                <a:cs typeface="Arial" panose="020B0604020202020204" pitchFamily="34" charset="0"/>
              </a:rPr>
              <a:t>ե</a:t>
            </a:r>
            <a:r>
              <a:rPr lang="hy-AM" sz="1500" b="1" dirty="0">
                <a:latin typeface="Arial" panose="020B0604020202020204" pitchFamily="34" charset="0"/>
                <a:cs typeface="Arial" panose="020B0604020202020204" pitchFamily="34" charset="0"/>
              </a:rPr>
              <a:t>ր</a:t>
            </a:r>
            <a:r>
              <a:rPr lang="en-US" sz="1500" b="1" dirty="0">
                <a:latin typeface="Arial" panose="020B0604020202020204" pitchFamily="34" charset="0"/>
                <a:cs typeface="Arial" panose="020B0604020202020204" pitchFamily="34" charset="0"/>
              </a:rPr>
              <a:t> և </a:t>
            </a:r>
            <a:r>
              <a:rPr lang="en-US" sz="1500" b="1" dirty="0" err="1">
                <a:latin typeface="Arial" panose="020B0604020202020204" pitchFamily="34" charset="0"/>
                <a:cs typeface="Arial" panose="020B0604020202020204" pitchFamily="34" charset="0"/>
              </a:rPr>
              <a:t>միջոցներ</a:t>
            </a:r>
            <a:r>
              <a:rPr lang="en-US" sz="1500" b="1" dirty="0">
                <a:latin typeface="Arial" panose="020B0604020202020204" pitchFamily="34" charset="0"/>
                <a:cs typeface="Arial" panose="020B0604020202020204" pitchFamily="34" charset="0"/>
              </a:rPr>
              <a:t>՝ ԹՀԴ-ի </a:t>
            </a:r>
            <a:r>
              <a:rPr lang="en-US" sz="1500" b="1" dirty="0" err="1">
                <a:latin typeface="Arial" panose="020B0604020202020204" pitchFamily="34" charset="0"/>
                <a:cs typeface="Arial" panose="020B0604020202020204" pitchFamily="34" charset="0"/>
              </a:rPr>
              <a:t>առաջացման</a:t>
            </a:r>
            <a:r>
              <a:rPr lang="en-US" sz="1500" b="1" dirty="0">
                <a:latin typeface="Arial" panose="020B0604020202020204" pitchFamily="34" charset="0"/>
                <a:cs typeface="Arial" panose="020B0604020202020204" pitchFamily="34" charset="0"/>
              </a:rPr>
              <a:t> գ</a:t>
            </a:r>
            <a:r>
              <a:rPr lang="hy-AM" sz="1500" b="1" dirty="0">
                <a:latin typeface="Arial" panose="020B0604020202020204" pitchFamily="34" charset="0"/>
                <a:cs typeface="Arial" panose="020B0604020202020204" pitchFamily="34" charset="0"/>
              </a:rPr>
              <a:t>ո</a:t>
            </a:r>
            <a:r>
              <a:rPr lang="en-US" sz="1500" b="1" dirty="0">
                <a:latin typeface="Arial" panose="020B0604020202020204" pitchFamily="34" charset="0"/>
                <a:cs typeface="Arial" panose="020B0604020202020204" pitchFamily="34" charset="0"/>
              </a:rPr>
              <a:t>ր</a:t>
            </a:r>
            <a:r>
              <a:rPr lang="hy-AM" sz="1500" b="1" dirty="0">
                <a:latin typeface="Arial" panose="020B0604020202020204" pitchFamily="34" charset="0"/>
                <a:cs typeface="Arial" panose="020B0604020202020204" pitchFamily="34" charset="0"/>
              </a:rPr>
              <a:t>ծ</a:t>
            </a:r>
            <a:r>
              <a:rPr lang="en-US" sz="1500" b="1" dirty="0">
                <a:latin typeface="Arial" panose="020B0604020202020204" pitchFamily="34" charset="0"/>
                <a:cs typeface="Arial" panose="020B0604020202020204" pitchFamily="34" charset="0"/>
              </a:rPr>
              <a:t>ը</a:t>
            </a:r>
            <a:r>
              <a:rPr lang="hy-AM" sz="1500" b="1" dirty="0">
                <a:latin typeface="Arial" panose="020B0604020202020204" pitchFamily="34" charset="0"/>
                <a:cs typeface="Arial" panose="020B0604020202020204" pitchFamily="34" charset="0"/>
              </a:rPr>
              <a:t>ն</a:t>
            </a:r>
            <a:r>
              <a:rPr lang="en-US" sz="1500" b="1" dirty="0">
                <a:latin typeface="Arial" panose="020B0604020202020204" pitchFamily="34" charset="0"/>
                <a:cs typeface="Arial" panose="020B0604020202020204" pitchFamily="34" charset="0"/>
              </a:rPr>
              <a:t>թ</a:t>
            </a:r>
            <a:r>
              <a:rPr lang="hy-AM" sz="1500" b="1" dirty="0">
                <a:latin typeface="Arial" panose="020B0604020202020204" pitchFamily="34" charset="0"/>
                <a:cs typeface="Arial" panose="020B0604020202020204" pitchFamily="34" charset="0"/>
              </a:rPr>
              <a:t>ա</a:t>
            </a:r>
            <a:r>
              <a:rPr lang="en-US" sz="1500" b="1" dirty="0">
                <a:latin typeface="Arial" panose="020B0604020202020204" pitchFamily="34" charset="0"/>
                <a:cs typeface="Arial" panose="020B0604020202020204" pitchFamily="34" charset="0"/>
              </a:rPr>
              <a:t>ց</a:t>
            </a:r>
            <a:r>
              <a:rPr lang="hy-AM" sz="1500" b="1" dirty="0">
                <a:latin typeface="Arial" panose="020B0604020202020204" pitchFamily="34" charset="0"/>
                <a:cs typeface="Arial" panose="020B0604020202020204" pitchFamily="34" charset="0"/>
              </a:rPr>
              <a:t>ի</a:t>
            </a:r>
            <a:r>
              <a:rPr lang="en-US" sz="1500" b="1" dirty="0">
                <a:latin typeface="Arial" panose="020B0604020202020204" pitchFamily="34" charset="0"/>
                <a:cs typeface="Arial" panose="020B0604020202020204" pitchFamily="34" charset="0"/>
              </a:rPr>
              <a:t> </a:t>
            </a:r>
            <a:r>
              <a:rPr lang="hy-AM" sz="1500" b="1" dirty="0">
                <a:latin typeface="Arial" panose="020B0604020202020204" pitchFamily="34" charset="0"/>
                <a:cs typeface="Arial" panose="020B0604020202020204" pitchFamily="34" charset="0"/>
              </a:rPr>
              <a:t>ճ</a:t>
            </a:r>
            <a:r>
              <a:rPr lang="en-US" sz="1500" b="1" dirty="0">
                <a:latin typeface="Arial" panose="020B0604020202020204" pitchFamily="34" charset="0"/>
                <a:cs typeface="Arial" panose="020B0604020202020204" pitchFamily="34" charset="0"/>
              </a:rPr>
              <a:t>ն</a:t>
            </a:r>
            <a:r>
              <a:rPr lang="hy-AM" sz="1500" b="1" dirty="0">
                <a:latin typeface="Arial" panose="020B0604020202020204" pitchFamily="34" charset="0"/>
                <a:cs typeface="Arial" panose="020B0604020202020204" pitchFamily="34" charset="0"/>
              </a:rPr>
              <a:t>շ</a:t>
            </a:r>
            <a:r>
              <a:rPr lang="en-US" sz="1500" b="1" dirty="0">
                <a:latin typeface="Arial" panose="020B0604020202020204" pitchFamily="34" charset="0"/>
                <a:cs typeface="Arial" panose="020B0604020202020204" pitchFamily="34" charset="0"/>
              </a:rPr>
              <a:t>մ</a:t>
            </a:r>
            <a:r>
              <a:rPr lang="hy-AM" sz="1500" b="1" dirty="0">
                <a:latin typeface="Arial" panose="020B0604020202020204" pitchFamily="34" charset="0"/>
                <a:cs typeface="Arial" panose="020B0604020202020204" pitchFamily="34" charset="0"/>
              </a:rPr>
              <a:t>ա</a:t>
            </a:r>
            <a:r>
              <a:rPr lang="en-US" sz="1500" b="1" dirty="0">
                <a:latin typeface="Arial" panose="020B0604020202020204" pitchFamily="34" charset="0"/>
                <a:cs typeface="Arial" panose="020B0604020202020204" pitchFamily="34" charset="0"/>
              </a:rPr>
              <a:t>ն </a:t>
            </a:r>
            <a:r>
              <a:rPr lang="hy-AM" sz="1500" b="1" dirty="0">
                <a:latin typeface="Arial" panose="020B0604020202020204" pitchFamily="34" charset="0"/>
                <a:cs typeface="Arial" panose="020B0604020202020204" pitchFamily="34" charset="0"/>
              </a:rPr>
              <a:t>և</a:t>
            </a:r>
            <a:r>
              <a:rPr lang="en-US" sz="1500" b="1" dirty="0">
                <a:latin typeface="Arial" panose="020B0604020202020204" pitchFamily="34" charset="0"/>
                <a:cs typeface="Arial" panose="020B0604020202020204" pitchFamily="34" charset="0"/>
              </a:rPr>
              <a:t> </a:t>
            </a:r>
            <a:r>
              <a:rPr lang="hy-AM" sz="1500" b="1" dirty="0">
                <a:latin typeface="Arial" panose="020B0604020202020204" pitchFamily="34" charset="0"/>
                <a:cs typeface="Arial" panose="020B0604020202020204" pitchFamily="34" charset="0"/>
              </a:rPr>
              <a:t>դ</a:t>
            </a:r>
            <a:r>
              <a:rPr lang="en-US" sz="1500" b="1" dirty="0">
                <a:latin typeface="Arial" panose="020B0604020202020204" pitchFamily="34" charset="0"/>
                <a:cs typeface="Arial" panose="020B0604020202020204" pitchFamily="34" charset="0"/>
              </a:rPr>
              <a:t>ր</a:t>
            </a:r>
            <a:r>
              <a:rPr lang="hy-AM" sz="1500" b="1" dirty="0">
                <a:latin typeface="Arial" panose="020B0604020202020204" pitchFamily="34" charset="0"/>
                <a:cs typeface="Arial" panose="020B0604020202020204" pitchFamily="34" charset="0"/>
              </a:rPr>
              <a:t>ա</a:t>
            </a:r>
            <a:r>
              <a:rPr lang="en-US" sz="1500" b="1" dirty="0">
                <a:latin typeface="Arial" panose="020B0604020202020204" pitchFamily="34" charset="0"/>
                <a:cs typeface="Arial" panose="020B0604020202020204" pitchFamily="34" charset="0"/>
              </a:rPr>
              <a:t>ն</a:t>
            </a:r>
            <a:r>
              <a:rPr lang="hy-AM" sz="1500" b="1" dirty="0">
                <a:latin typeface="Arial" panose="020B0604020202020204" pitchFamily="34" charset="0"/>
                <a:cs typeface="Arial" panose="020B0604020202020204" pitchFamily="34" charset="0"/>
              </a:rPr>
              <a:t>ց</a:t>
            </a:r>
            <a:r>
              <a:rPr lang="en-US" sz="1500" b="1" dirty="0">
                <a:latin typeface="Arial" panose="020B0604020202020204" pitchFamily="34" charset="0"/>
                <a:cs typeface="Arial" panose="020B0604020202020204" pitchFamily="34" charset="0"/>
              </a:rPr>
              <a:t> </a:t>
            </a:r>
            <a:r>
              <a:rPr lang="hy-AM" sz="1500" b="1" dirty="0">
                <a:latin typeface="Arial" panose="020B0604020202020204" pitchFamily="34" charset="0"/>
                <a:cs typeface="Arial" panose="020B0604020202020204" pitchFamily="34" charset="0"/>
              </a:rPr>
              <a:t>ե</a:t>
            </a:r>
            <a:r>
              <a:rPr lang="en-US" sz="1500" b="1" dirty="0">
                <a:latin typeface="Arial" panose="020B0604020202020204" pitchFamily="34" charset="0"/>
                <a:cs typeface="Arial" panose="020B0604020202020204" pitchFamily="34" charset="0"/>
              </a:rPr>
              <a:t>ր</a:t>
            </a:r>
            <a:r>
              <a:rPr lang="hy-AM" sz="1500" b="1" dirty="0">
                <a:latin typeface="Arial" panose="020B0604020202020204" pitchFamily="34" charset="0"/>
                <a:cs typeface="Arial" panose="020B0604020202020204" pitchFamily="34" charset="0"/>
              </a:rPr>
              <a:t>կ</a:t>
            </a:r>
            <a:r>
              <a:rPr lang="en-US" sz="1500" b="1" dirty="0">
                <a:latin typeface="Arial" panose="020B0604020202020204" pitchFamily="34" charset="0"/>
                <a:cs typeface="Arial" panose="020B0604020202020204" pitchFamily="34" charset="0"/>
              </a:rPr>
              <a:t>ա</a:t>
            </a:r>
            <a:r>
              <a:rPr lang="hy-AM" sz="1500" b="1" dirty="0">
                <a:latin typeface="Arial" panose="020B0604020202020204" pitchFamily="34" charset="0"/>
                <a:cs typeface="Arial" panose="020B0604020202020204" pitchFamily="34" charset="0"/>
              </a:rPr>
              <a:t>ր</a:t>
            </a:r>
            <a:r>
              <a:rPr lang="en-US" sz="1500" b="1" dirty="0">
                <a:latin typeface="Arial" panose="020B0604020202020204" pitchFamily="34" charset="0"/>
                <a:cs typeface="Arial" panose="020B0604020202020204" pitchFamily="34" charset="0"/>
              </a:rPr>
              <a:t>ա</a:t>
            </a:r>
            <a:r>
              <a:rPr lang="hy-AM" sz="1500" b="1" dirty="0">
                <a:latin typeface="Arial" panose="020B0604020202020204" pitchFamily="34" charset="0"/>
                <a:cs typeface="Arial" panose="020B0604020202020204" pitchFamily="34" charset="0"/>
              </a:rPr>
              <a:t>ժ</a:t>
            </a:r>
            <a:r>
              <a:rPr lang="en-US" sz="1500" b="1" dirty="0">
                <a:latin typeface="Arial" panose="020B0604020202020204" pitchFamily="34" charset="0"/>
                <a:cs typeface="Arial" panose="020B0604020202020204" pitchFamily="34" charset="0"/>
              </a:rPr>
              <a:t>ա</a:t>
            </a:r>
            <a:r>
              <a:rPr lang="hy-AM" sz="1500" b="1" dirty="0">
                <a:latin typeface="Arial" panose="020B0604020202020204" pitchFamily="34" charset="0"/>
                <a:cs typeface="Arial" panose="020B0604020202020204" pitchFamily="34" charset="0"/>
              </a:rPr>
              <a:t>մ</a:t>
            </a:r>
            <a:r>
              <a:rPr lang="en-US" sz="1500" b="1" dirty="0">
                <a:latin typeface="Arial" panose="020B0604020202020204" pitchFamily="34" charset="0"/>
                <a:cs typeface="Arial" panose="020B0604020202020204" pitchFamily="34" charset="0"/>
              </a:rPr>
              <a:t>կ</a:t>
            </a:r>
            <a:r>
              <a:rPr lang="hy-AM" sz="1500" b="1" dirty="0">
                <a:latin typeface="Arial" panose="020B0604020202020204" pitchFamily="34" charset="0"/>
                <a:cs typeface="Arial" panose="020B0604020202020204" pitchFamily="34" charset="0"/>
              </a:rPr>
              <a:t>ե</a:t>
            </a:r>
            <a:r>
              <a:rPr lang="en-US" sz="1500" b="1" dirty="0">
                <a:latin typeface="Arial" panose="020B0604020202020204" pitchFamily="34" charset="0"/>
                <a:cs typeface="Arial" panose="020B0604020202020204" pitchFamily="34" charset="0"/>
              </a:rPr>
              <a:t>տ </a:t>
            </a:r>
            <a:r>
              <a:rPr lang="hy-AM" sz="1500" b="1" dirty="0">
                <a:latin typeface="Arial" panose="020B0604020202020204" pitchFamily="34" charset="0"/>
                <a:cs typeface="Arial" panose="020B0604020202020204" pitchFamily="34" charset="0"/>
              </a:rPr>
              <a:t>կ</a:t>
            </a:r>
            <a:r>
              <a:rPr lang="en-US" sz="1500" b="1" dirty="0">
                <a:latin typeface="Arial" panose="020B0604020202020204" pitchFamily="34" charset="0"/>
                <a:cs typeface="Arial" panose="020B0604020202020204" pitchFamily="34" charset="0"/>
              </a:rPr>
              <a:t>ա</a:t>
            </a:r>
            <a:r>
              <a:rPr lang="hy-AM" sz="1500" b="1" dirty="0">
                <a:latin typeface="Arial" panose="020B0604020202020204" pitchFamily="34" charset="0"/>
                <a:cs typeface="Arial" panose="020B0604020202020204" pitchFamily="34" charset="0"/>
              </a:rPr>
              <a:t>ն</a:t>
            </a:r>
            <a:r>
              <a:rPr lang="en-US" sz="1500" b="1" dirty="0">
                <a:latin typeface="Arial" panose="020B0604020202020204" pitchFamily="34" charset="0"/>
                <a:cs typeface="Arial" panose="020B0604020202020204" pitchFamily="34" charset="0"/>
              </a:rPr>
              <a:t>խ</a:t>
            </a:r>
            <a:r>
              <a:rPr lang="hy-AM" sz="1500" b="1" dirty="0">
                <a:latin typeface="Arial" panose="020B0604020202020204" pitchFamily="34" charset="0"/>
                <a:cs typeface="Arial" panose="020B0604020202020204" pitchFamily="34" charset="0"/>
              </a:rPr>
              <a:t>ա</a:t>
            </a:r>
            <a:r>
              <a:rPr lang="en-US" sz="1500" b="1" dirty="0">
                <a:latin typeface="Arial" panose="020B0604020202020204" pitchFamily="34" charset="0"/>
                <a:cs typeface="Arial" panose="020B0604020202020204" pitchFamily="34" charset="0"/>
              </a:rPr>
              <a:t>ր</a:t>
            </a:r>
            <a:r>
              <a:rPr lang="hy-AM" sz="1500" b="1" dirty="0">
                <a:latin typeface="Arial" panose="020B0604020202020204" pitchFamily="34" charset="0"/>
                <a:cs typeface="Arial" panose="020B0604020202020204" pitchFamily="34" charset="0"/>
              </a:rPr>
              <a:t>գ</a:t>
            </a:r>
            <a:r>
              <a:rPr lang="en-US" sz="1500" b="1" dirty="0">
                <a:latin typeface="Arial" panose="020B0604020202020204" pitchFamily="34" charset="0"/>
                <a:cs typeface="Arial" panose="020B0604020202020204" pitchFamily="34" charset="0"/>
              </a:rPr>
              <a:t>ե</a:t>
            </a:r>
            <a:r>
              <a:rPr lang="hy-AM" sz="1500" b="1" dirty="0">
                <a:latin typeface="Arial" panose="020B0604020202020204" pitchFamily="34" charset="0"/>
                <a:cs typeface="Arial" panose="020B0604020202020204" pitchFamily="34" charset="0"/>
              </a:rPr>
              <a:t>լ</a:t>
            </a:r>
            <a:r>
              <a:rPr lang="en-US" sz="1500" b="1" dirty="0">
                <a:latin typeface="Arial" panose="020B0604020202020204" pitchFamily="34" charset="0"/>
                <a:cs typeface="Arial" panose="020B0604020202020204" pitchFamily="34" charset="0"/>
              </a:rPr>
              <a:t>մ</a:t>
            </a:r>
            <a:r>
              <a:rPr lang="hy-AM" sz="1500" b="1" dirty="0">
                <a:latin typeface="Arial" panose="020B0604020202020204" pitchFamily="34" charset="0"/>
                <a:cs typeface="Arial" panose="020B0604020202020204" pitchFamily="34" charset="0"/>
              </a:rPr>
              <a:t>ա</a:t>
            </a:r>
            <a:r>
              <a:rPr lang="en-US" sz="1500" b="1" dirty="0">
                <a:latin typeface="Arial" panose="020B0604020202020204" pitchFamily="34" charset="0"/>
                <a:cs typeface="Arial" panose="020B0604020202020204" pitchFamily="34" charset="0"/>
              </a:rPr>
              <a:t>ն </a:t>
            </a:r>
            <a:r>
              <a:rPr lang="hy-AM" sz="1500" b="1" dirty="0">
                <a:latin typeface="Arial" panose="020B0604020202020204" pitchFamily="34" charset="0"/>
                <a:cs typeface="Arial" panose="020B0604020202020204" pitchFamily="34" charset="0"/>
              </a:rPr>
              <a:t>հ</a:t>
            </a:r>
            <a:r>
              <a:rPr lang="en-US" sz="1500" b="1" dirty="0">
                <a:latin typeface="Arial" panose="020B0604020202020204" pitchFamily="34" charset="0"/>
                <a:cs typeface="Arial" panose="020B0604020202020204" pitchFamily="34" charset="0"/>
              </a:rPr>
              <a:t>ա</a:t>
            </a:r>
            <a:r>
              <a:rPr lang="hy-AM" sz="1500" b="1" dirty="0">
                <a:latin typeface="Arial" panose="020B0604020202020204" pitchFamily="34" charset="0"/>
                <a:cs typeface="Arial" panose="020B0604020202020204" pitchFamily="34" charset="0"/>
              </a:rPr>
              <a:t>մ</a:t>
            </a:r>
            <a:r>
              <a:rPr lang="en-US" sz="1500" b="1" dirty="0">
                <a:latin typeface="Arial" panose="020B0604020202020204" pitchFamily="34" charset="0"/>
                <a:cs typeface="Arial" panose="020B0604020202020204" pitchFamily="34" charset="0"/>
              </a:rPr>
              <a:t>ա</a:t>
            </a:r>
            <a:r>
              <a:rPr lang="hy-AM" sz="1500" b="1" dirty="0">
                <a:latin typeface="Arial" panose="020B0604020202020204" pitchFamily="34" charset="0"/>
                <a:cs typeface="Arial" panose="020B0604020202020204" pitchFamily="34" charset="0"/>
              </a:rPr>
              <a:t>ր</a:t>
            </a:r>
            <a:r>
              <a:rPr lang="en-US" sz="1500" b="1" dirty="0">
                <a:latin typeface="Arial" panose="020B0604020202020204" pitchFamily="34" charset="0"/>
                <a:cs typeface="Arial" panose="020B0604020202020204" pitchFamily="34" charset="0"/>
              </a:rPr>
              <a:t>: </a:t>
            </a:r>
          </a:p>
          <a:p>
            <a:pPr algn="just"/>
            <a:endParaRPr lang="en-US" sz="1500" dirty="0">
              <a:latin typeface="Arial" panose="020B0604020202020204" pitchFamily="34" charset="0"/>
              <a:cs typeface="Arial" panose="020B0604020202020204" pitchFamily="34" charset="0"/>
            </a:endParaRPr>
          </a:p>
          <a:p>
            <a:pPr algn="just"/>
            <a:r>
              <a:rPr lang="hy-AM" sz="1500" dirty="0">
                <a:latin typeface="Arial" panose="020B0604020202020204" pitchFamily="34" charset="0"/>
                <a:cs typeface="Arial" panose="020B0604020202020204" pitchFamily="34" charset="0"/>
              </a:rPr>
              <a:t>Ա</a:t>
            </a:r>
            <a:r>
              <a:rPr lang="en-US" sz="1500" dirty="0">
                <a:latin typeface="Arial" panose="020B0604020202020204" pitchFamily="34" charset="0"/>
                <a:cs typeface="Arial" panose="020B0604020202020204" pitchFamily="34" charset="0"/>
              </a:rPr>
              <a:t>յ</a:t>
            </a:r>
            <a:r>
              <a:rPr lang="hy-AM" sz="1500" dirty="0">
                <a:latin typeface="Arial" panose="020B0604020202020204" pitchFamily="34" charset="0"/>
                <a:cs typeface="Arial" panose="020B0604020202020204" pitchFamily="34" charset="0"/>
              </a:rPr>
              <a:t>դ</a:t>
            </a:r>
            <a:r>
              <a:rPr lang="en-US" sz="1500" dirty="0">
                <a:latin typeface="Arial" panose="020B0604020202020204" pitchFamily="34" charset="0"/>
                <a:cs typeface="Arial" panose="020B0604020202020204" pitchFamily="34" charset="0"/>
              </a:rPr>
              <a:t> </a:t>
            </a:r>
            <a:r>
              <a:rPr lang="hy-AM" sz="1500" dirty="0">
                <a:latin typeface="Arial" panose="020B0604020202020204" pitchFamily="34" charset="0"/>
                <a:cs typeface="Arial" panose="020B0604020202020204" pitchFamily="34" charset="0"/>
              </a:rPr>
              <a:t>ն</a:t>
            </a:r>
            <a:r>
              <a:rPr lang="en-US" sz="1500" dirty="0">
                <a:latin typeface="Arial" panose="020B0604020202020204" pitchFamily="34" charset="0"/>
                <a:cs typeface="Arial" panose="020B0604020202020204" pitchFamily="34" charset="0"/>
              </a:rPr>
              <a:t>պ</a:t>
            </a:r>
            <a:r>
              <a:rPr lang="hy-AM" sz="1500" dirty="0">
                <a:latin typeface="Arial" panose="020B0604020202020204" pitchFamily="34" charset="0"/>
                <a:cs typeface="Arial" panose="020B0604020202020204" pitchFamily="34" charset="0"/>
              </a:rPr>
              <a:t>ա</a:t>
            </a:r>
            <a:r>
              <a:rPr lang="en-US" sz="1500" dirty="0">
                <a:latin typeface="Arial" panose="020B0604020202020204" pitchFamily="34" charset="0"/>
                <a:cs typeface="Arial" panose="020B0604020202020204" pitchFamily="34" charset="0"/>
              </a:rPr>
              <a:t>տ</a:t>
            </a:r>
            <a:r>
              <a:rPr lang="hy-AM" sz="1500" dirty="0">
                <a:latin typeface="Arial" panose="020B0604020202020204" pitchFamily="34" charset="0"/>
                <a:cs typeface="Arial" panose="020B0604020202020204" pitchFamily="34" charset="0"/>
              </a:rPr>
              <a:t>ա</a:t>
            </a:r>
            <a:r>
              <a:rPr lang="en-US" sz="1500" dirty="0" err="1">
                <a:latin typeface="Arial" panose="020B0604020202020204" pitchFamily="34" charset="0"/>
                <a:cs typeface="Arial" panose="020B0604020202020204" pitchFamily="34" charset="0"/>
              </a:rPr>
              <a:t>կով</a:t>
            </a:r>
            <a:r>
              <a:rPr lang="en-US" sz="1500" dirty="0">
                <a:latin typeface="Arial" panose="020B0604020202020204" pitchFamily="34" charset="0"/>
                <a:cs typeface="Arial" panose="020B0604020202020204" pitchFamily="34" charset="0"/>
              </a:rPr>
              <a:t> </a:t>
            </a:r>
            <a:r>
              <a:rPr lang="hy-AM" sz="1500" dirty="0">
                <a:latin typeface="Arial" panose="020B0604020202020204" pitchFamily="34" charset="0"/>
                <a:cs typeface="Arial" panose="020B0604020202020204" pitchFamily="34" charset="0"/>
              </a:rPr>
              <a:t>իրականացվում են և </a:t>
            </a:r>
            <a:r>
              <a:rPr lang="en-US" sz="1500" dirty="0" err="1">
                <a:latin typeface="Arial" panose="020B0604020202020204" pitchFamily="34" charset="0"/>
                <a:cs typeface="Arial" panose="020B0604020202020204" pitchFamily="34" charset="0"/>
              </a:rPr>
              <a:t>կիրականացվեն</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հետևյալ</a:t>
            </a:r>
            <a:r>
              <a:rPr lang="en-US" sz="1500" dirty="0">
                <a:latin typeface="Arial" panose="020B0604020202020204" pitchFamily="34" charset="0"/>
                <a:cs typeface="Arial" panose="020B0604020202020204" pitchFamily="34" charset="0"/>
              </a:rPr>
              <a:t> </a:t>
            </a:r>
            <a:r>
              <a:rPr lang="en-US" sz="1500" dirty="0" err="1">
                <a:latin typeface="Arial" panose="020B0604020202020204" pitchFamily="34" charset="0"/>
                <a:cs typeface="Arial" panose="020B0604020202020204" pitchFamily="34" charset="0"/>
              </a:rPr>
              <a:t>աշ</a:t>
            </a:r>
            <a:r>
              <a:rPr lang="hy-AM" sz="1500" dirty="0">
                <a:latin typeface="Arial" panose="020B0604020202020204" pitchFamily="34" charset="0"/>
                <a:cs typeface="Arial" panose="020B0604020202020204" pitchFamily="34" charset="0"/>
              </a:rPr>
              <a:t>խ</a:t>
            </a:r>
            <a:r>
              <a:rPr lang="en-US" sz="1500" dirty="0">
                <a:latin typeface="Arial" panose="020B0604020202020204" pitchFamily="34" charset="0"/>
                <a:cs typeface="Arial" panose="020B0604020202020204" pitchFamily="34" charset="0"/>
              </a:rPr>
              <a:t>ա</a:t>
            </a:r>
            <a:r>
              <a:rPr lang="hy-AM" sz="1500" dirty="0">
                <a:latin typeface="Arial" panose="020B0604020202020204" pitchFamily="34" charset="0"/>
                <a:cs typeface="Arial" panose="020B0604020202020204" pitchFamily="34" charset="0"/>
              </a:rPr>
              <a:t>տ</a:t>
            </a:r>
            <a:r>
              <a:rPr lang="en-US" sz="1500" dirty="0">
                <a:latin typeface="Arial" panose="020B0604020202020204" pitchFamily="34" charset="0"/>
                <a:cs typeface="Arial" panose="020B0604020202020204" pitchFamily="34" charset="0"/>
              </a:rPr>
              <a:t>ա</a:t>
            </a:r>
            <a:r>
              <a:rPr lang="hy-AM" sz="1500" dirty="0">
                <a:latin typeface="Arial" panose="020B0604020202020204" pitchFamily="34" charset="0"/>
                <a:cs typeface="Arial" panose="020B0604020202020204" pitchFamily="34" charset="0"/>
              </a:rPr>
              <a:t>ն</a:t>
            </a:r>
            <a:r>
              <a:rPr lang="en-US" sz="1500" dirty="0">
                <a:latin typeface="Arial" panose="020B0604020202020204" pitchFamily="34" charset="0"/>
                <a:cs typeface="Arial" panose="020B0604020202020204" pitchFamily="34" charset="0"/>
              </a:rPr>
              <a:t>ք</a:t>
            </a:r>
            <a:r>
              <a:rPr lang="hy-AM" sz="1500" dirty="0">
                <a:latin typeface="Arial" panose="020B0604020202020204" pitchFamily="34" charset="0"/>
                <a:cs typeface="Arial" panose="020B0604020202020204" pitchFamily="34" charset="0"/>
              </a:rPr>
              <a:t>ն</a:t>
            </a:r>
            <a:r>
              <a:rPr lang="en-US" sz="1500" dirty="0">
                <a:latin typeface="Arial" panose="020B0604020202020204" pitchFamily="34" charset="0"/>
                <a:cs typeface="Arial" panose="020B0604020202020204" pitchFamily="34" charset="0"/>
              </a:rPr>
              <a:t>ե</a:t>
            </a:r>
            <a:r>
              <a:rPr lang="hy-AM" sz="1500" dirty="0">
                <a:latin typeface="Arial" panose="020B0604020202020204" pitchFamily="34" charset="0"/>
                <a:cs typeface="Arial" panose="020B0604020202020204" pitchFamily="34" charset="0"/>
              </a:rPr>
              <a:t>ր</a:t>
            </a:r>
            <a:r>
              <a:rPr lang="en-US" sz="1500" dirty="0">
                <a:latin typeface="Arial" panose="020B0604020202020204" pitchFamily="34" charset="0"/>
                <a:cs typeface="Arial" panose="020B0604020202020204" pitchFamily="34" charset="0"/>
              </a:rPr>
              <a:t>ը.</a:t>
            </a:r>
          </a:p>
          <a:p>
            <a:pPr algn="just"/>
            <a:endParaRPr lang="en-US" sz="15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hy-AM" sz="1500" i="1" dirty="0">
                <a:latin typeface="Arial" panose="020B0604020202020204" pitchFamily="34" charset="0"/>
                <a:cs typeface="Arial" panose="020B0604020202020204" pitchFamily="34" charset="0"/>
              </a:rPr>
              <a:t>ուսումնասիրե</a:t>
            </a:r>
            <a:r>
              <a:rPr lang="en-US" sz="1500" i="1" dirty="0">
                <a:latin typeface="Arial" panose="020B0604020202020204" pitchFamily="34" charset="0"/>
                <a:cs typeface="Arial" panose="020B0604020202020204" pitchFamily="34" charset="0"/>
              </a:rPr>
              <a:t>լ</a:t>
            </a:r>
            <a:r>
              <a:rPr lang="hy-AM" sz="1500" i="1" dirty="0">
                <a:latin typeface="Arial" panose="020B0604020202020204" pitchFamily="34" charset="0"/>
                <a:cs typeface="Arial" panose="020B0604020202020204" pitchFamily="34" charset="0"/>
              </a:rPr>
              <a:t> հանքաթափոններում</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պոչամբարներում</a:t>
            </a:r>
            <a:r>
              <a:rPr lang="en-US" sz="1500" i="1" dirty="0">
                <a:latin typeface="Arial" panose="020B0604020202020204" pitchFamily="34" charset="0"/>
                <a:cs typeface="Arial" panose="020B0604020202020204" pitchFamily="34" charset="0"/>
              </a:rPr>
              <a:t> և </a:t>
            </a:r>
            <a:r>
              <a:rPr lang="hy-AM" sz="1500" i="1" dirty="0">
                <a:latin typeface="Arial" panose="020B0604020202020204" pitchFamily="34" charset="0"/>
                <a:cs typeface="Arial" panose="020B0604020202020204" pitchFamily="34" charset="0"/>
              </a:rPr>
              <a:t>լ</a:t>
            </a:r>
            <a:r>
              <a:rPr lang="en-US" sz="1500" i="1" dirty="0">
                <a:latin typeface="Arial" panose="020B0604020202020204" pitchFamily="34" charset="0"/>
                <a:cs typeface="Arial" panose="020B0604020202020204" pitchFamily="34" charset="0"/>
              </a:rPr>
              <a:t>ք</a:t>
            </a:r>
            <a:r>
              <a:rPr lang="hy-AM" sz="1500" i="1" dirty="0">
                <a:latin typeface="Arial" panose="020B0604020202020204" pitchFamily="34" charset="0"/>
                <a:cs typeface="Arial" panose="020B0604020202020204" pitchFamily="34" charset="0"/>
              </a:rPr>
              <a:t>վ</a:t>
            </a:r>
            <a:r>
              <a:rPr lang="en-US" sz="1500" i="1" dirty="0" err="1">
                <a:latin typeface="Arial" panose="020B0604020202020204" pitchFamily="34" charset="0"/>
                <a:cs typeface="Arial" panose="020B0604020202020204" pitchFamily="34" charset="0"/>
              </a:rPr>
              <a:t>ած</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հ</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ք</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վ</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յ</a:t>
            </a:r>
            <a:r>
              <a:rPr lang="hy-AM" sz="1500" i="1" dirty="0">
                <a:latin typeface="Arial" panose="020B0604020202020204" pitchFamily="34" charset="0"/>
                <a:cs typeface="Arial" panose="020B0604020202020204" pitchFamily="34" charset="0"/>
              </a:rPr>
              <a:t>ր</a:t>
            </a:r>
            <a:r>
              <a:rPr lang="en-US" sz="1500" i="1" dirty="0">
                <a:latin typeface="Arial" panose="020B0604020202020204" pitchFamily="34" charset="0"/>
                <a:cs typeface="Arial" panose="020B0604020202020204" pitchFamily="34" charset="0"/>
              </a:rPr>
              <a:t>ե</a:t>
            </a:r>
            <a:r>
              <a:rPr lang="hy-AM" sz="1500" i="1" dirty="0">
                <a:latin typeface="Arial" panose="020B0604020202020204" pitchFamily="34" charset="0"/>
                <a:cs typeface="Arial" panose="020B0604020202020204" pitchFamily="34" charset="0"/>
              </a:rPr>
              <a:t>ր</a:t>
            </a:r>
            <a:r>
              <a:rPr lang="en-US" sz="1500" i="1" dirty="0" err="1">
                <a:latin typeface="Arial" panose="020B0604020202020204" pitchFamily="34" charset="0"/>
                <a:cs typeface="Arial" panose="020B0604020202020204" pitchFamily="34" charset="0"/>
              </a:rPr>
              <a:t>ում</a:t>
            </a:r>
            <a:r>
              <a:rPr lang="hy-AM" sz="1500" i="1" dirty="0">
                <a:latin typeface="Arial" panose="020B0604020202020204" pitchFamily="34" charset="0"/>
                <a:cs typeface="Arial" panose="020B0604020202020204" pitchFamily="34" charset="0"/>
              </a:rPr>
              <a:t> բնական մանրէայ</a:t>
            </a:r>
            <a:r>
              <a:rPr lang="en-US" sz="1500" i="1" dirty="0">
                <a:latin typeface="Arial" panose="020B0604020202020204" pitchFamily="34" charset="0"/>
                <a:cs typeface="Arial" panose="020B0604020202020204" pitchFamily="34" charset="0"/>
              </a:rPr>
              <a:t>ի</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համա</a:t>
            </a:r>
            <a:r>
              <a:rPr lang="en-US" sz="1500" i="1" dirty="0">
                <a:latin typeface="Arial" panose="020B0604020202020204" pitchFamily="34" charset="0"/>
                <a:cs typeface="Arial" panose="020B0604020202020204" pitchFamily="34" charset="0"/>
              </a:rPr>
              <a:t>կ</a:t>
            </a:r>
            <a:r>
              <a:rPr lang="hy-AM" sz="1500" i="1" dirty="0">
                <a:latin typeface="Arial" panose="020B0604020202020204" pitchFamily="34" charset="0"/>
                <a:cs typeface="Arial" panose="020B0604020202020204" pitchFamily="34" charset="0"/>
              </a:rPr>
              <a:t>ե</a:t>
            </a:r>
            <a:r>
              <a:rPr lang="en-US" sz="1500" i="1" dirty="0">
                <a:latin typeface="Arial" panose="020B0604020202020204" pitchFamily="34" charset="0"/>
                <a:cs typeface="Arial" panose="020B0604020202020204" pitchFamily="34" charset="0"/>
              </a:rPr>
              <a:t>ց</a:t>
            </a:r>
            <a:r>
              <a:rPr lang="hy-AM" sz="1500" i="1" dirty="0">
                <a:latin typeface="Arial" panose="020B0604020202020204" pitchFamily="34" charset="0"/>
                <a:cs typeface="Arial" panose="020B0604020202020204" pitchFamily="34" charset="0"/>
              </a:rPr>
              <a:t>ո</a:t>
            </a:r>
            <a:r>
              <a:rPr lang="en-US" sz="1500" i="1" dirty="0">
                <a:latin typeface="Arial" panose="020B0604020202020204" pitchFamily="34" charset="0"/>
                <a:cs typeface="Arial" panose="020B0604020202020204" pitchFamily="34" charset="0"/>
              </a:rPr>
              <a:t>ւ</a:t>
            </a:r>
            <a:r>
              <a:rPr lang="hy-AM" sz="1500" i="1" dirty="0">
                <a:latin typeface="Arial" panose="020B0604020202020204" pitchFamily="34" charset="0"/>
                <a:cs typeface="Arial" panose="020B0604020202020204" pitchFamily="34" charset="0"/>
              </a:rPr>
              <a:t>թ</a:t>
            </a:r>
            <a:r>
              <a:rPr lang="en-US" sz="1500" i="1" dirty="0">
                <a:latin typeface="Arial" panose="020B0604020202020204" pitchFamily="34" charset="0"/>
                <a:cs typeface="Arial" panose="020B0604020202020204" pitchFamily="34" charset="0"/>
              </a:rPr>
              <a:t>յ</a:t>
            </a:r>
            <a:r>
              <a:rPr lang="hy-AM" sz="1500" i="1" dirty="0">
                <a:latin typeface="Arial" panose="020B0604020202020204" pitchFamily="34" charset="0"/>
                <a:cs typeface="Arial" panose="020B0604020202020204" pitchFamily="34" charset="0"/>
              </a:rPr>
              <a:t>ո</a:t>
            </a:r>
            <a:r>
              <a:rPr lang="en-US" sz="1500" i="1" dirty="0">
                <a:latin typeface="Arial" panose="020B0604020202020204" pitchFamily="34" charset="0"/>
                <a:cs typeface="Arial" panose="020B0604020202020204" pitchFamily="34" charset="0"/>
              </a:rPr>
              <a:t>ւ</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ն</a:t>
            </a:r>
            <a:r>
              <a:rPr lang="hy-AM" sz="1500" i="1" dirty="0">
                <a:latin typeface="Arial" panose="020B0604020202020204" pitchFamily="34" charset="0"/>
                <a:cs typeface="Arial" panose="020B0604020202020204" pitchFamily="34" charset="0"/>
              </a:rPr>
              <a:t>ե</a:t>
            </a:r>
            <a:r>
              <a:rPr lang="en-US" sz="1500" i="1" dirty="0">
                <a:latin typeface="Arial" panose="020B0604020202020204" pitchFamily="34" charset="0"/>
                <a:cs typeface="Arial" panose="020B0604020202020204" pitchFamily="34" charset="0"/>
              </a:rPr>
              <a:t>ր</a:t>
            </a:r>
            <a:r>
              <a:rPr lang="hy-AM" sz="1500" i="1" dirty="0">
                <a:latin typeface="Arial" panose="020B0604020202020204" pitchFamily="34" charset="0"/>
                <a:cs typeface="Arial" panose="020B0604020202020204" pitchFamily="34" charset="0"/>
              </a:rPr>
              <a:t>ի </a:t>
            </a:r>
            <a:r>
              <a:rPr lang="en-US" sz="1500" i="1" dirty="0">
                <a:latin typeface="Arial" panose="020B0604020202020204" pitchFamily="34" charset="0"/>
                <a:cs typeface="Arial" panose="020B0604020202020204" pitchFamily="34" charset="0"/>
              </a:rPr>
              <a:t>տ</a:t>
            </a:r>
            <a:r>
              <a:rPr lang="hy-AM" sz="1500" i="1" dirty="0">
                <a:latin typeface="Arial" panose="020B0604020202020204" pitchFamily="34" charset="0"/>
                <a:cs typeface="Arial" panose="020B0604020202020204" pitchFamily="34" charset="0"/>
              </a:rPr>
              <a:t>ե</a:t>
            </a:r>
            <a:r>
              <a:rPr lang="en-US" sz="1500" i="1" dirty="0">
                <a:latin typeface="Arial" panose="020B0604020202020204" pitchFamily="34" charset="0"/>
                <a:cs typeface="Arial" panose="020B0604020202020204" pitchFamily="34" charset="0"/>
              </a:rPr>
              <a:t>ս</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կ</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յ</a:t>
            </a:r>
            <a:r>
              <a:rPr lang="hy-AM" sz="1500" i="1" dirty="0">
                <a:latin typeface="Arial" panose="020B0604020202020204" pitchFamily="34" charset="0"/>
                <a:cs typeface="Arial" panose="020B0604020202020204" pitchFamily="34" charset="0"/>
              </a:rPr>
              <a:t>ի</a:t>
            </a:r>
            <a:r>
              <a:rPr lang="en-US" sz="1500" i="1" dirty="0">
                <a:latin typeface="Arial" panose="020B0604020202020204" pitchFamily="34" charset="0"/>
                <a:cs typeface="Arial" panose="020B0604020202020204" pitchFamily="34" charset="0"/>
              </a:rPr>
              <a:t>ն </a:t>
            </a:r>
            <a:r>
              <a:rPr lang="hy-AM" sz="1500" i="1" dirty="0">
                <a:latin typeface="Arial" panose="020B0604020202020204" pitchFamily="34" charset="0"/>
                <a:cs typeface="Arial" panose="020B0604020202020204" pitchFamily="34" charset="0"/>
              </a:rPr>
              <a:t>կազմը,</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ռ</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ն</a:t>
            </a:r>
            <a:r>
              <a:rPr lang="hy-AM" sz="1500" i="1" dirty="0">
                <a:latin typeface="Arial" panose="020B0604020202020204" pitchFamily="34" charset="0"/>
                <a:cs typeface="Arial" panose="020B0604020202020204" pitchFamily="34" charset="0"/>
              </a:rPr>
              <a:t>ձ</a:t>
            </a:r>
            <a:r>
              <a:rPr lang="en-US" sz="1500" i="1" dirty="0">
                <a:latin typeface="Arial" panose="020B0604020202020204" pitchFamily="34" charset="0"/>
                <a:cs typeface="Arial" panose="020B0604020202020204" pitchFamily="34" charset="0"/>
              </a:rPr>
              <a:t>ի</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տ</a:t>
            </a:r>
            <a:r>
              <a:rPr lang="en-US" sz="1500" i="1" dirty="0">
                <a:latin typeface="Arial" panose="020B0604020202020204" pitchFamily="34" charset="0"/>
                <a:cs typeface="Arial" panose="020B0604020202020204" pitchFamily="34" charset="0"/>
              </a:rPr>
              <a:t>ե</a:t>
            </a:r>
            <a:r>
              <a:rPr lang="hy-AM" sz="1500" i="1" dirty="0">
                <a:latin typeface="Arial" panose="020B0604020202020204" pitchFamily="34" charset="0"/>
                <a:cs typeface="Arial" panose="020B0604020202020204" pitchFamily="34" charset="0"/>
              </a:rPr>
              <a:t>ս</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կ</a:t>
            </a:r>
            <a:r>
              <a:rPr lang="en-US" sz="1500" i="1" dirty="0">
                <a:latin typeface="Arial" panose="020B0604020202020204" pitchFamily="34" charset="0"/>
                <a:cs typeface="Arial" panose="020B0604020202020204" pitchFamily="34" charset="0"/>
              </a:rPr>
              <a:t>ն</a:t>
            </a:r>
            <a:r>
              <a:rPr lang="hy-AM" sz="1500" i="1" dirty="0">
                <a:latin typeface="Arial" panose="020B0604020202020204" pitchFamily="34" charset="0"/>
                <a:cs typeface="Arial" panose="020B0604020202020204" pitchFamily="34" charset="0"/>
              </a:rPr>
              <a:t>ե</a:t>
            </a:r>
            <a:r>
              <a:rPr lang="en-US" sz="1500" i="1" dirty="0">
                <a:latin typeface="Arial" panose="020B0604020202020204" pitchFamily="34" charset="0"/>
                <a:cs typeface="Arial" panose="020B0604020202020204" pitchFamily="34" charset="0"/>
              </a:rPr>
              <a:t>ր</a:t>
            </a:r>
            <a:r>
              <a:rPr lang="hy-AM" sz="1500" i="1" dirty="0">
                <a:latin typeface="Arial" panose="020B0604020202020204" pitchFamily="34" charset="0"/>
                <a:cs typeface="Arial" panose="020B0604020202020204" pitchFamily="34" charset="0"/>
              </a:rPr>
              <a:t>ի</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ք</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կ</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կ</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հ</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ր</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բ</a:t>
            </a:r>
            <a:r>
              <a:rPr lang="en-US" sz="1500" i="1" dirty="0">
                <a:latin typeface="Arial" panose="020B0604020202020204" pitchFamily="34" charset="0"/>
                <a:cs typeface="Arial" panose="020B0604020202020204" pitchFamily="34" charset="0"/>
              </a:rPr>
              <a:t>ե</a:t>
            </a:r>
            <a:r>
              <a:rPr lang="hy-AM" sz="1500" i="1" dirty="0">
                <a:latin typeface="Arial" panose="020B0604020202020204" pitchFamily="34" charset="0"/>
                <a:cs typeface="Arial" panose="020B0604020202020204" pitchFamily="34" charset="0"/>
              </a:rPr>
              <a:t>ր</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կ</a:t>
            </a:r>
            <a:r>
              <a:rPr lang="en-US" sz="1500" i="1" dirty="0">
                <a:latin typeface="Arial" panose="020B0604020202020204" pitchFamily="34" charset="0"/>
                <a:cs typeface="Arial" panose="020B0604020202020204" pitchFamily="34" charset="0"/>
              </a:rPr>
              <a:t>ց</a:t>
            </a:r>
            <a:r>
              <a:rPr lang="hy-AM" sz="1500" i="1" dirty="0">
                <a:latin typeface="Arial" panose="020B0604020202020204" pitchFamily="34" charset="0"/>
                <a:cs typeface="Arial" panose="020B0604020202020204" pitchFamily="34" charset="0"/>
              </a:rPr>
              <a:t>ո</a:t>
            </a:r>
            <a:r>
              <a:rPr lang="en-US" sz="1500" i="1" dirty="0">
                <a:latin typeface="Arial" panose="020B0604020202020204" pitchFamily="34" charset="0"/>
                <a:cs typeface="Arial" panose="020B0604020202020204" pitchFamily="34" charset="0"/>
              </a:rPr>
              <a:t>ւ</a:t>
            </a:r>
            <a:r>
              <a:rPr lang="hy-AM" sz="1500" i="1" dirty="0">
                <a:latin typeface="Arial" panose="020B0604020202020204" pitchFamily="34" charset="0"/>
                <a:cs typeface="Arial" panose="020B0604020202020204" pitchFamily="34" charset="0"/>
              </a:rPr>
              <a:t>թ</a:t>
            </a:r>
            <a:r>
              <a:rPr lang="en-US" sz="1500" i="1" dirty="0">
                <a:latin typeface="Arial" panose="020B0604020202020204" pitchFamily="34" charset="0"/>
                <a:cs typeface="Arial" panose="020B0604020202020204" pitchFamily="34" charset="0"/>
              </a:rPr>
              <a:t>յ</a:t>
            </a:r>
            <a:r>
              <a:rPr lang="hy-AM" sz="1500" i="1" dirty="0">
                <a:latin typeface="Arial" panose="020B0604020202020204" pitchFamily="34" charset="0"/>
                <a:cs typeface="Arial" panose="020B0604020202020204" pitchFamily="34" charset="0"/>
              </a:rPr>
              <a:t>ո</a:t>
            </a:r>
            <a:r>
              <a:rPr lang="en-US" sz="1500" i="1" dirty="0">
                <a:latin typeface="Arial" panose="020B0604020202020204" pitchFamily="34" charset="0"/>
                <a:cs typeface="Arial" panose="020B0604020202020204" pitchFamily="34" charset="0"/>
              </a:rPr>
              <a:t>ւ</a:t>
            </a:r>
            <a:r>
              <a:rPr lang="hy-AM" sz="1500" i="1" dirty="0">
                <a:latin typeface="Arial" panose="020B0604020202020204" pitchFamily="34" charset="0"/>
                <a:cs typeface="Arial" panose="020B0604020202020204" pitchFamily="34" charset="0"/>
              </a:rPr>
              <a:t>նը</a:t>
            </a:r>
            <a:r>
              <a:rPr lang="en-US" sz="1500" i="1"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hy-AM" sz="1500" i="1" dirty="0">
                <a:latin typeface="Arial" panose="020B0604020202020204" pitchFamily="34" charset="0"/>
                <a:cs typeface="Arial" panose="020B0604020202020204" pitchFamily="34" charset="0"/>
              </a:rPr>
              <a:t>բացահայտե</a:t>
            </a:r>
            <a:r>
              <a:rPr lang="en-US" sz="1500" i="1" dirty="0">
                <a:latin typeface="Arial" panose="020B0604020202020204" pitchFamily="34" charset="0"/>
                <a:cs typeface="Arial" panose="020B0604020202020204" pitchFamily="34" charset="0"/>
              </a:rPr>
              <a:t>լ</a:t>
            </a:r>
            <a:r>
              <a:rPr lang="hy-AM" sz="1500" i="1" dirty="0">
                <a:latin typeface="Arial" panose="020B0604020202020204" pitchFamily="34" charset="0"/>
                <a:cs typeface="Arial" panose="020B0604020202020204" pitchFamily="34" charset="0"/>
              </a:rPr>
              <a:t> </a:t>
            </a:r>
            <a:r>
              <a:rPr lang="en-US" sz="1500" i="1" dirty="0">
                <a:latin typeface="Arial" panose="020B0604020202020204" pitchFamily="34" charset="0"/>
                <a:cs typeface="Arial" panose="020B0604020202020204" pitchFamily="34" charset="0"/>
              </a:rPr>
              <a:t>Թ</a:t>
            </a:r>
            <a:r>
              <a:rPr lang="hy-AM" sz="1500" i="1" dirty="0">
                <a:latin typeface="Arial" panose="020B0604020202020204" pitchFamily="34" charset="0"/>
                <a:cs typeface="Arial" panose="020B0604020202020204" pitchFamily="34" charset="0"/>
              </a:rPr>
              <a:t>Հ</a:t>
            </a:r>
            <a:r>
              <a:rPr lang="en-US" sz="1500" i="1" dirty="0">
                <a:latin typeface="Arial" panose="020B0604020202020204" pitchFamily="34" charset="0"/>
                <a:cs typeface="Arial" panose="020B0604020202020204" pitchFamily="34" charset="0"/>
              </a:rPr>
              <a:t>Դ-ի </a:t>
            </a:r>
            <a:r>
              <a:rPr lang="hy-AM" sz="1500" i="1" dirty="0">
                <a:latin typeface="Arial" panose="020B0604020202020204" pitchFamily="34" charset="0"/>
                <a:cs typeface="Arial" panose="020B0604020202020204" pitchFamily="34" charset="0"/>
              </a:rPr>
              <a:t>առաջացման համար պատասխանատու մ</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ր</a:t>
            </a:r>
            <a:r>
              <a:rPr lang="hy-AM" sz="1500" i="1" dirty="0">
                <a:latin typeface="Arial" panose="020B0604020202020204" pitchFamily="34" charset="0"/>
                <a:cs typeface="Arial" panose="020B0604020202020204" pitchFamily="34" charset="0"/>
              </a:rPr>
              <a:t>էները, դրանց տարած</a:t>
            </a:r>
            <a:r>
              <a:rPr lang="en-US" sz="1500" i="1" dirty="0">
                <a:latin typeface="Arial" panose="020B0604020202020204" pitchFamily="34" charset="0"/>
                <a:cs typeface="Arial" panose="020B0604020202020204" pitchFamily="34" charset="0"/>
              </a:rPr>
              <a:t>վ</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ծ</a:t>
            </a:r>
            <a:r>
              <a:rPr lang="hy-AM" sz="1500" i="1" dirty="0">
                <a:latin typeface="Arial" panose="020B0604020202020204" pitchFamily="34" charset="0"/>
                <a:cs typeface="Arial" panose="020B0604020202020204" pitchFamily="34" charset="0"/>
              </a:rPr>
              <a:t>ո</a:t>
            </a:r>
            <a:r>
              <a:rPr lang="en-US" sz="1500" i="1" dirty="0">
                <a:latin typeface="Arial" panose="020B0604020202020204" pitchFamily="34" charset="0"/>
                <a:cs typeface="Arial" panose="020B0604020202020204" pitchFamily="34" charset="0"/>
              </a:rPr>
              <a:t>ւ</a:t>
            </a:r>
            <a:r>
              <a:rPr lang="hy-AM" sz="1500" i="1" dirty="0">
                <a:latin typeface="Arial" panose="020B0604020202020204" pitchFamily="34" charset="0"/>
                <a:cs typeface="Arial" panose="020B0604020202020204" pitchFamily="34" charset="0"/>
              </a:rPr>
              <a:t>թ</a:t>
            </a:r>
            <a:r>
              <a:rPr lang="en-US" sz="1500" i="1" dirty="0">
                <a:latin typeface="Arial" panose="020B0604020202020204" pitchFamily="34" charset="0"/>
                <a:cs typeface="Arial" panose="020B0604020202020204" pitchFamily="34" charset="0"/>
              </a:rPr>
              <a:t>յ</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ն </a:t>
            </a:r>
            <a:r>
              <a:rPr lang="hy-AM" sz="1500" i="1" dirty="0">
                <a:latin typeface="Arial" panose="020B0604020202020204" pitchFamily="34" charset="0"/>
                <a:cs typeface="Arial" panose="020B0604020202020204" pitchFamily="34" charset="0"/>
              </a:rPr>
              <a:t>օրինաչափությունները, </a:t>
            </a:r>
            <a:endParaRPr lang="en-US" sz="1500" i="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500" i="1" dirty="0" err="1">
                <a:latin typeface="Arial" panose="020B0604020202020204" pitchFamily="34" charset="0"/>
                <a:cs typeface="Arial" panose="020B0604020202020204" pitchFamily="34" charset="0"/>
              </a:rPr>
              <a:t>ու</a:t>
            </a:r>
            <a:r>
              <a:rPr lang="hy-AM" sz="1500" i="1" dirty="0">
                <a:latin typeface="Arial" panose="020B0604020202020204" pitchFamily="34" charset="0"/>
                <a:cs typeface="Arial" panose="020B0604020202020204" pitchFamily="34" charset="0"/>
              </a:rPr>
              <a:t>ս</a:t>
            </a:r>
            <a:r>
              <a:rPr lang="en-US" sz="1500" i="1" dirty="0">
                <a:latin typeface="Arial" panose="020B0604020202020204" pitchFamily="34" charset="0"/>
                <a:cs typeface="Arial" panose="020B0604020202020204" pitchFamily="34" charset="0"/>
              </a:rPr>
              <a:t>ո</a:t>
            </a:r>
            <a:r>
              <a:rPr lang="hy-AM" sz="1500" i="1" dirty="0">
                <a:latin typeface="Arial" panose="020B0604020202020204" pitchFamily="34" charset="0"/>
                <a:cs typeface="Arial" panose="020B0604020202020204" pitchFamily="34" charset="0"/>
              </a:rPr>
              <a:t>ւ</a:t>
            </a:r>
            <a:r>
              <a:rPr lang="en-US" sz="1500" i="1" dirty="0">
                <a:latin typeface="Arial" panose="020B0604020202020204" pitchFamily="34" charset="0"/>
                <a:cs typeface="Arial" panose="020B0604020202020204" pitchFamily="34" charset="0"/>
              </a:rPr>
              <a:t>մ</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ս</a:t>
            </a:r>
            <a:r>
              <a:rPr lang="en-US" sz="1500" i="1" dirty="0">
                <a:latin typeface="Arial" panose="020B0604020202020204" pitchFamily="34" charset="0"/>
                <a:cs typeface="Arial" panose="020B0604020202020204" pitchFamily="34" charset="0"/>
              </a:rPr>
              <a:t>ի</a:t>
            </a:r>
            <a:r>
              <a:rPr lang="hy-AM" sz="1500" i="1" dirty="0">
                <a:latin typeface="Arial" panose="020B0604020202020204" pitchFamily="34" charset="0"/>
                <a:cs typeface="Arial" panose="020B0604020202020204" pitchFamily="34" charset="0"/>
              </a:rPr>
              <a:t>ր</a:t>
            </a:r>
            <a:r>
              <a:rPr lang="en-US" sz="1500" i="1" dirty="0" err="1">
                <a:latin typeface="Arial" panose="020B0604020202020204" pitchFamily="34" charset="0"/>
                <a:cs typeface="Arial" panose="020B0604020202020204" pitchFamily="34" charset="0"/>
              </a:rPr>
              <a:t>ել</a:t>
            </a:r>
            <a:r>
              <a:rPr lang="en-US" sz="1500" i="1" dirty="0">
                <a:latin typeface="Arial" panose="020B0604020202020204" pitchFamily="34" charset="0"/>
                <a:cs typeface="Arial" panose="020B0604020202020204" pitchFamily="34" charset="0"/>
              </a:rPr>
              <a:t> </a:t>
            </a:r>
            <a:r>
              <a:rPr lang="en-US" sz="1500" i="1" dirty="0" err="1">
                <a:latin typeface="Arial" panose="020B0604020202020204" pitchFamily="34" charset="0"/>
                <a:cs typeface="Arial" panose="020B0604020202020204" pitchFamily="34" charset="0"/>
              </a:rPr>
              <a:t>մա</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ր</a:t>
            </a:r>
            <a:r>
              <a:rPr lang="hy-AM" sz="1500" i="1" dirty="0">
                <a:latin typeface="Arial" panose="020B0604020202020204" pitchFamily="34" charset="0"/>
                <a:cs typeface="Arial" panose="020B0604020202020204" pitchFamily="34" charset="0"/>
              </a:rPr>
              <a:t>է</a:t>
            </a:r>
            <a:r>
              <a:rPr lang="en-US" sz="1500" i="1" dirty="0">
                <a:latin typeface="Arial" panose="020B0604020202020204" pitchFamily="34" charset="0"/>
                <a:cs typeface="Arial" panose="020B0604020202020204" pitchFamily="34" charset="0"/>
              </a:rPr>
              <a:t>ն</a:t>
            </a:r>
            <a:r>
              <a:rPr lang="hy-AM" sz="1500" i="1" dirty="0">
                <a:latin typeface="Arial" panose="020B0604020202020204" pitchFamily="34" charset="0"/>
                <a:cs typeface="Arial" panose="020B0604020202020204" pitchFamily="34" charset="0"/>
              </a:rPr>
              <a:t>ե</a:t>
            </a:r>
            <a:r>
              <a:rPr lang="en-US" sz="1500" i="1" dirty="0">
                <a:latin typeface="Arial" panose="020B0604020202020204" pitchFamily="34" charset="0"/>
                <a:cs typeface="Arial" panose="020B0604020202020204" pitchFamily="34" charset="0"/>
              </a:rPr>
              <a:t>ր</a:t>
            </a:r>
            <a:r>
              <a:rPr lang="hy-AM" sz="1500" i="1" dirty="0">
                <a:latin typeface="Arial" panose="020B0604020202020204" pitchFamily="34" charset="0"/>
                <a:cs typeface="Arial" panose="020B0604020202020204" pitchFamily="34" charset="0"/>
              </a:rPr>
              <a:t>ի</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դ</a:t>
            </a:r>
            <a:r>
              <a:rPr lang="en-US" sz="1500" i="1" dirty="0">
                <a:latin typeface="Arial" panose="020B0604020202020204" pitchFamily="34" charset="0"/>
                <a:cs typeface="Arial" panose="020B0604020202020204" pitchFamily="34" charset="0"/>
              </a:rPr>
              <a:t>ե</a:t>
            </a:r>
            <a:r>
              <a:rPr lang="hy-AM" sz="1500" i="1" dirty="0">
                <a:latin typeface="Arial" panose="020B0604020202020204" pitchFamily="34" charset="0"/>
                <a:cs typeface="Arial" panose="020B0604020202020204" pitchFamily="34" charset="0"/>
              </a:rPr>
              <a:t>ր</a:t>
            </a:r>
            <a:r>
              <a:rPr lang="en-US" sz="1500" i="1" dirty="0">
                <a:latin typeface="Arial" panose="020B0604020202020204" pitchFamily="34" charset="0"/>
                <a:cs typeface="Arial" panose="020B0604020202020204" pitchFamily="34" charset="0"/>
              </a:rPr>
              <a:t>ը </a:t>
            </a:r>
            <a:r>
              <a:rPr lang="hy-AM" sz="1500" i="1" dirty="0">
                <a:latin typeface="Arial" panose="020B0604020202020204" pitchFamily="34" charset="0"/>
                <a:cs typeface="Arial" panose="020B0604020202020204" pitchFamily="34" charset="0"/>
              </a:rPr>
              <a:t>երկաթի</a:t>
            </a:r>
            <a:r>
              <a:rPr lang="en-US" sz="1500" i="1" dirty="0">
                <a:latin typeface="Arial" panose="020B0604020202020204" pitchFamily="34" charset="0"/>
                <a:cs typeface="Arial" panose="020B0604020202020204" pitchFamily="34" charset="0"/>
              </a:rPr>
              <a:t> և </a:t>
            </a:r>
            <a:r>
              <a:rPr lang="hy-AM" sz="1500" i="1" dirty="0">
                <a:latin typeface="Arial" panose="020B0604020202020204" pitchFamily="34" charset="0"/>
                <a:cs typeface="Arial" panose="020B0604020202020204" pitchFamily="34" charset="0"/>
              </a:rPr>
              <a:t>ծծմբի շրջա</a:t>
            </a:r>
            <a:r>
              <a:rPr lang="en-US" sz="1500" i="1" dirty="0">
                <a:latin typeface="Arial" panose="020B0604020202020204" pitchFamily="34" charset="0"/>
                <a:cs typeface="Arial" panose="020B0604020202020204" pitchFamily="34" charset="0"/>
              </a:rPr>
              <a:t>պ</a:t>
            </a:r>
            <a:r>
              <a:rPr lang="hy-AM" sz="1500" i="1" dirty="0">
                <a:latin typeface="Arial" panose="020B0604020202020204" pitchFamily="34" charset="0"/>
                <a:cs typeface="Arial" panose="020B0604020202020204" pitchFamily="34" charset="0"/>
              </a:rPr>
              <a:t>տ</a:t>
            </a:r>
            <a:r>
              <a:rPr lang="en-US" sz="1500" i="1" dirty="0">
                <a:latin typeface="Arial" panose="020B0604020202020204" pitchFamily="34" charset="0"/>
                <a:cs typeface="Arial" panose="020B0604020202020204" pitchFamily="34" charset="0"/>
              </a:rPr>
              <a:t>ո</a:t>
            </a:r>
            <a:r>
              <a:rPr lang="hy-AM" sz="1500" i="1" dirty="0">
                <a:latin typeface="Arial" panose="020B0604020202020204" pitchFamily="34" charset="0"/>
                <a:cs typeface="Arial" panose="020B0604020202020204" pitchFamily="34" charset="0"/>
              </a:rPr>
              <a:t>ւ</a:t>
            </a:r>
            <a:r>
              <a:rPr lang="en-US" sz="1500" i="1" dirty="0">
                <a:latin typeface="Arial" panose="020B0604020202020204" pitchFamily="34" charset="0"/>
                <a:cs typeface="Arial" panose="020B0604020202020204" pitchFamily="34" charset="0"/>
              </a:rPr>
              <a:t>յ</a:t>
            </a:r>
            <a:r>
              <a:rPr lang="hy-AM" sz="1500" i="1" dirty="0">
                <a:latin typeface="Arial" panose="020B0604020202020204" pitchFamily="34" charset="0"/>
                <a:cs typeface="Arial" panose="020B0604020202020204" pitchFamily="34" charset="0"/>
              </a:rPr>
              <a:t>տ</a:t>
            </a:r>
            <a:r>
              <a:rPr lang="en-US" sz="1500" i="1" dirty="0">
                <a:latin typeface="Arial" panose="020B0604020202020204" pitchFamily="34" charset="0"/>
                <a:cs typeface="Arial" panose="020B0604020202020204" pitchFamily="34" charset="0"/>
              </a:rPr>
              <a:t>ո</a:t>
            </a:r>
            <a:r>
              <a:rPr lang="hy-AM" sz="1500" i="1" dirty="0">
                <a:latin typeface="Arial" panose="020B0604020202020204" pitchFamily="34" charset="0"/>
                <a:cs typeface="Arial" panose="020B0604020202020204" pitchFamily="34" charset="0"/>
              </a:rPr>
              <a:t>ւ</a:t>
            </a:r>
            <a:r>
              <a:rPr lang="en-US" sz="1500" i="1" dirty="0">
                <a:latin typeface="Arial" panose="020B0604020202020204" pitchFamily="34" charset="0"/>
                <a:cs typeface="Arial" panose="020B0604020202020204" pitchFamily="34" charset="0"/>
              </a:rPr>
              <a:t>մ,</a:t>
            </a:r>
          </a:p>
          <a:p>
            <a:pPr marL="285750" indent="-285750" algn="just">
              <a:buFont typeface="Arial" panose="020B0604020202020204" pitchFamily="34" charset="0"/>
              <a:buChar char="•"/>
            </a:pPr>
            <a:r>
              <a:rPr lang="en-US" sz="1500" i="1" dirty="0">
                <a:latin typeface="Arial" panose="020B0604020202020204" pitchFamily="34" charset="0"/>
                <a:cs typeface="Arial" panose="020B0604020202020204" pitchFamily="34" charset="0"/>
              </a:rPr>
              <a:t>ԹՀԴ-</a:t>
            </a:r>
            <a:r>
              <a:rPr lang="hy-AM" sz="1500" i="1" dirty="0">
                <a:latin typeface="Arial" panose="020B0604020202020204" pitchFamily="34" charset="0"/>
                <a:cs typeface="Arial" panose="020B0604020202020204" pitchFamily="34" charset="0"/>
              </a:rPr>
              <a:t>ի</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ռ</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ջ</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ց</a:t>
            </a:r>
            <a:r>
              <a:rPr lang="hy-AM" sz="1500" i="1" dirty="0">
                <a:latin typeface="Arial" panose="020B0604020202020204" pitchFamily="34" charset="0"/>
                <a:cs typeface="Arial" panose="020B0604020202020204" pitchFamily="34" charset="0"/>
              </a:rPr>
              <a:t>մ</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հ</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մ</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ր</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պ</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տ</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ս</a:t>
            </a:r>
            <a:r>
              <a:rPr lang="en-US" sz="1500" i="1" dirty="0">
                <a:latin typeface="Arial" panose="020B0604020202020204" pitchFamily="34" charset="0"/>
                <a:cs typeface="Arial" panose="020B0604020202020204" pitchFamily="34" charset="0"/>
              </a:rPr>
              <a:t>խ</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ն</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տ</a:t>
            </a:r>
            <a:r>
              <a:rPr lang="hy-AM" sz="1500" i="1" dirty="0">
                <a:latin typeface="Arial" panose="020B0604020202020204" pitchFamily="34" charset="0"/>
                <a:cs typeface="Arial" panose="020B0604020202020204" pitchFamily="34" charset="0"/>
              </a:rPr>
              <a:t>ո</a:t>
            </a:r>
            <a:r>
              <a:rPr lang="en-US" sz="1500" i="1" dirty="0">
                <a:latin typeface="Arial" panose="020B0604020202020204" pitchFamily="34" charset="0"/>
                <a:cs typeface="Arial" panose="020B0604020202020204" pitchFamily="34" charset="0"/>
              </a:rPr>
              <a:t>ւ </a:t>
            </a:r>
            <a:r>
              <a:rPr lang="hy-AM" sz="1500" i="1" dirty="0">
                <a:latin typeface="Arial" panose="020B0604020202020204" pitchFamily="34" charset="0"/>
                <a:cs typeface="Arial" panose="020B0604020202020204" pitchFamily="34" charset="0"/>
              </a:rPr>
              <a:t>մ</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ր</a:t>
            </a:r>
            <a:r>
              <a:rPr lang="hy-AM" sz="1500" i="1" dirty="0">
                <a:latin typeface="Arial" panose="020B0604020202020204" pitchFamily="34" charset="0"/>
                <a:cs typeface="Arial" panose="020B0604020202020204" pitchFamily="34" charset="0"/>
              </a:rPr>
              <a:t>է</a:t>
            </a:r>
            <a:r>
              <a:rPr lang="en-US" sz="1500" i="1" dirty="0">
                <a:latin typeface="Arial" panose="020B0604020202020204" pitchFamily="34" charset="0"/>
                <a:cs typeface="Arial" panose="020B0604020202020204" pitchFamily="34" charset="0"/>
              </a:rPr>
              <a:t>ն</a:t>
            </a:r>
            <a:r>
              <a:rPr lang="hy-AM" sz="1500" i="1" dirty="0">
                <a:latin typeface="Arial" panose="020B0604020202020204" pitchFamily="34" charset="0"/>
                <a:cs typeface="Arial" panose="020B0604020202020204" pitchFamily="34" charset="0"/>
              </a:rPr>
              <a:t>ե</a:t>
            </a:r>
            <a:r>
              <a:rPr lang="en-US" sz="1500" i="1" dirty="0">
                <a:latin typeface="Arial" panose="020B0604020202020204" pitchFamily="34" charset="0"/>
                <a:cs typeface="Arial" panose="020B0604020202020204" pitchFamily="34" charset="0"/>
              </a:rPr>
              <a:t>ր</a:t>
            </a:r>
            <a:r>
              <a:rPr lang="hy-AM" sz="1500" i="1" dirty="0">
                <a:latin typeface="Arial" panose="020B0604020202020204" pitchFamily="34" charset="0"/>
                <a:cs typeface="Arial" panose="020B0604020202020204" pitchFamily="34" charset="0"/>
              </a:rPr>
              <a:t>ի</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հ</a:t>
            </a:r>
            <a:r>
              <a:rPr lang="en-US" sz="1500" i="1" dirty="0">
                <a:latin typeface="Arial" panose="020B0604020202020204" pitchFamily="34" charset="0"/>
                <a:cs typeface="Arial" panose="020B0604020202020204" pitchFamily="34" charset="0"/>
              </a:rPr>
              <a:t>ի</a:t>
            </a:r>
            <a:r>
              <a:rPr lang="hy-AM" sz="1500" i="1" dirty="0">
                <a:latin typeface="Arial" panose="020B0604020202020204" pitchFamily="34" charset="0"/>
                <a:cs typeface="Arial" panose="020B0604020202020204" pitchFamily="34" charset="0"/>
              </a:rPr>
              <a:t>մ</a:t>
            </a:r>
            <a:r>
              <a:rPr lang="en-US" sz="1500" i="1" dirty="0">
                <a:latin typeface="Arial" panose="020B0604020202020204" pitchFamily="34" charset="0"/>
                <a:cs typeface="Arial" panose="020B0604020202020204" pitchFamily="34" charset="0"/>
              </a:rPr>
              <a:t>ն</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կ</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ն </a:t>
            </a:r>
            <a:r>
              <a:rPr lang="hy-AM" sz="1500" i="1" dirty="0">
                <a:latin typeface="Arial" panose="020B0604020202020204" pitchFamily="34" charset="0"/>
                <a:cs typeface="Arial" panose="020B0604020202020204" pitchFamily="34" charset="0"/>
              </a:rPr>
              <a:t>ֆ</a:t>
            </a:r>
            <a:r>
              <a:rPr lang="en-US" sz="1500" i="1" dirty="0">
                <a:latin typeface="Arial" panose="020B0604020202020204" pitchFamily="34" charset="0"/>
                <a:cs typeface="Arial" panose="020B0604020202020204" pitchFamily="34" charset="0"/>
              </a:rPr>
              <a:t>ո</a:t>
            </a:r>
            <a:r>
              <a:rPr lang="hy-AM" sz="1500" i="1" dirty="0">
                <a:latin typeface="Arial" panose="020B0604020202020204" pitchFamily="34" charset="0"/>
                <a:cs typeface="Arial" panose="020B0604020202020204" pitchFamily="34" charset="0"/>
              </a:rPr>
              <a:t>ւ</a:t>
            </a:r>
            <a:r>
              <a:rPr lang="en-US" sz="1500" i="1" dirty="0">
                <a:latin typeface="Arial" panose="020B0604020202020204" pitchFamily="34" charset="0"/>
                <a:cs typeface="Arial" panose="020B0604020202020204" pitchFamily="34" charset="0"/>
              </a:rPr>
              <a:t>ն</a:t>
            </a:r>
            <a:r>
              <a:rPr lang="hy-AM" sz="1500" i="1" dirty="0">
                <a:latin typeface="Arial" panose="020B0604020202020204" pitchFamily="34" charset="0"/>
                <a:cs typeface="Arial" panose="020B0604020202020204" pitchFamily="34" charset="0"/>
              </a:rPr>
              <a:t>կ</a:t>
            </a:r>
            <a:r>
              <a:rPr lang="en-US" sz="1500" i="1" dirty="0">
                <a:latin typeface="Arial" panose="020B0604020202020204" pitchFamily="34" charset="0"/>
                <a:cs typeface="Arial" panose="020B0604020202020204" pitchFamily="34" charset="0"/>
              </a:rPr>
              <a:t>ց</a:t>
            </a:r>
            <a:r>
              <a:rPr lang="hy-AM" sz="1500" i="1" dirty="0">
                <a:latin typeface="Arial" panose="020B0604020202020204" pitchFamily="34" charset="0"/>
                <a:cs typeface="Arial" panose="020B0604020202020204" pitchFamily="34" charset="0"/>
              </a:rPr>
              <a:t>ի</a:t>
            </a:r>
            <a:r>
              <a:rPr lang="en-US" sz="1500" i="1" dirty="0">
                <a:latin typeface="Arial" panose="020B0604020202020204" pitchFamily="34" charset="0"/>
                <a:cs typeface="Arial" panose="020B0604020202020204" pitchFamily="34" charset="0"/>
              </a:rPr>
              <a:t>ո</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լ</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խ</a:t>
            </a:r>
            <a:r>
              <a:rPr lang="en-US" sz="1500" i="1" dirty="0">
                <a:latin typeface="Arial" panose="020B0604020202020204" pitchFamily="34" charset="0"/>
                <a:cs typeface="Arial" panose="020B0604020202020204" pitchFamily="34" charset="0"/>
              </a:rPr>
              <a:t>մ</a:t>
            </a:r>
            <a:r>
              <a:rPr lang="hy-AM" sz="1500" i="1" dirty="0">
                <a:latin typeface="Arial" panose="020B0604020202020204" pitchFamily="34" charset="0"/>
                <a:cs typeface="Arial" panose="020B0604020202020204" pitchFamily="34" charset="0"/>
              </a:rPr>
              <a:t>բ</a:t>
            </a:r>
            <a:r>
              <a:rPr lang="en-US" sz="1500" i="1" dirty="0">
                <a:latin typeface="Arial" panose="020B0604020202020204" pitchFamily="34" charset="0"/>
                <a:cs typeface="Arial" panose="020B0604020202020204" pitchFamily="34" charset="0"/>
              </a:rPr>
              <a:t>ե</a:t>
            </a:r>
            <a:r>
              <a:rPr lang="hy-AM" sz="1500" i="1" dirty="0">
                <a:latin typeface="Arial" panose="020B0604020202020204" pitchFamily="34" charset="0"/>
                <a:cs typeface="Arial" panose="020B0604020202020204" pitchFamily="34" charset="0"/>
              </a:rPr>
              <a:t>ր</a:t>
            </a:r>
            <a:r>
              <a:rPr lang="en-US" sz="1500" i="1" dirty="0">
                <a:latin typeface="Arial" panose="020B0604020202020204" pitchFamily="34" charset="0"/>
                <a:cs typeface="Arial" panose="020B0604020202020204" pitchFamily="34" charset="0"/>
              </a:rPr>
              <a:t>ը </a:t>
            </a:r>
            <a:r>
              <a:rPr lang="hy-AM" sz="1500" i="1" dirty="0">
                <a:latin typeface="Arial" panose="020B0604020202020204" pitchFamily="34" charset="0"/>
                <a:cs typeface="Arial" panose="020B0604020202020204" pitchFamily="34" charset="0"/>
              </a:rPr>
              <a:t>բ</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ց</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հ</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յ</a:t>
            </a:r>
            <a:r>
              <a:rPr lang="en-US" sz="1500" i="1" dirty="0">
                <a:latin typeface="Arial" panose="020B0604020202020204" pitchFamily="34" charset="0"/>
                <a:cs typeface="Arial" panose="020B0604020202020204" pitchFamily="34" charset="0"/>
              </a:rPr>
              <a:t>տ</a:t>
            </a:r>
            <a:r>
              <a:rPr lang="hy-AM" sz="1500" i="1" dirty="0">
                <a:latin typeface="Arial" panose="020B0604020202020204" pitchFamily="34" charset="0"/>
                <a:cs typeface="Arial" panose="020B0604020202020204" pitchFamily="34" charset="0"/>
              </a:rPr>
              <a:t>ե</a:t>
            </a:r>
            <a:r>
              <a:rPr lang="en-US" sz="1500" i="1" dirty="0">
                <a:latin typeface="Arial" panose="020B0604020202020204" pitchFamily="34" charset="0"/>
                <a:cs typeface="Arial" panose="020B0604020202020204" pitchFamily="34" charset="0"/>
              </a:rPr>
              <a:t>լ</a:t>
            </a:r>
            <a:r>
              <a:rPr lang="hy-AM" sz="1500" i="1" dirty="0">
                <a:latin typeface="Arial" panose="020B0604020202020204" pitchFamily="34" charset="0"/>
                <a:cs typeface="Arial" panose="020B0604020202020204" pitchFamily="34" charset="0"/>
              </a:rPr>
              <a:t>ո</a:t>
            </a:r>
            <a:r>
              <a:rPr lang="en-US" sz="1500" i="1" dirty="0">
                <a:latin typeface="Arial" panose="020B0604020202020204" pitchFamily="34" charset="0"/>
                <a:cs typeface="Arial" panose="020B0604020202020204" pitchFamily="34" charset="0"/>
              </a:rPr>
              <a:t>ւ </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պ</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տ</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կ</a:t>
            </a:r>
            <a:r>
              <a:rPr lang="hy-AM" sz="1500" i="1" dirty="0">
                <a:latin typeface="Arial" panose="020B0604020202020204" pitchFamily="34" charset="0"/>
                <a:cs typeface="Arial" panose="020B0604020202020204" pitchFamily="34" charset="0"/>
              </a:rPr>
              <a:t>ո</a:t>
            </a:r>
            <a:r>
              <a:rPr lang="en-US" sz="1500" i="1" dirty="0">
                <a:latin typeface="Arial" panose="020B0604020202020204" pitchFamily="34" charset="0"/>
                <a:cs typeface="Arial" panose="020B0604020202020204" pitchFamily="34" charset="0"/>
              </a:rPr>
              <a:t>վ </a:t>
            </a:r>
            <a:r>
              <a:rPr lang="hy-AM" sz="1500" i="1" dirty="0">
                <a:latin typeface="Arial" panose="020B0604020202020204" pitchFamily="34" charset="0"/>
                <a:cs typeface="Arial" panose="020B0604020202020204" pitchFamily="34" charset="0"/>
              </a:rPr>
              <a:t>կ</a:t>
            </a:r>
            <a:r>
              <a:rPr lang="en-US" sz="1500" i="1" dirty="0">
                <a:latin typeface="Arial" panose="020B0604020202020204" pitchFamily="34" charset="0"/>
                <a:cs typeface="Arial" panose="020B0604020202020204" pitchFamily="34" charset="0"/>
              </a:rPr>
              <a:t>ի</a:t>
            </a:r>
            <a:r>
              <a:rPr lang="hy-AM" sz="1500" i="1" dirty="0">
                <a:latin typeface="Arial" panose="020B0604020202020204" pitchFamily="34" charset="0"/>
                <a:cs typeface="Arial" panose="020B0604020202020204" pitchFamily="34" charset="0"/>
              </a:rPr>
              <a:t>ր</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կ</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ց</a:t>
            </a:r>
            <a:r>
              <a:rPr lang="en-US" sz="1500" i="1" dirty="0">
                <a:latin typeface="Arial" panose="020B0604020202020204" pitchFamily="34" charset="0"/>
                <a:cs typeface="Arial" panose="020B0604020202020204" pitchFamily="34" charset="0"/>
              </a:rPr>
              <a:t>վ</a:t>
            </a:r>
            <a:r>
              <a:rPr lang="hy-AM" sz="1500" i="1" dirty="0">
                <a:latin typeface="Arial" panose="020B0604020202020204" pitchFamily="34" charset="0"/>
                <a:cs typeface="Arial" panose="020B0604020202020204" pitchFamily="34" charset="0"/>
              </a:rPr>
              <a:t>ե</a:t>
            </a:r>
            <a:r>
              <a:rPr lang="en-US" sz="1500" i="1" dirty="0">
                <a:latin typeface="Arial" panose="020B0604020202020204" pitchFamily="34" charset="0"/>
                <a:cs typeface="Arial" panose="020B0604020202020204" pitchFamily="34" charset="0"/>
              </a:rPr>
              <a:t>ն </a:t>
            </a:r>
            <a:r>
              <a:rPr lang="hy-AM" sz="1500" i="1" dirty="0">
                <a:latin typeface="Arial" panose="020B0604020202020204" pitchFamily="34" charset="0"/>
                <a:cs typeface="Arial" panose="020B0604020202020204" pitchFamily="34" charset="0"/>
              </a:rPr>
              <a:t>մ</a:t>
            </a:r>
            <a:r>
              <a:rPr lang="en-US" sz="1500" i="1" dirty="0">
                <a:latin typeface="Arial" panose="020B0604020202020204" pitchFamily="34" charset="0"/>
                <a:cs typeface="Arial" panose="020B0604020202020204" pitchFamily="34" charset="0"/>
              </a:rPr>
              <a:t>ե</a:t>
            </a:r>
            <a:r>
              <a:rPr lang="hy-AM" sz="1500" i="1" dirty="0">
                <a:latin typeface="Arial" panose="020B0604020202020204" pitchFamily="34" charset="0"/>
                <a:cs typeface="Arial" panose="020B0604020202020204" pitchFamily="34" charset="0"/>
              </a:rPr>
              <a:t>տ</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գ</a:t>
            </a:r>
            <a:r>
              <a:rPr lang="en-US" sz="1500" i="1" dirty="0">
                <a:latin typeface="Arial" panose="020B0604020202020204" pitchFamily="34" charset="0"/>
                <a:cs typeface="Arial" panose="020B0604020202020204" pitchFamily="34" charset="0"/>
              </a:rPr>
              <a:t>ե</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ո</a:t>
            </a:r>
            <a:r>
              <a:rPr lang="hy-AM" sz="1500" i="1" dirty="0">
                <a:latin typeface="Arial" panose="020B0604020202020204" pitchFamily="34" charset="0"/>
                <a:cs typeface="Arial" panose="020B0604020202020204" pitchFamily="34" charset="0"/>
              </a:rPr>
              <a:t>մ</a:t>
            </a:r>
            <a:r>
              <a:rPr lang="en-US" sz="1500" i="1" dirty="0">
                <a:latin typeface="Arial" panose="020B0604020202020204" pitchFamily="34" charset="0"/>
                <a:cs typeface="Arial" panose="020B0604020202020204" pitchFamily="34" charset="0"/>
              </a:rPr>
              <a:t>ա</a:t>
            </a:r>
            <a:r>
              <a:rPr lang="hy-AM" sz="1500" i="1" dirty="0">
                <a:latin typeface="Arial" panose="020B0604020202020204" pitchFamily="34" charset="0"/>
                <a:cs typeface="Arial" panose="020B0604020202020204" pitchFamily="34" charset="0"/>
              </a:rPr>
              <a:t>յ</a:t>
            </a:r>
            <a:r>
              <a:rPr lang="en-US" sz="1500" i="1" dirty="0">
                <a:latin typeface="Arial" panose="020B0604020202020204" pitchFamily="34" charset="0"/>
                <a:cs typeface="Arial" panose="020B0604020202020204" pitchFamily="34" charset="0"/>
              </a:rPr>
              <a:t>ի</a:t>
            </a:r>
            <a:r>
              <a:rPr lang="hy-AM" sz="1500" i="1" dirty="0">
                <a:latin typeface="Arial" panose="020B0604020202020204" pitchFamily="34" charset="0"/>
                <a:cs typeface="Arial" panose="020B0604020202020204" pitchFamily="34" charset="0"/>
              </a:rPr>
              <a:t>ն</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տ</a:t>
            </a:r>
            <a:r>
              <a:rPr lang="en-US" sz="1500" i="1" dirty="0">
                <a:latin typeface="Arial" panose="020B0604020202020204" pitchFamily="34" charset="0"/>
                <a:cs typeface="Arial" panose="020B0604020202020204" pitchFamily="34" charset="0"/>
              </a:rPr>
              <a:t>ր</a:t>
            </a:r>
            <a:r>
              <a:rPr lang="hy-AM" sz="1500" i="1" dirty="0">
                <a:latin typeface="Arial" panose="020B0604020202020204" pitchFamily="34" charset="0"/>
                <a:cs typeface="Arial" panose="020B0604020202020204" pitchFamily="34" charset="0"/>
              </a:rPr>
              <a:t>ա</a:t>
            </a:r>
            <a:r>
              <a:rPr lang="en-US" sz="1500" i="1" dirty="0">
                <a:latin typeface="Arial" panose="020B0604020202020204" pitchFamily="34" charset="0"/>
                <a:cs typeface="Arial" panose="020B0604020202020204" pitchFamily="34" charset="0"/>
              </a:rPr>
              <a:t>ն</a:t>
            </a:r>
            <a:r>
              <a:rPr lang="hy-AM" sz="1500" i="1" dirty="0">
                <a:latin typeface="Arial" panose="020B0604020202020204" pitchFamily="34" charset="0"/>
                <a:cs typeface="Arial" panose="020B0604020202020204" pitchFamily="34" charset="0"/>
              </a:rPr>
              <a:t>ս</a:t>
            </a:r>
            <a:r>
              <a:rPr lang="en-US" sz="1500" i="1" dirty="0">
                <a:latin typeface="Arial" panose="020B0604020202020204" pitchFamily="34" charset="0"/>
                <a:cs typeface="Arial" panose="020B0604020202020204" pitchFamily="34" charset="0"/>
              </a:rPr>
              <a:t>կ</a:t>
            </a:r>
            <a:r>
              <a:rPr lang="hy-AM" sz="1500" i="1" dirty="0">
                <a:latin typeface="Arial" panose="020B0604020202020204" pitchFamily="34" charset="0"/>
                <a:cs typeface="Arial" panose="020B0604020202020204" pitchFamily="34" charset="0"/>
              </a:rPr>
              <a:t>ր</a:t>
            </a:r>
            <a:r>
              <a:rPr lang="en-US" sz="1500" i="1" dirty="0">
                <a:latin typeface="Arial" panose="020B0604020202020204" pitchFamily="34" charset="0"/>
                <a:cs typeface="Arial" panose="020B0604020202020204" pitchFamily="34" charset="0"/>
              </a:rPr>
              <a:t>ի</a:t>
            </a:r>
            <a:r>
              <a:rPr lang="hy-AM" sz="1500" i="1" dirty="0">
                <a:latin typeface="Arial" panose="020B0604020202020204" pitchFamily="34" charset="0"/>
                <a:cs typeface="Arial" panose="020B0604020202020204" pitchFamily="34" charset="0"/>
              </a:rPr>
              <a:t>պ</a:t>
            </a:r>
            <a:r>
              <a:rPr lang="en-US" sz="1500" i="1" dirty="0">
                <a:latin typeface="Arial" panose="020B0604020202020204" pitchFamily="34" charset="0"/>
                <a:cs typeface="Arial" panose="020B0604020202020204" pitchFamily="34" charset="0"/>
              </a:rPr>
              <a:t>տ</a:t>
            </a:r>
            <a:r>
              <a:rPr lang="hy-AM" sz="1500" i="1" dirty="0">
                <a:latin typeface="Arial" panose="020B0604020202020204" pitchFamily="34" charset="0"/>
                <a:cs typeface="Arial" panose="020B0604020202020204" pitchFamily="34" charset="0"/>
              </a:rPr>
              <a:t>ո</a:t>
            </a:r>
            <a:r>
              <a:rPr lang="en-US" sz="1500" i="1" dirty="0">
                <a:latin typeface="Arial" panose="020B0604020202020204" pitchFamily="34" charset="0"/>
                <a:cs typeface="Arial" panose="020B0604020202020204" pitchFamily="34" charset="0"/>
              </a:rPr>
              <a:t>մ</a:t>
            </a:r>
            <a:r>
              <a:rPr lang="hy-AM" sz="1500" i="1" dirty="0">
                <a:latin typeface="Arial" panose="020B0604020202020204" pitchFamily="34" charset="0"/>
                <a:cs typeface="Arial" panose="020B0604020202020204" pitchFamily="34" charset="0"/>
              </a:rPr>
              <a:t>ի</a:t>
            </a:r>
            <a:r>
              <a:rPr lang="en-US" sz="1500" i="1" dirty="0">
                <a:latin typeface="Arial" panose="020B0604020202020204" pitchFamily="34" charset="0"/>
                <a:cs typeface="Arial" panose="020B0604020202020204" pitchFamily="34" charset="0"/>
              </a:rPr>
              <a:t>կ </a:t>
            </a:r>
            <a:r>
              <a:rPr lang="hy-AM" sz="1500" i="1" dirty="0">
                <a:latin typeface="Arial" panose="020B0604020202020204" pitchFamily="34" charset="0"/>
                <a:cs typeface="Arial" panose="020B0604020202020204" pitchFamily="34" charset="0"/>
              </a:rPr>
              <a:t>և</a:t>
            </a:r>
            <a:r>
              <a:rPr lang="en-US" sz="1500" i="1" dirty="0">
                <a:latin typeface="Arial" panose="020B0604020202020204" pitchFamily="34" charset="0"/>
                <a:cs typeface="Arial" panose="020B0604020202020204" pitchFamily="34" charset="0"/>
              </a:rPr>
              <a:t> </a:t>
            </a:r>
            <a:r>
              <a:rPr lang="hy-AM" sz="1500" i="1" dirty="0">
                <a:latin typeface="Arial" panose="020B0604020202020204" pitchFamily="34" charset="0"/>
                <a:cs typeface="Arial" panose="020B0604020202020204" pitchFamily="34" charset="0"/>
              </a:rPr>
              <a:t>պ</a:t>
            </a:r>
            <a:r>
              <a:rPr lang="en-US" sz="1500" i="1" dirty="0" err="1">
                <a:latin typeface="Arial" panose="020B0604020202020204" pitchFamily="34" charset="0"/>
                <a:cs typeface="Arial" panose="020B0604020202020204" pitchFamily="34" charset="0"/>
              </a:rPr>
              <a:t>րոտեոմիկ</a:t>
            </a:r>
            <a:r>
              <a:rPr lang="en-US" sz="1500" i="1" dirty="0">
                <a:latin typeface="Arial" panose="020B0604020202020204" pitchFamily="34" charset="0"/>
                <a:cs typeface="Arial" panose="020B0604020202020204" pitchFamily="34" charset="0"/>
              </a:rPr>
              <a:t> </a:t>
            </a:r>
            <a:r>
              <a:rPr lang="en-US" sz="1500" i="1" dirty="0" err="1">
                <a:latin typeface="Arial" panose="020B0604020202020204" pitchFamily="34" charset="0"/>
                <a:cs typeface="Arial" panose="020B0604020202020204" pitchFamily="34" charset="0"/>
              </a:rPr>
              <a:t>անալիզներ</a:t>
            </a:r>
            <a:r>
              <a:rPr lang="en-US" sz="1500" i="1"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US" sz="1500" i="1" dirty="0">
                <a:latin typeface="Arial" panose="020B0604020202020204" pitchFamily="34" charset="0"/>
                <a:cs typeface="Arial" panose="020B0604020202020204" pitchFamily="34" charset="0"/>
              </a:rPr>
              <a:t>Թ</a:t>
            </a:r>
            <a:r>
              <a:rPr lang="hy-AM" sz="1500" i="1" dirty="0">
                <a:cs typeface="Arial" panose="020B0604020202020204" pitchFamily="34" charset="0"/>
              </a:rPr>
              <a:t>Հ</a:t>
            </a:r>
            <a:r>
              <a:rPr lang="en-US" sz="1500" i="1" dirty="0">
                <a:latin typeface="Arial" panose="020B0604020202020204" pitchFamily="34" charset="0"/>
                <a:cs typeface="Arial" panose="020B0604020202020204" pitchFamily="34" charset="0"/>
              </a:rPr>
              <a:t>Դ-</a:t>
            </a:r>
            <a:r>
              <a:rPr lang="hy-AM" sz="1500" i="1" dirty="0">
                <a:cs typeface="Arial" panose="020B0604020202020204" pitchFamily="34" charset="0"/>
              </a:rPr>
              <a:t>ի</a:t>
            </a:r>
            <a:r>
              <a:rPr lang="en-US" sz="1500" i="1" dirty="0">
                <a:latin typeface="Arial" panose="020B0604020202020204" pitchFamily="34" charset="0"/>
                <a:cs typeface="Arial" panose="020B0604020202020204" pitchFamily="34" charset="0"/>
              </a:rPr>
              <a:t>ց </a:t>
            </a:r>
            <a:r>
              <a:rPr lang="hy-AM" sz="1500" i="1" dirty="0">
                <a:cs typeface="Arial" panose="020B0604020202020204" pitchFamily="34" charset="0"/>
              </a:rPr>
              <a:t>մետաղների հնարավոր վերականգն</a:t>
            </a:r>
            <a:r>
              <a:rPr lang="en-US" sz="1500" i="1" dirty="0">
                <a:cs typeface="Arial" panose="020B0604020202020204" pitchFamily="34" charset="0"/>
              </a:rPr>
              <a:t>ո</a:t>
            </a:r>
            <a:r>
              <a:rPr lang="hy-AM" sz="1500" i="1" dirty="0">
                <a:cs typeface="Arial" panose="020B0604020202020204" pitchFamily="34" charset="0"/>
              </a:rPr>
              <a:t>ւ</a:t>
            </a:r>
            <a:r>
              <a:rPr lang="en-US" sz="1500" i="1" dirty="0">
                <a:cs typeface="Arial" panose="020B0604020202020204" pitchFamily="34" charset="0"/>
              </a:rPr>
              <a:t>մ</a:t>
            </a:r>
            <a:r>
              <a:rPr lang="hy-AM" sz="1500" i="1" dirty="0">
                <a:cs typeface="Arial" panose="020B0604020202020204" pitchFamily="34" charset="0"/>
              </a:rPr>
              <a:t>՝</a:t>
            </a:r>
            <a:r>
              <a:rPr lang="en-US" sz="1500" i="1" dirty="0">
                <a:cs typeface="Arial" panose="020B0604020202020204" pitchFamily="34" charset="0"/>
              </a:rPr>
              <a:t> </a:t>
            </a:r>
            <a:r>
              <a:rPr lang="hy-AM" sz="1500" i="1" dirty="0">
                <a:cs typeface="Arial" panose="020B0604020202020204" pitchFamily="34" charset="0"/>
                <a:sym typeface="Symbol" panose="05050102010706020507" pitchFamily="18" charset="2"/>
              </a:rPr>
              <a:t>կ</a:t>
            </a:r>
            <a:r>
              <a:rPr lang="en-US" sz="1500" i="1" dirty="0">
                <a:latin typeface="Arial" panose="020B0604020202020204" pitchFamily="34" charset="0"/>
                <a:cs typeface="Arial" panose="020B0604020202020204" pitchFamily="34" charset="0"/>
                <a:sym typeface="Symbol" panose="05050102010706020507" pitchFamily="18" charset="2"/>
              </a:rPr>
              <a:t>ե</a:t>
            </a:r>
            <a:r>
              <a:rPr lang="hy-AM" sz="1500" i="1" dirty="0">
                <a:cs typeface="Arial" panose="020B0604020202020204" pitchFamily="34" charset="0"/>
                <a:sym typeface="Symbol" panose="05050102010706020507" pitchFamily="18" charset="2"/>
              </a:rPr>
              <a:t>ն</a:t>
            </a:r>
            <a:r>
              <a:rPr lang="en-US" sz="1500" i="1" dirty="0">
                <a:latin typeface="Arial" panose="020B0604020202020204" pitchFamily="34" charset="0"/>
                <a:cs typeface="Arial" panose="020B0604020202020204" pitchFamily="34" charset="0"/>
                <a:sym typeface="Symbol" panose="05050102010706020507" pitchFamily="18" charset="2"/>
              </a:rPr>
              <a:t>ս</a:t>
            </a:r>
            <a:r>
              <a:rPr lang="hy-AM" sz="1500" i="1" dirty="0">
                <a:cs typeface="Arial" panose="020B0604020202020204" pitchFamily="34" charset="0"/>
                <a:sym typeface="Symbol" panose="05050102010706020507" pitchFamily="18" charset="2"/>
              </a:rPr>
              <a:t>ա</a:t>
            </a:r>
            <a:r>
              <a:rPr lang="en-US" sz="1500" i="1" dirty="0">
                <a:latin typeface="Arial" panose="020B0604020202020204" pitchFamily="34" charset="0"/>
                <a:cs typeface="Arial" panose="020B0604020202020204" pitchFamily="34" charset="0"/>
                <a:sym typeface="Symbol" panose="05050102010706020507" pitchFamily="18" charset="2"/>
              </a:rPr>
              <a:t>կ</a:t>
            </a:r>
            <a:r>
              <a:rPr lang="hy-AM" sz="1500" i="1" dirty="0">
                <a:cs typeface="Arial" panose="020B0604020202020204" pitchFamily="34" charset="0"/>
                <a:sym typeface="Symbol" panose="05050102010706020507" pitchFamily="18" charset="2"/>
              </a:rPr>
              <a:t>ո</a:t>
            </a:r>
            <a:r>
              <a:rPr lang="en-US" sz="1500" i="1" dirty="0">
                <a:latin typeface="Arial" panose="020B0604020202020204" pitchFamily="34" charset="0"/>
                <a:cs typeface="Arial" panose="020B0604020202020204" pitchFamily="34" charset="0"/>
                <a:sym typeface="Symbol" panose="05050102010706020507" pitchFamily="18" charset="2"/>
              </a:rPr>
              <a:t>ր</a:t>
            </a:r>
            <a:r>
              <a:rPr lang="hy-AM" sz="1500" i="1" dirty="0">
                <a:cs typeface="Arial" panose="020B0604020202020204" pitchFamily="34" charset="0"/>
                <a:sym typeface="Symbol" panose="05050102010706020507" pitchFamily="18" charset="2"/>
              </a:rPr>
              <a:t>զ</a:t>
            </a:r>
            <a:r>
              <a:rPr lang="en-US" sz="1500" i="1" dirty="0">
                <a:latin typeface="Arial" panose="020B0604020202020204" pitchFamily="34" charset="0"/>
                <a:cs typeface="Arial" panose="020B0604020202020204" pitchFamily="34" charset="0"/>
                <a:sym typeface="Symbol" panose="05050102010706020507" pitchFamily="18" charset="2"/>
              </a:rPr>
              <a:t>ո</a:t>
            </a:r>
            <a:r>
              <a:rPr lang="hy-AM" sz="1500" i="1" dirty="0">
                <a:cs typeface="Arial" panose="020B0604020202020204" pitchFamily="34" charset="0"/>
                <a:sym typeface="Symbol" panose="05050102010706020507" pitchFamily="18" charset="2"/>
              </a:rPr>
              <a:t>ւ</a:t>
            </a:r>
            <a:r>
              <a:rPr lang="en-US" sz="1500" i="1" dirty="0">
                <a:latin typeface="Arial" panose="020B0604020202020204" pitchFamily="34" charset="0"/>
                <a:cs typeface="Arial" panose="020B0604020202020204" pitchFamily="34" charset="0"/>
                <a:sym typeface="Symbol" panose="05050102010706020507" pitchFamily="18" charset="2"/>
              </a:rPr>
              <a:t>մ, </a:t>
            </a:r>
            <a:r>
              <a:rPr lang="hy-AM" sz="1500" i="1" dirty="0">
                <a:cs typeface="Arial" panose="020B0604020202020204" pitchFamily="34" charset="0"/>
                <a:sym typeface="Symbol" panose="05050102010706020507" pitchFamily="18" charset="2"/>
              </a:rPr>
              <a:t>կ</a:t>
            </a:r>
            <a:r>
              <a:rPr lang="en-US" sz="1500" i="1" dirty="0">
                <a:latin typeface="Arial" panose="020B0604020202020204" pitchFamily="34" charset="0"/>
                <a:cs typeface="Arial" panose="020B0604020202020204" pitchFamily="34" charset="0"/>
                <a:sym typeface="Symbol" panose="05050102010706020507" pitchFamily="18" charset="2"/>
              </a:rPr>
              <a:t>ե</a:t>
            </a:r>
            <a:r>
              <a:rPr lang="hy-AM" sz="1500" i="1" dirty="0">
                <a:cs typeface="Arial" panose="020B0604020202020204" pitchFamily="34" charset="0"/>
                <a:sym typeface="Symbol" panose="05050102010706020507" pitchFamily="18" charset="2"/>
              </a:rPr>
              <a:t>ն</a:t>
            </a:r>
            <a:r>
              <a:rPr lang="en-US" sz="1500" i="1" dirty="0">
                <a:latin typeface="Arial" panose="020B0604020202020204" pitchFamily="34" charset="0"/>
                <a:cs typeface="Arial" panose="020B0604020202020204" pitchFamily="34" charset="0"/>
                <a:sym typeface="Symbol" panose="05050102010706020507" pitchFamily="18" charset="2"/>
              </a:rPr>
              <a:t>ս</a:t>
            </a:r>
            <a:r>
              <a:rPr lang="hy-AM" sz="1500" i="1" dirty="0">
                <a:cs typeface="Arial" panose="020B0604020202020204" pitchFamily="34" charset="0"/>
                <a:sym typeface="Symbol" panose="05050102010706020507" pitchFamily="18" charset="2"/>
              </a:rPr>
              <a:t>ա</a:t>
            </a:r>
            <a:r>
              <a:rPr lang="en-US" sz="1500" i="1" dirty="0">
                <a:latin typeface="Arial" panose="020B0604020202020204" pitchFamily="34" charset="0"/>
                <a:cs typeface="Arial" panose="020B0604020202020204" pitchFamily="34" charset="0"/>
                <a:sym typeface="Symbol" panose="05050102010706020507" pitchFamily="18" charset="2"/>
              </a:rPr>
              <a:t>ս</a:t>
            </a:r>
            <a:r>
              <a:rPr lang="hy-AM" sz="1500" i="1" dirty="0">
                <a:cs typeface="Arial" panose="020B0604020202020204" pitchFamily="34" charset="0"/>
                <a:sym typeface="Symbol" panose="05050102010706020507" pitchFamily="18" charset="2"/>
              </a:rPr>
              <a:t>ո</a:t>
            </a:r>
            <a:r>
              <a:rPr lang="en-US" sz="1500" i="1" dirty="0">
                <a:latin typeface="Arial" panose="020B0604020202020204" pitchFamily="34" charset="0"/>
                <a:cs typeface="Arial" panose="020B0604020202020204" pitchFamily="34" charset="0"/>
                <a:sym typeface="Symbol" panose="05050102010706020507" pitchFamily="18" charset="2"/>
              </a:rPr>
              <a:t>ր</a:t>
            </a:r>
            <a:r>
              <a:rPr lang="hy-AM" sz="1500" i="1" dirty="0">
                <a:cs typeface="Arial" panose="020B0604020202020204" pitchFamily="34" charset="0"/>
                <a:sym typeface="Symbol" panose="05050102010706020507" pitchFamily="18" charset="2"/>
              </a:rPr>
              <a:t>բ</a:t>
            </a:r>
            <a:r>
              <a:rPr lang="en-US" sz="1500" i="1" dirty="0">
                <a:latin typeface="Arial" panose="020B0604020202020204" pitchFamily="34" charset="0"/>
                <a:cs typeface="Arial" panose="020B0604020202020204" pitchFamily="34" charset="0"/>
                <a:sym typeface="Symbol" panose="05050102010706020507" pitchFamily="18" charset="2"/>
              </a:rPr>
              <a:t>ց</a:t>
            </a:r>
            <a:r>
              <a:rPr lang="hy-AM" sz="1500" i="1" dirty="0">
                <a:cs typeface="Arial" panose="020B0604020202020204" pitchFamily="34" charset="0"/>
                <a:sym typeface="Symbol" panose="05050102010706020507" pitchFamily="18" charset="2"/>
              </a:rPr>
              <a:t>ի</a:t>
            </a:r>
            <a:r>
              <a:rPr lang="en-US" sz="1500" i="1" dirty="0">
                <a:latin typeface="Arial" panose="020B0604020202020204" pitchFamily="34" charset="0"/>
                <a:cs typeface="Arial" panose="020B0604020202020204" pitchFamily="34" charset="0"/>
                <a:sym typeface="Symbol" panose="05050102010706020507" pitchFamily="18" charset="2"/>
              </a:rPr>
              <a:t>ա: </a:t>
            </a:r>
          </a:p>
          <a:p>
            <a:pPr algn="just"/>
            <a:endParaRPr lang="en-US" sz="15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87F6200E-1AC3-49B4-B102-D79CC912C6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5185" y="920558"/>
            <a:ext cx="1969383" cy="5835210"/>
          </a:xfrm>
          <a:prstGeom prst="rect">
            <a:avLst/>
          </a:prstGeom>
        </p:spPr>
      </p:pic>
      <p:pic>
        <p:nvPicPr>
          <p:cNvPr id="15" name="Content Placeholder 4">
            <a:extLst>
              <a:ext uri="{FF2B5EF4-FFF2-40B4-BE49-F238E27FC236}">
                <a16:creationId xmlns:a16="http://schemas.microsoft.com/office/drawing/2014/main" xmlns="" id="{53D785E6-24C7-443F-89A2-725235B8F282}"/>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7607609" y="920558"/>
            <a:ext cx="2208374" cy="2944498"/>
          </a:xfrm>
        </p:spPr>
      </p:pic>
      <p:pic>
        <p:nvPicPr>
          <p:cNvPr id="16" name="Picture 15">
            <a:extLst>
              <a:ext uri="{FF2B5EF4-FFF2-40B4-BE49-F238E27FC236}">
                <a16:creationId xmlns:a16="http://schemas.microsoft.com/office/drawing/2014/main" xmlns="" id="{A46215E2-6937-4616-8016-CB9AE6EA12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7609" y="4034118"/>
            <a:ext cx="2208374" cy="2721650"/>
          </a:xfrm>
          <a:prstGeom prst="rect">
            <a:avLst/>
          </a:prstGeom>
        </p:spPr>
      </p:pic>
      <p:sp>
        <p:nvSpPr>
          <p:cNvPr id="17" name="TextBox 16">
            <a:extLst>
              <a:ext uri="{FF2B5EF4-FFF2-40B4-BE49-F238E27FC236}">
                <a16:creationId xmlns:a16="http://schemas.microsoft.com/office/drawing/2014/main" xmlns="" id="{A9BF098C-8740-468D-B821-CEE78735ADE1}"/>
              </a:ext>
            </a:extLst>
          </p:cNvPr>
          <p:cNvSpPr txBox="1"/>
          <p:nvPr/>
        </p:nvSpPr>
        <p:spPr>
          <a:xfrm>
            <a:off x="5599974" y="431349"/>
            <a:ext cx="6096000" cy="369332"/>
          </a:xfrm>
          <a:prstGeom prst="rect">
            <a:avLst/>
          </a:prstGeom>
          <a:noFill/>
        </p:spPr>
        <p:txBody>
          <a:bodyPr wrap="square">
            <a:spAutoFit/>
          </a:bodyPr>
          <a:lstStyle/>
          <a:p>
            <a:r>
              <a:rPr lang="en-US" sz="1800" b="1" dirty="0" err="1">
                <a:solidFill>
                  <a:schemeClr val="bg1"/>
                </a:solidFill>
                <a:latin typeface="Arial" panose="020B0604020202020204" pitchFamily="34" charset="0"/>
                <a:cs typeface="Arial" panose="020B0604020202020204" pitchFamily="34" charset="0"/>
              </a:rPr>
              <a:t>թթու</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հանքային</a:t>
            </a:r>
            <a:r>
              <a:rPr lang="en-US" sz="1800" b="1" dirty="0">
                <a:solidFill>
                  <a:schemeClr val="bg1"/>
                </a:solidFill>
                <a:latin typeface="Arial" panose="020B0604020202020204" pitchFamily="34" charset="0"/>
                <a:cs typeface="Arial" panose="020B0604020202020204" pitchFamily="34" charset="0"/>
              </a:rPr>
              <a:t> </a:t>
            </a:r>
            <a:r>
              <a:rPr lang="en-US" sz="1800" b="1" dirty="0" err="1">
                <a:solidFill>
                  <a:schemeClr val="bg1"/>
                </a:solidFill>
                <a:latin typeface="Arial" panose="020B0604020202020204" pitchFamily="34" charset="0"/>
                <a:cs typeface="Arial" panose="020B0604020202020204" pitchFamily="34" charset="0"/>
              </a:rPr>
              <a:t>դրենաժ</a:t>
            </a:r>
            <a:r>
              <a:rPr lang="en-US" sz="1800" b="1" dirty="0">
                <a:solidFill>
                  <a:schemeClr val="bg1"/>
                </a:solidFill>
                <a:latin typeface="Arial" panose="020B0604020202020204" pitchFamily="34" charset="0"/>
                <a:cs typeface="Arial" panose="020B0604020202020204" pitchFamily="34" charset="0"/>
              </a:rPr>
              <a:t> “yellow boy”</a:t>
            </a:r>
            <a:endParaRPr lang="en-US" dirty="0"/>
          </a:p>
        </p:txBody>
      </p:sp>
    </p:spTree>
    <p:extLst>
      <p:ext uri="{BB962C8B-B14F-4D97-AF65-F5344CB8AC3E}">
        <p14:creationId xmlns:p14="http://schemas.microsoft.com/office/powerpoint/2010/main" val="2728603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0A055FB8-E4F8-4BE2-80A0-E26C5F2DF51E}"/>
              </a:ext>
            </a:extLst>
          </p:cNvPr>
          <p:cNvSpPr/>
          <p:nvPr/>
        </p:nvSpPr>
        <p:spPr>
          <a:xfrm>
            <a:off x="0" y="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6">
            <a:extLst>
              <a:ext uri="{FF2B5EF4-FFF2-40B4-BE49-F238E27FC236}">
                <a16:creationId xmlns:a16="http://schemas.microsoft.com/office/drawing/2014/main" xmlns="" id="{D9402E93-0002-486D-9D74-14F81BEDDC3B}"/>
              </a:ext>
            </a:extLst>
          </p:cNvPr>
          <p:cNvGrpSpPr/>
          <p:nvPr/>
        </p:nvGrpSpPr>
        <p:grpSpPr>
          <a:xfrm>
            <a:off x="10070878" y="73025"/>
            <a:ext cx="2044700" cy="709930"/>
            <a:chOff x="14702" y="115"/>
            <a:chExt cx="3220" cy="1118"/>
          </a:xfrm>
        </p:grpSpPr>
        <p:pic>
          <p:nvPicPr>
            <p:cNvPr id="6" name="图片 4">
              <a:extLst>
                <a:ext uri="{FF2B5EF4-FFF2-40B4-BE49-F238E27FC236}">
                  <a16:creationId xmlns:a16="http://schemas.microsoft.com/office/drawing/2014/main" xmlns="" id="{308A6B8E-336D-407E-A9B3-2B2918D83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0" y="158"/>
              <a:ext cx="1013" cy="1013"/>
            </a:xfrm>
            <a:prstGeom prst="rect">
              <a:avLst/>
            </a:prstGeom>
          </p:spPr>
        </p:pic>
        <p:pic>
          <p:nvPicPr>
            <p:cNvPr id="7" name="图片 8">
              <a:extLst>
                <a:ext uri="{FF2B5EF4-FFF2-40B4-BE49-F238E27FC236}">
                  <a16:creationId xmlns:a16="http://schemas.microsoft.com/office/drawing/2014/main" xmlns="" id="{874BDB49-F57E-48AF-BF2C-7CCD66732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02" y="169"/>
              <a:ext cx="1086" cy="1044"/>
            </a:xfrm>
            <a:prstGeom prst="rect">
              <a:avLst/>
            </a:prstGeom>
          </p:spPr>
        </p:pic>
        <p:pic>
          <p:nvPicPr>
            <p:cNvPr id="8" name="图片 2" descr="微信图片_20221106090810">
              <a:extLst>
                <a:ext uri="{FF2B5EF4-FFF2-40B4-BE49-F238E27FC236}">
                  <a16:creationId xmlns:a16="http://schemas.microsoft.com/office/drawing/2014/main" xmlns="" id="{1825CBFC-FEE4-4722-B097-57487B592886}"/>
                </a:ext>
              </a:extLst>
            </p:cNvPr>
            <p:cNvPicPr>
              <a:picLocks noChangeAspect="1"/>
            </p:cNvPicPr>
            <p:nvPr/>
          </p:nvPicPr>
          <p:blipFill>
            <a:blip r:embed="rId4"/>
            <a:stretch>
              <a:fillRect/>
            </a:stretch>
          </p:blipFill>
          <p:spPr>
            <a:xfrm>
              <a:off x="15875" y="115"/>
              <a:ext cx="980" cy="1119"/>
            </a:xfrm>
            <a:prstGeom prst="rect">
              <a:avLst/>
            </a:prstGeom>
          </p:spPr>
        </p:pic>
      </p:grpSp>
      <p:sp>
        <p:nvSpPr>
          <p:cNvPr id="9" name="文本框 1">
            <a:extLst>
              <a:ext uri="{FF2B5EF4-FFF2-40B4-BE49-F238E27FC236}">
                <a16:creationId xmlns:a16="http://schemas.microsoft.com/office/drawing/2014/main" xmlns="" id="{5C96293D-5A74-4B95-AC49-A52F5594098C}"/>
              </a:ext>
            </a:extLst>
          </p:cNvPr>
          <p:cNvSpPr txBox="1"/>
          <p:nvPr/>
        </p:nvSpPr>
        <p:spPr>
          <a:xfrm>
            <a:off x="1034833" y="128817"/>
            <a:ext cx="9415046" cy="461665"/>
          </a:xfrm>
          <a:prstGeom prst="rect">
            <a:avLst/>
          </a:prstGeom>
          <a:noFill/>
        </p:spPr>
        <p:txBody>
          <a:bodyPr wrap="square">
            <a:spAutoFit/>
          </a:bodyPr>
          <a:lstStyle/>
          <a:p>
            <a:pPr algn="ctr"/>
            <a:r>
              <a:rPr lang="en-US" altLang="zh-CN" sz="2400" b="1" spc="-5" dirty="0">
                <a:solidFill>
                  <a:schemeClr val="bg1"/>
                </a:solidFill>
                <a:latin typeface="微软雅黑" panose="020B0503020204020204" pitchFamily="34" charset="-122"/>
                <a:ea typeface="微软雅黑" panose="020B0503020204020204" pitchFamily="34" charset="-122"/>
              </a:rPr>
              <a:t>Ո</a:t>
            </a:r>
            <a:r>
              <a:rPr lang="hy-AM" altLang="zh-CN" sz="2400" b="1" spc="-5" dirty="0">
                <a:solidFill>
                  <a:schemeClr val="bg1"/>
                </a:solidFill>
                <a:latin typeface="微软雅黑" panose="020B0503020204020204" pitchFamily="34" charset="-122"/>
                <a:ea typeface="微软雅黑" panose="020B0503020204020204" pitchFamily="34" charset="-122"/>
              </a:rPr>
              <a:t>ւսումնասիրության օբյեկտը</a:t>
            </a:r>
            <a:endParaRPr lang="zh-CN" altLang="en-US" sz="2400" b="1" spc="-5" dirty="0">
              <a:solidFill>
                <a:schemeClr val="accent4"/>
              </a:solidFill>
              <a:latin typeface="微软雅黑" panose="020B0503020204020204" pitchFamily="34" charset="-122"/>
              <a:ea typeface="微软雅黑" panose="020B0503020204020204" pitchFamily="34" charset="-122"/>
            </a:endParaRPr>
          </a:p>
        </p:txBody>
      </p:sp>
      <p:pic>
        <p:nvPicPr>
          <p:cNvPr id="12" name="Graphic 11">
            <a:extLst>
              <a:ext uri="{FF2B5EF4-FFF2-40B4-BE49-F238E27FC236}">
                <a16:creationId xmlns:a16="http://schemas.microsoft.com/office/drawing/2014/main" xmlns="" id="{B1237F0A-F023-46FF-991F-2BB1EF20BE8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0" y="873185"/>
            <a:ext cx="5839939" cy="5984813"/>
          </a:xfrm>
          <a:prstGeom prst="rect">
            <a:avLst/>
          </a:prstGeom>
        </p:spPr>
      </p:pic>
      <p:sp>
        <p:nvSpPr>
          <p:cNvPr id="2" name="TextBox 1">
            <a:extLst>
              <a:ext uri="{FF2B5EF4-FFF2-40B4-BE49-F238E27FC236}">
                <a16:creationId xmlns:a16="http://schemas.microsoft.com/office/drawing/2014/main" xmlns="" id="{47F5035F-ED2B-4681-A9B6-9A1072FF6453}"/>
              </a:ext>
            </a:extLst>
          </p:cNvPr>
          <p:cNvSpPr txBox="1"/>
          <p:nvPr/>
        </p:nvSpPr>
        <p:spPr>
          <a:xfrm>
            <a:off x="5934632" y="894381"/>
            <a:ext cx="2418691" cy="400110"/>
          </a:xfrm>
          <a:prstGeom prst="rect">
            <a:avLst/>
          </a:prstGeom>
          <a:noFill/>
        </p:spPr>
        <p:txBody>
          <a:bodyPr wrap="square" rtlCol="0">
            <a:spAutoFit/>
          </a:bodyPr>
          <a:lstStyle/>
          <a:p>
            <a:r>
              <a:rPr lang="hy-AM" sz="2000" b="1" i="1" dirty="0">
                <a:latin typeface="+mj-lt"/>
              </a:rPr>
              <a:t>Սյունիքի մարզ</a:t>
            </a:r>
            <a:endParaRPr lang="en-US" sz="2000" b="1" i="1" dirty="0">
              <a:latin typeface="+mj-lt"/>
            </a:endParaRPr>
          </a:p>
        </p:txBody>
      </p:sp>
      <p:sp>
        <p:nvSpPr>
          <p:cNvPr id="16" name="TextBox 15">
            <a:extLst>
              <a:ext uri="{FF2B5EF4-FFF2-40B4-BE49-F238E27FC236}">
                <a16:creationId xmlns:a16="http://schemas.microsoft.com/office/drawing/2014/main" xmlns="" id="{7555FD15-B645-419A-8F04-FEC107459986}"/>
              </a:ext>
            </a:extLst>
          </p:cNvPr>
          <p:cNvSpPr txBox="1"/>
          <p:nvPr/>
        </p:nvSpPr>
        <p:spPr>
          <a:xfrm>
            <a:off x="5839939" y="5519898"/>
            <a:ext cx="2688468" cy="869405"/>
          </a:xfrm>
          <a:prstGeom prst="rect">
            <a:avLst/>
          </a:prstGeom>
          <a:noFill/>
        </p:spPr>
        <p:txBody>
          <a:bodyPr wrap="square" rtlCol="0">
            <a:spAutoFit/>
          </a:bodyPr>
          <a:lstStyle/>
          <a:p>
            <a:pPr marR="0" lvl="0" algn="just">
              <a:lnSpc>
                <a:spcPct val="107000"/>
              </a:lnSpc>
              <a:spcBef>
                <a:spcPts val="0"/>
              </a:spcBef>
              <a:spcAft>
                <a:spcPts val="0"/>
              </a:spcAft>
              <a:buClr>
                <a:srgbClr val="050505"/>
              </a:buClr>
            </a:pPr>
            <a:r>
              <a:rPr lang="hy-AM" sz="1600" dirty="0">
                <a:solidFill>
                  <a:srgbClr val="000000"/>
                </a:solidFill>
                <a:effectLst/>
                <a:ea typeface="SimSun" panose="02010600030101010101" pitchFamily="2" charset="-122"/>
                <a:cs typeface="Arial" panose="020B0604020202020204" pitchFamily="34" charset="0"/>
              </a:rPr>
              <a:t>Կապանի կոմբինատի հանքուղի</a:t>
            </a:r>
            <a:r>
              <a:rPr lang="en-US" sz="1600" dirty="0">
                <a:solidFill>
                  <a:srgbClr val="000000"/>
                </a:solidFill>
                <a:effectLst/>
                <a:ea typeface="SimSun" panose="02010600030101010101" pitchFamily="2" charset="-122"/>
                <a:cs typeface="Arial" panose="020B0604020202020204" pitchFamily="34" charset="0"/>
              </a:rPr>
              <a:t> </a:t>
            </a:r>
            <a:r>
              <a:rPr lang="hy-AM" sz="1600" dirty="0">
                <a:solidFill>
                  <a:srgbClr val="000000"/>
                </a:solidFill>
                <a:effectLst/>
                <a:ea typeface="SimSun" panose="02010600030101010101" pitchFamily="2" charset="-122"/>
                <a:cs typeface="Arial" panose="020B0604020202020204" pitchFamily="34" charset="0"/>
              </a:rPr>
              <a:t>(</a:t>
            </a:r>
            <a:r>
              <a:rPr lang="hy-AM" sz="1600" dirty="0">
                <a:solidFill>
                  <a:srgbClr val="000000"/>
                </a:solidFill>
                <a:effectLst/>
                <a:ea typeface="Times New Roman" panose="02020603050405020304" pitchFamily="18" charset="0"/>
                <a:cs typeface="Times New Roman" panose="02020603050405020304" pitchFamily="18" charset="0"/>
              </a:rPr>
              <a:t>Транспортная штольня) </a:t>
            </a:r>
            <a:r>
              <a:rPr lang="en-US" sz="1600" dirty="0">
                <a:solidFill>
                  <a:srgbClr val="000000"/>
                </a:solidFill>
                <a:effectLst/>
                <a:ea typeface="Times New Roman" panose="02020603050405020304" pitchFamily="18" charset="0"/>
                <a:cs typeface="Times New Roman" panose="02020603050405020304" pitchFamily="18" charset="0"/>
              </a:rPr>
              <a:t>(KEM)</a:t>
            </a:r>
            <a:endParaRPr lang="en-US" sz="1600" dirty="0">
              <a:effectLst/>
              <a:ea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xmlns="" id="{74A8C5AD-BD2E-4361-8300-DF87EEF098E9}"/>
              </a:ext>
            </a:extLst>
          </p:cNvPr>
          <p:cNvPicPr/>
          <p:nvPr/>
        </p:nvPicPr>
        <p:blipFill rotWithShape="1">
          <a:blip r:embed="rId7" cstate="print">
            <a:extLst>
              <a:ext uri="{28A0092B-C50C-407E-A947-70E740481C1C}">
                <a14:useLocalDpi xmlns:a14="http://schemas.microsoft.com/office/drawing/2010/main" val="0"/>
              </a:ext>
            </a:extLst>
          </a:blip>
          <a:srcRect l="35719"/>
          <a:stretch/>
        </p:blipFill>
        <p:spPr bwMode="auto">
          <a:xfrm>
            <a:off x="8379702" y="1284907"/>
            <a:ext cx="3677312" cy="1566642"/>
          </a:xfrm>
          <a:prstGeom prst="rect">
            <a:avLst/>
          </a:prstGeom>
          <a:noFill/>
          <a:ln>
            <a:noFill/>
          </a:ln>
        </p:spPr>
      </p:pic>
      <p:pic>
        <p:nvPicPr>
          <p:cNvPr id="11" name="Picture 10">
            <a:extLst>
              <a:ext uri="{FF2B5EF4-FFF2-40B4-BE49-F238E27FC236}">
                <a16:creationId xmlns:a16="http://schemas.microsoft.com/office/drawing/2014/main" xmlns="" id="{A550D7A8-FEE3-4AB7-9EB0-E88D476425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591537" y="2707259"/>
            <a:ext cx="3156326" cy="2367245"/>
          </a:xfrm>
          <a:prstGeom prst="rect">
            <a:avLst/>
          </a:prstGeom>
        </p:spPr>
      </p:pic>
      <p:sp>
        <p:nvSpPr>
          <p:cNvPr id="19" name="TextBox 18">
            <a:extLst>
              <a:ext uri="{FF2B5EF4-FFF2-40B4-BE49-F238E27FC236}">
                <a16:creationId xmlns:a16="http://schemas.microsoft.com/office/drawing/2014/main" xmlns="" id="{191BBE72-039E-4FBA-B61C-CD1D13096E05}"/>
              </a:ext>
            </a:extLst>
          </p:cNvPr>
          <p:cNvSpPr txBox="1"/>
          <p:nvPr/>
        </p:nvSpPr>
        <p:spPr>
          <a:xfrm>
            <a:off x="8370140" y="892013"/>
            <a:ext cx="3681158" cy="369332"/>
          </a:xfrm>
          <a:prstGeom prst="rect">
            <a:avLst/>
          </a:prstGeom>
          <a:noFill/>
        </p:spPr>
        <p:txBody>
          <a:bodyPr wrap="square">
            <a:spAutoFit/>
          </a:bodyPr>
          <a:lstStyle/>
          <a:p>
            <a:pPr algn="ctr"/>
            <a:r>
              <a:rPr lang="hy-AM" dirty="0">
                <a:solidFill>
                  <a:srgbClr val="000000"/>
                </a:solidFill>
                <a:effectLst/>
                <a:ea typeface="SimSun" panose="02010600030101010101" pitchFamily="2" charset="-122"/>
                <a:cs typeface="Arial" panose="020B0604020202020204" pitchFamily="34" charset="0"/>
              </a:rPr>
              <a:t>Արծվանիկի պոչամբար</a:t>
            </a:r>
            <a:r>
              <a:rPr lang="en-US" dirty="0">
                <a:solidFill>
                  <a:srgbClr val="000000"/>
                </a:solidFill>
                <a:effectLst/>
                <a:ea typeface="SimSun" panose="02010600030101010101" pitchFamily="2" charset="-122"/>
                <a:cs typeface="Arial" panose="020B0604020202020204" pitchFamily="34" charset="0"/>
              </a:rPr>
              <a:t> (AT)</a:t>
            </a:r>
            <a:endParaRPr lang="en-US" dirty="0">
              <a:effectLst/>
              <a:ea typeface="Times New Roman" panose="02020603050405020304" pitchFamily="18" charset="0"/>
            </a:endParaRPr>
          </a:p>
        </p:txBody>
      </p:sp>
      <p:pic>
        <p:nvPicPr>
          <p:cNvPr id="21" name="Picture 20">
            <a:extLst>
              <a:ext uri="{FF2B5EF4-FFF2-40B4-BE49-F238E27FC236}">
                <a16:creationId xmlns:a16="http://schemas.microsoft.com/office/drawing/2014/main" xmlns="" id="{3E6ADB31-9CF6-4901-B803-B5F0C4B00B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8711173" y="3411484"/>
            <a:ext cx="3156325" cy="2367244"/>
          </a:xfrm>
          <a:prstGeom prst="rect">
            <a:avLst/>
          </a:prstGeom>
        </p:spPr>
      </p:pic>
      <p:sp>
        <p:nvSpPr>
          <p:cNvPr id="23" name="TextBox 22">
            <a:extLst>
              <a:ext uri="{FF2B5EF4-FFF2-40B4-BE49-F238E27FC236}">
                <a16:creationId xmlns:a16="http://schemas.microsoft.com/office/drawing/2014/main" xmlns="" id="{B4316BCB-724E-40A8-8EE0-49F43F7BDA23}"/>
              </a:ext>
            </a:extLst>
          </p:cNvPr>
          <p:cNvSpPr txBox="1"/>
          <p:nvPr/>
        </p:nvSpPr>
        <p:spPr>
          <a:xfrm>
            <a:off x="9105713" y="6217511"/>
            <a:ext cx="2071685" cy="584775"/>
          </a:xfrm>
          <a:prstGeom prst="rect">
            <a:avLst/>
          </a:prstGeom>
          <a:noFill/>
        </p:spPr>
        <p:txBody>
          <a:bodyPr wrap="square">
            <a:spAutoFit/>
          </a:bodyPr>
          <a:lstStyle/>
          <a:p>
            <a:pPr algn="ctr"/>
            <a:r>
              <a:rPr lang="hy-AM" sz="1600" dirty="0">
                <a:solidFill>
                  <a:srgbClr val="000000"/>
                </a:solidFill>
                <a:effectLst/>
                <a:ea typeface="SimSun" panose="02010600030101010101" pitchFamily="2" charset="-122"/>
                <a:cs typeface="Arial" panose="020B0604020202020204" pitchFamily="34" charset="0"/>
              </a:rPr>
              <a:t>Կավարտի լքված հանքավայր</a:t>
            </a:r>
            <a:r>
              <a:rPr lang="en-US" sz="1600" dirty="0">
                <a:solidFill>
                  <a:srgbClr val="000000"/>
                </a:solidFill>
                <a:effectLst/>
                <a:ea typeface="SimSun" panose="02010600030101010101" pitchFamily="2" charset="-122"/>
                <a:cs typeface="Arial" panose="020B0604020202020204" pitchFamily="34" charset="0"/>
              </a:rPr>
              <a:t> (KAM)</a:t>
            </a:r>
            <a:r>
              <a:rPr lang="hy-AM" sz="1600" dirty="0">
                <a:solidFill>
                  <a:srgbClr val="000000"/>
                </a:solidFill>
                <a:effectLst/>
                <a:ea typeface="SimSun" panose="02010600030101010101" pitchFamily="2" charset="-122"/>
                <a:cs typeface="Arial" panose="020B0604020202020204" pitchFamily="34" charset="0"/>
              </a:rPr>
              <a:t> </a:t>
            </a:r>
            <a:endParaRPr lang="en-US" sz="1600" dirty="0">
              <a:latin typeface="GHEA Grapalat" panose="02000506050000020003"/>
            </a:endParaRPr>
          </a:p>
        </p:txBody>
      </p:sp>
    </p:spTree>
    <p:extLst>
      <p:ext uri="{BB962C8B-B14F-4D97-AF65-F5344CB8AC3E}">
        <p14:creationId xmlns:p14="http://schemas.microsoft.com/office/powerpoint/2010/main" val="1892543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7D817518-DA2F-4B60-A9ED-EB65DA7C6F65}"/>
              </a:ext>
            </a:extLst>
          </p:cNvPr>
          <p:cNvSpPr/>
          <p:nvPr/>
        </p:nvSpPr>
        <p:spPr>
          <a:xfrm>
            <a:off x="0" y="-8175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 name="TextBox 4">
            <a:extLst>
              <a:ext uri="{FF2B5EF4-FFF2-40B4-BE49-F238E27FC236}">
                <a16:creationId xmlns:a16="http://schemas.microsoft.com/office/drawing/2014/main" xmlns="" id="{21DF453A-D885-48B8-A23B-11B93FB585B1}"/>
              </a:ext>
            </a:extLst>
          </p:cNvPr>
          <p:cNvSpPr txBox="1"/>
          <p:nvPr/>
        </p:nvSpPr>
        <p:spPr>
          <a:xfrm>
            <a:off x="376380" y="147767"/>
            <a:ext cx="7307530" cy="461665"/>
          </a:xfrm>
          <a:prstGeom prst="rect">
            <a:avLst/>
          </a:prstGeom>
          <a:noFill/>
        </p:spPr>
        <p:txBody>
          <a:bodyPr wrap="square" rtlCol="0">
            <a:spAutoFit/>
          </a:bodyPr>
          <a:lstStyle/>
          <a:p>
            <a:r>
              <a:rPr lang="hy-AM" sz="2400" b="1" dirty="0">
                <a:solidFill>
                  <a:schemeClr val="bg1"/>
                </a:solidFill>
                <a:latin typeface="+mj-lt"/>
                <a:cs typeface="Times New Roman" panose="02020603050405020304" pitchFamily="18" charset="0"/>
              </a:rPr>
              <a:t>Մետագենոմային հետազոտություններ</a:t>
            </a:r>
            <a:endParaRPr lang="en-US" sz="1600" b="1" dirty="0">
              <a:solidFill>
                <a:schemeClr val="bg1"/>
              </a:solidFill>
              <a:latin typeface="+mj-lt"/>
              <a:cs typeface="Times New Roman" panose="02020603050405020304" pitchFamily="18" charset="0"/>
            </a:endParaRPr>
          </a:p>
        </p:txBody>
      </p:sp>
      <p:pic>
        <p:nvPicPr>
          <p:cNvPr id="7" name="Picture 6">
            <a:extLst>
              <a:ext uri="{FF2B5EF4-FFF2-40B4-BE49-F238E27FC236}">
                <a16:creationId xmlns:a16="http://schemas.microsoft.com/office/drawing/2014/main" xmlns="" id="{BCB4291E-05C4-4711-B8EA-3441895FA14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6682" y="875277"/>
            <a:ext cx="3402967" cy="2362445"/>
          </a:xfrm>
          <a:prstGeom prst="rect">
            <a:avLst/>
          </a:prstGeom>
        </p:spPr>
      </p:pic>
      <p:sp>
        <p:nvSpPr>
          <p:cNvPr id="9" name="Rectangle 8">
            <a:extLst>
              <a:ext uri="{FF2B5EF4-FFF2-40B4-BE49-F238E27FC236}">
                <a16:creationId xmlns:a16="http://schemas.microsoft.com/office/drawing/2014/main" xmlns="" id="{F598EF6C-798B-4004-8DA0-2921AE962B73}"/>
              </a:ext>
            </a:extLst>
          </p:cNvPr>
          <p:cNvSpPr/>
          <p:nvPr/>
        </p:nvSpPr>
        <p:spPr>
          <a:xfrm>
            <a:off x="124142" y="3861255"/>
            <a:ext cx="3402967" cy="2703317"/>
          </a:xfrm>
          <a:prstGeom prst="rect">
            <a:avLst/>
          </a:prstGeom>
        </p:spPr>
        <p:txBody>
          <a:bodyPr wrap="square">
            <a:spAutoFit/>
          </a:bodyPr>
          <a:lstStyle/>
          <a:p>
            <a:pPr algn="just"/>
            <a:r>
              <a:rPr lang="hy-AM" sz="1400" dirty="0">
                <a:latin typeface="+mj-lt"/>
              </a:rPr>
              <a:t>Կապանի հանքավայրի (</a:t>
            </a:r>
            <a:r>
              <a:rPr lang="en-US" sz="1400" dirty="0">
                <a:latin typeface="+mj-lt"/>
              </a:rPr>
              <a:t>KEM</a:t>
            </a:r>
            <a:r>
              <a:rPr lang="hy-AM" sz="1400" dirty="0">
                <a:latin typeface="+mj-lt"/>
              </a:rPr>
              <a:t>), Կավարտի լքված հանքավայրի (</a:t>
            </a:r>
            <a:r>
              <a:rPr lang="en-US" sz="1400" dirty="0">
                <a:latin typeface="+mj-lt"/>
              </a:rPr>
              <a:t>KAM</a:t>
            </a:r>
            <a:r>
              <a:rPr lang="hy-AM" sz="1400" dirty="0">
                <a:latin typeface="+mj-lt"/>
              </a:rPr>
              <a:t>) և Արծվանիկի պոչամբարի (</a:t>
            </a:r>
            <a:r>
              <a:rPr lang="en-US" sz="1400" dirty="0">
                <a:latin typeface="+mj-lt"/>
              </a:rPr>
              <a:t>AT</a:t>
            </a:r>
            <a:r>
              <a:rPr lang="hy-AM" sz="1400" dirty="0">
                <a:latin typeface="+mj-lt"/>
              </a:rPr>
              <a:t>) նմուշներում հիմնականում գերակշռել են բակտերիաները և արխեաները: Բոլոր երեք նմուշներում բակտերիաների ամենաառատ ֆիլումը պրոտեոբակտերիաներն են, որոնք կազմել են ընդհանուր տաքսոնների 68%-72%-ը։ Պրոտեոբակտերիաների հաջորդում են Actinobacteria և Bacteroidetes ֆիլումները</a:t>
            </a:r>
            <a:r>
              <a:rPr lang="en-US" sz="1400" dirty="0">
                <a:latin typeface="+mj-lt"/>
              </a:rPr>
              <a:t>:</a:t>
            </a:r>
            <a:r>
              <a:rPr lang="hy-AM" sz="1400" dirty="0">
                <a:latin typeface="+mj-lt"/>
              </a:rPr>
              <a:t> </a:t>
            </a:r>
            <a:endParaRPr lang="ru-RU" sz="1400" dirty="0">
              <a:latin typeface="+mj-lt"/>
            </a:endParaRPr>
          </a:p>
        </p:txBody>
      </p:sp>
      <p:pic>
        <p:nvPicPr>
          <p:cNvPr id="10" name="Picture 9">
            <a:extLst>
              <a:ext uri="{FF2B5EF4-FFF2-40B4-BE49-F238E27FC236}">
                <a16:creationId xmlns:a16="http://schemas.microsoft.com/office/drawing/2014/main" xmlns="" id="{B7C689E4-6DF2-47CE-9DBC-6ACD7202389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243208" y="836408"/>
            <a:ext cx="3112401" cy="2702913"/>
          </a:xfrm>
          <a:prstGeom prst="rect">
            <a:avLst/>
          </a:prstGeom>
        </p:spPr>
      </p:pic>
      <p:pic>
        <p:nvPicPr>
          <p:cNvPr id="11" name="Рисунок 6">
            <a:extLst>
              <a:ext uri="{FF2B5EF4-FFF2-40B4-BE49-F238E27FC236}">
                <a16:creationId xmlns:a16="http://schemas.microsoft.com/office/drawing/2014/main" xmlns="" id="{2F17DD12-4F47-4671-86E3-83FF1EF68E1B}"/>
              </a:ext>
            </a:extLst>
          </p:cNvPr>
          <p:cNvPicPr/>
          <p:nvPr/>
        </p:nvPicPr>
        <p:blipFill rotWithShape="1">
          <a:blip r:embed="rId4" cstate="print">
            <a:extLst>
              <a:ext uri="{28A0092B-C50C-407E-A947-70E740481C1C}">
                <a14:useLocalDpi xmlns:a14="http://schemas.microsoft.com/office/drawing/2010/main" val="0"/>
              </a:ext>
            </a:extLst>
          </a:blip>
          <a:srcRect l="666" t="14085" r="-1761" b="5947"/>
          <a:stretch/>
        </p:blipFill>
        <p:spPr bwMode="auto">
          <a:xfrm>
            <a:off x="3527110" y="907873"/>
            <a:ext cx="4156800" cy="3088940"/>
          </a:xfrm>
          <a:prstGeom prst="rect">
            <a:avLst/>
          </a:prstGeom>
          <a:noFill/>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xmlns="" id="{F794E1BD-EE50-4A75-9CAE-55FA58668787}"/>
              </a:ext>
            </a:extLst>
          </p:cNvPr>
          <p:cNvSpPr/>
          <p:nvPr/>
        </p:nvSpPr>
        <p:spPr>
          <a:xfrm>
            <a:off x="3445333" y="3881682"/>
            <a:ext cx="4320354" cy="646331"/>
          </a:xfrm>
          <a:prstGeom prst="rect">
            <a:avLst/>
          </a:prstGeom>
        </p:spPr>
        <p:txBody>
          <a:bodyPr wrap="square">
            <a:spAutoFit/>
          </a:bodyPr>
          <a:lstStyle/>
          <a:p>
            <a:pPr algn="just"/>
            <a:r>
              <a:rPr lang="en-US" sz="1200" dirty="0">
                <a:latin typeface="Arial" panose="020B0604020202020204" pitchFamily="34" charset="0"/>
                <a:cs typeface="Arial" panose="020B0604020202020204" pitchFamily="34" charset="0"/>
              </a:rPr>
              <a:t>KAM, KEM </a:t>
            </a:r>
            <a:r>
              <a:rPr lang="hy-AM" sz="1200" dirty="0">
                <a:latin typeface="Arial" panose="020B0604020202020204" pitchFamily="34" charset="0"/>
                <a:cs typeface="Arial" panose="020B0604020202020204" pitchFamily="34" charset="0"/>
              </a:rPr>
              <a:t>և </a:t>
            </a:r>
            <a:r>
              <a:rPr lang="en-US" sz="1200" dirty="0">
                <a:latin typeface="Arial" panose="020B0604020202020204" pitchFamily="34" charset="0"/>
                <a:cs typeface="Arial" panose="020B0604020202020204" pitchFamily="34" charset="0"/>
              </a:rPr>
              <a:t>AT </a:t>
            </a:r>
            <a:r>
              <a:rPr lang="hy-AM" sz="1200" dirty="0">
                <a:latin typeface="Arial" panose="020B0604020202020204" pitchFamily="34" charset="0"/>
                <a:cs typeface="Arial" panose="020B0604020202020204" pitchFamily="34" charset="0"/>
              </a:rPr>
              <a:t>նմուշներում մանրէային սեռերի ջերմային քարտեզ, որը ստեղծվել է </a:t>
            </a:r>
            <a:r>
              <a:rPr lang="en-US" sz="1200" dirty="0">
                <a:latin typeface="Arial" panose="020B0604020202020204" pitchFamily="34" charset="0"/>
                <a:cs typeface="Arial" panose="020B0604020202020204" pitchFamily="34" charset="0"/>
              </a:rPr>
              <a:t>NCBI-NR </a:t>
            </a:r>
            <a:r>
              <a:rPr lang="hy-AM" sz="1200" dirty="0">
                <a:latin typeface="Arial" panose="020B0604020202020204" pitchFamily="34" charset="0"/>
                <a:cs typeface="Arial" panose="020B0604020202020204" pitchFamily="34" charset="0"/>
              </a:rPr>
              <a:t>տվյալների բազայում եզակի գեների վերագրումների հիման վրա։</a:t>
            </a:r>
            <a:endParaRPr lang="en-US" sz="105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201E062F-65A5-4325-9B8A-8AB31E842638}"/>
              </a:ext>
            </a:extLst>
          </p:cNvPr>
          <p:cNvSpPr/>
          <p:nvPr/>
        </p:nvSpPr>
        <p:spPr>
          <a:xfrm>
            <a:off x="8295702" y="3584294"/>
            <a:ext cx="3858432" cy="1015663"/>
          </a:xfrm>
          <a:prstGeom prst="rect">
            <a:avLst/>
          </a:prstGeom>
        </p:spPr>
        <p:txBody>
          <a:bodyPr wrap="square">
            <a:spAutoFit/>
          </a:bodyPr>
          <a:lstStyle/>
          <a:p>
            <a:pPr algn="just"/>
            <a:r>
              <a:rPr lang="hy-AM" sz="1200" dirty="0"/>
              <a:t>Քեմոլիթոավտոտրոֆ ացիդոֆիլ մանրէների (</a:t>
            </a:r>
            <a:r>
              <a:rPr lang="en-US" sz="1200" dirty="0"/>
              <a:t>chemolithoautotrophic acidophiles) </a:t>
            </a:r>
            <a:r>
              <a:rPr lang="hy-AM" sz="1200" dirty="0"/>
              <a:t>ամենաառատ դասակարգումը (%) </a:t>
            </a:r>
            <a:r>
              <a:rPr lang="en-US" sz="1200" dirty="0"/>
              <a:t>KAM, KEM </a:t>
            </a:r>
            <a:r>
              <a:rPr lang="hy-AM" sz="1200" dirty="0"/>
              <a:t>և </a:t>
            </a:r>
            <a:r>
              <a:rPr lang="en-US" sz="1200" dirty="0"/>
              <a:t>AT </a:t>
            </a:r>
            <a:r>
              <a:rPr lang="hy-AM" sz="1200" dirty="0"/>
              <a:t>նմուշներում կազմվել է՝ հիմնվելով յուրահատուկ գեների վերագրմանը </a:t>
            </a:r>
            <a:r>
              <a:rPr lang="en-US" sz="1200" dirty="0"/>
              <a:t>NCBI NR </a:t>
            </a:r>
            <a:r>
              <a:rPr lang="hy-AM" sz="1200" dirty="0"/>
              <a:t>տվյալների բազայում։</a:t>
            </a:r>
          </a:p>
        </p:txBody>
      </p:sp>
      <p:pic>
        <p:nvPicPr>
          <p:cNvPr id="16" name="图片 4">
            <a:extLst>
              <a:ext uri="{FF2B5EF4-FFF2-40B4-BE49-F238E27FC236}">
                <a16:creationId xmlns:a16="http://schemas.microsoft.com/office/drawing/2014/main" xmlns="" id="{EE8AE22E-DC48-45C7-98B5-AF94EACDCB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89211" y="0"/>
            <a:ext cx="643255" cy="643255"/>
          </a:xfrm>
          <a:prstGeom prst="rect">
            <a:avLst/>
          </a:prstGeom>
        </p:spPr>
      </p:pic>
      <p:sp>
        <p:nvSpPr>
          <p:cNvPr id="3" name="Slide Number Placeholder 2">
            <a:extLst>
              <a:ext uri="{FF2B5EF4-FFF2-40B4-BE49-F238E27FC236}">
                <a16:creationId xmlns:a16="http://schemas.microsoft.com/office/drawing/2014/main" xmlns="" id="{0D6E7E5D-6585-4A7F-B6C1-1AB3C17DD38F}"/>
              </a:ext>
            </a:extLst>
          </p:cNvPr>
          <p:cNvSpPr>
            <a:spLocks noGrp="1"/>
          </p:cNvSpPr>
          <p:nvPr>
            <p:ph type="sldNum" sz="quarter" idx="12"/>
          </p:nvPr>
        </p:nvSpPr>
        <p:spPr/>
        <p:txBody>
          <a:bodyPr/>
          <a:lstStyle/>
          <a:p>
            <a:fld id="{8577FC26-2EDD-45D0-90A2-63704A45ED34}" type="slidenum">
              <a:rPr lang="en-US" smtClean="0"/>
              <a:t>6</a:t>
            </a:fld>
            <a:endParaRPr lang="en-US"/>
          </a:p>
        </p:txBody>
      </p:sp>
      <p:sp>
        <p:nvSpPr>
          <p:cNvPr id="6" name="TextBox 5">
            <a:extLst>
              <a:ext uri="{FF2B5EF4-FFF2-40B4-BE49-F238E27FC236}">
                <a16:creationId xmlns:a16="http://schemas.microsoft.com/office/drawing/2014/main" xmlns="" id="{A80ED5C6-8DC7-4082-B1BB-79750F506BAC}"/>
              </a:ext>
            </a:extLst>
          </p:cNvPr>
          <p:cNvSpPr txBox="1"/>
          <p:nvPr/>
        </p:nvSpPr>
        <p:spPr>
          <a:xfrm>
            <a:off x="376380" y="3252205"/>
            <a:ext cx="2702257" cy="307777"/>
          </a:xfrm>
          <a:prstGeom prst="rect">
            <a:avLst/>
          </a:prstGeom>
          <a:noFill/>
        </p:spPr>
        <p:txBody>
          <a:bodyPr wrap="square" rtlCol="0">
            <a:spAutoFit/>
          </a:bodyPr>
          <a:lstStyle/>
          <a:p>
            <a:r>
              <a:rPr lang="hy-AM" sz="1400" dirty="0"/>
              <a:t>Նմուշառման վայրերի </a:t>
            </a:r>
            <a:r>
              <a:rPr lang="en-US" sz="1400" dirty="0"/>
              <a:t>GPS-</a:t>
            </a:r>
            <a:r>
              <a:rPr lang="hy-AM" sz="1400" dirty="0"/>
              <a:t>ը</a:t>
            </a:r>
            <a:endParaRPr lang="ru-RU" sz="1400" dirty="0"/>
          </a:p>
        </p:txBody>
      </p:sp>
      <p:sp>
        <p:nvSpPr>
          <p:cNvPr id="2" name="Rectangle 1">
            <a:extLst>
              <a:ext uri="{FF2B5EF4-FFF2-40B4-BE49-F238E27FC236}">
                <a16:creationId xmlns:a16="http://schemas.microsoft.com/office/drawing/2014/main" xmlns="" id="{068815A4-3E70-4EEE-B942-19BADD067245}"/>
              </a:ext>
            </a:extLst>
          </p:cNvPr>
          <p:cNvSpPr/>
          <p:nvPr/>
        </p:nvSpPr>
        <p:spPr>
          <a:xfrm>
            <a:off x="3489649" y="4727569"/>
            <a:ext cx="8578209" cy="2062103"/>
          </a:xfrm>
          <a:prstGeom prst="rect">
            <a:avLst/>
          </a:prstGeom>
        </p:spPr>
        <p:txBody>
          <a:bodyPr wrap="square">
            <a:spAutoFit/>
          </a:bodyPr>
          <a:lstStyle/>
          <a:p>
            <a:pPr algn="just"/>
            <a:r>
              <a:rPr lang="hy-AM" sz="1600" dirty="0"/>
              <a:t>Երեք նմուշներում ընդհանուր առմամբ առկա է 1990 բակտերիալ տեսակների նշանակալի առատություն՝ ընդ որում հավելյալ ցեղեր են կիսում </a:t>
            </a:r>
            <a:r>
              <a:rPr lang="en-US" sz="1600" dirty="0"/>
              <a:t>KAM-</a:t>
            </a:r>
            <a:r>
              <a:rPr lang="hy-AM" sz="1600" dirty="0"/>
              <a:t>ը և </a:t>
            </a:r>
            <a:r>
              <a:rPr lang="en-US" sz="1600" dirty="0"/>
              <a:t>AT-</a:t>
            </a:r>
            <a:r>
              <a:rPr lang="hy-AM" sz="1600" dirty="0"/>
              <a:t>ն, </a:t>
            </a:r>
            <a:r>
              <a:rPr lang="en-US" sz="1600" dirty="0"/>
              <a:t>KAM-</a:t>
            </a:r>
            <a:r>
              <a:rPr lang="hy-AM" sz="1600" dirty="0"/>
              <a:t>ը և </a:t>
            </a:r>
            <a:r>
              <a:rPr lang="en-US" sz="1600" dirty="0"/>
              <a:t>KEM-</a:t>
            </a:r>
            <a:r>
              <a:rPr lang="hy-AM" sz="1600" dirty="0"/>
              <a:t>ը, ինչպես նաև </a:t>
            </a:r>
            <a:r>
              <a:rPr lang="en-US" sz="1600" dirty="0"/>
              <a:t>KAM-</a:t>
            </a:r>
            <a:r>
              <a:rPr lang="hy-AM" sz="1600" dirty="0"/>
              <a:t>ը և </a:t>
            </a:r>
            <a:r>
              <a:rPr lang="en-US" sz="1600" dirty="0"/>
              <a:t>AT-</a:t>
            </a:r>
            <a:r>
              <a:rPr lang="hy-AM" sz="1600" dirty="0"/>
              <a:t>ն։ Այսպիսով, </a:t>
            </a:r>
            <a:r>
              <a:rPr lang="en-US" sz="1600" dirty="0"/>
              <a:t>KAM </a:t>
            </a:r>
            <a:r>
              <a:rPr lang="hy-AM" sz="1600" dirty="0"/>
              <a:t>վայրը բնութագրվում է </a:t>
            </a:r>
            <a:r>
              <a:rPr lang="en-US" sz="1600" i="1" dirty="0" err="1"/>
              <a:t>Metallibacterium</a:t>
            </a:r>
            <a:r>
              <a:rPr lang="en-US" sz="1600" dirty="0"/>
              <a:t>, </a:t>
            </a:r>
            <a:r>
              <a:rPr lang="en-US" sz="1600" i="1" dirty="0" err="1"/>
              <a:t>Acidocella</a:t>
            </a:r>
            <a:r>
              <a:rPr lang="en-US" sz="1600" dirty="0"/>
              <a:t>, </a:t>
            </a:r>
            <a:r>
              <a:rPr lang="en-US" sz="1600" i="1" dirty="0" err="1"/>
              <a:t>Acidiphilum</a:t>
            </a:r>
            <a:r>
              <a:rPr lang="en-US" sz="1600" dirty="0"/>
              <a:t> </a:t>
            </a:r>
            <a:r>
              <a:rPr lang="hy-AM" sz="1600" dirty="0"/>
              <a:t>և </a:t>
            </a:r>
            <a:r>
              <a:rPr lang="en-US" sz="1600" i="1" dirty="0" err="1"/>
              <a:t>Ferrovum</a:t>
            </a:r>
            <a:r>
              <a:rPr lang="en-US" sz="1600" dirty="0"/>
              <a:t> </a:t>
            </a:r>
            <a:r>
              <a:rPr lang="hy-AM" sz="1600" dirty="0"/>
              <a:t>ցեղերի բարձր առատությամբ։ </a:t>
            </a:r>
            <a:r>
              <a:rPr lang="en-US" sz="1600" dirty="0"/>
              <a:t>KEM </a:t>
            </a:r>
            <a:r>
              <a:rPr lang="hy-AM" sz="1600" dirty="0"/>
              <a:t>նմուշում ամենաառատ ցեղերն էին </a:t>
            </a:r>
            <a:r>
              <a:rPr lang="en-US" sz="1600" i="1" dirty="0" err="1"/>
              <a:t>Aquabacterium</a:t>
            </a:r>
            <a:r>
              <a:rPr lang="en-US" sz="1600" dirty="0"/>
              <a:t> </a:t>
            </a:r>
            <a:r>
              <a:rPr lang="hy-AM" sz="1600" dirty="0"/>
              <a:t>և </a:t>
            </a:r>
            <a:r>
              <a:rPr lang="en-US" sz="1600" i="1" dirty="0" err="1"/>
              <a:t>Arenimonas</a:t>
            </a:r>
            <a:r>
              <a:rPr lang="en-US" sz="1600" dirty="0"/>
              <a:t>, </a:t>
            </a:r>
            <a:r>
              <a:rPr lang="hy-AM" sz="1600" dirty="0"/>
              <a:t>որոնք ջրային բակտերիաներ են, իսկ </a:t>
            </a:r>
            <a:r>
              <a:rPr lang="en-US" sz="1600" dirty="0"/>
              <a:t>AT </a:t>
            </a:r>
            <a:r>
              <a:rPr lang="hy-AM" sz="1600" dirty="0"/>
              <a:t>նմուշում՝ առավել գերակշռողը </a:t>
            </a:r>
            <a:r>
              <a:rPr lang="en-US" sz="1600" i="1" dirty="0" err="1"/>
              <a:t>Sphingopyxis</a:t>
            </a:r>
            <a:r>
              <a:rPr lang="en-US" sz="1600" dirty="0"/>
              <a:t> </a:t>
            </a:r>
            <a:r>
              <a:rPr lang="hy-AM" sz="1600" dirty="0"/>
              <a:t>ցեղն էր, որին հաջորդում էին </a:t>
            </a:r>
            <a:r>
              <a:rPr lang="en-US" sz="1600" i="1" dirty="0" err="1"/>
              <a:t>Massilia</a:t>
            </a:r>
            <a:r>
              <a:rPr lang="en-US" sz="1600" dirty="0"/>
              <a:t> </a:t>
            </a:r>
            <a:r>
              <a:rPr lang="hy-AM" sz="1600" dirty="0"/>
              <a:t>և </a:t>
            </a:r>
            <a:r>
              <a:rPr lang="en-US" sz="1600" i="1" dirty="0" err="1"/>
              <a:t>Limnobacter</a:t>
            </a:r>
            <a:r>
              <a:rPr lang="hy-AM" sz="1600" i="1" dirty="0"/>
              <a:t> </a:t>
            </a:r>
            <a:r>
              <a:rPr lang="en-US" sz="1600" dirty="0"/>
              <a:t>(</a:t>
            </a:r>
            <a:r>
              <a:rPr lang="hy-AM" sz="1600" dirty="0"/>
              <a:t>հողային բակտերիաներ</a:t>
            </a:r>
            <a:r>
              <a:rPr lang="en-US" sz="1600" dirty="0"/>
              <a:t>)։ </a:t>
            </a:r>
            <a:r>
              <a:rPr lang="en-US" sz="1600" i="1" dirty="0" err="1"/>
              <a:t>Leptospirillum</a:t>
            </a:r>
            <a:r>
              <a:rPr lang="en-US" sz="1600" dirty="0"/>
              <a:t> </a:t>
            </a:r>
            <a:r>
              <a:rPr lang="hy-AM" sz="1600" dirty="0"/>
              <a:t>ցեղը կազմել է համապատասխանաբար 0.01%, 0.4% և 0.002% </a:t>
            </a:r>
            <a:r>
              <a:rPr lang="en-US" sz="1600" dirty="0"/>
              <a:t>KEM, KAM </a:t>
            </a:r>
            <a:r>
              <a:rPr lang="hy-AM" sz="1600" dirty="0"/>
              <a:t>և </a:t>
            </a:r>
            <a:r>
              <a:rPr lang="en-US" sz="1600" dirty="0"/>
              <a:t>AT </a:t>
            </a:r>
            <a:r>
              <a:rPr lang="hy-AM" sz="1600" dirty="0"/>
              <a:t>նմուշներում։</a:t>
            </a:r>
            <a:endParaRPr lang="ru-RU" sz="1600" dirty="0"/>
          </a:p>
        </p:txBody>
      </p:sp>
    </p:spTree>
    <p:extLst>
      <p:ext uri="{BB962C8B-B14F-4D97-AF65-F5344CB8AC3E}">
        <p14:creationId xmlns:p14="http://schemas.microsoft.com/office/powerpoint/2010/main" val="4197526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00136B40-2ED6-4194-A401-6A143FB1D4EE}"/>
              </a:ext>
            </a:extLst>
          </p:cNvPr>
          <p:cNvSpPr/>
          <p:nvPr/>
        </p:nvSpPr>
        <p:spPr>
          <a:xfrm>
            <a:off x="0" y="-8175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pic>
        <p:nvPicPr>
          <p:cNvPr id="6" name="图片 4">
            <a:extLst>
              <a:ext uri="{FF2B5EF4-FFF2-40B4-BE49-F238E27FC236}">
                <a16:creationId xmlns:a16="http://schemas.microsoft.com/office/drawing/2014/main" xmlns="" id="{001CE291-3706-42C8-AB68-33012DB423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46100" y="0"/>
            <a:ext cx="643255" cy="643255"/>
          </a:xfrm>
          <a:prstGeom prst="rect">
            <a:avLst/>
          </a:prstGeom>
        </p:spPr>
      </p:pic>
      <p:pic>
        <p:nvPicPr>
          <p:cNvPr id="8" name="Рисунок 15">
            <a:extLst>
              <a:ext uri="{FF2B5EF4-FFF2-40B4-BE49-F238E27FC236}">
                <a16:creationId xmlns:a16="http://schemas.microsoft.com/office/drawing/2014/main" xmlns="" id="{ECABCFD7-D63D-4095-8ACD-B54A45DD31EA}"/>
              </a:ext>
            </a:extLst>
          </p:cNvPr>
          <p:cNvPicPr/>
          <p:nvPr/>
        </p:nvPicPr>
        <p:blipFill rotWithShape="1">
          <a:blip r:embed="rId3" cstate="print">
            <a:extLst>
              <a:ext uri="{28A0092B-C50C-407E-A947-70E740481C1C}">
                <a14:useLocalDpi xmlns:a14="http://schemas.microsoft.com/office/drawing/2010/main" val="0"/>
              </a:ext>
            </a:extLst>
          </a:blip>
          <a:srcRect l="12636" t="3443" r="8482" b="14554"/>
          <a:stretch/>
        </p:blipFill>
        <p:spPr bwMode="auto">
          <a:xfrm>
            <a:off x="239530" y="840650"/>
            <a:ext cx="6011144" cy="5028231"/>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xmlns="" id="{376FE534-363B-4914-AD74-CEBCD7644729}"/>
              </a:ext>
            </a:extLst>
          </p:cNvPr>
          <p:cNvSpPr/>
          <p:nvPr/>
        </p:nvSpPr>
        <p:spPr>
          <a:xfrm>
            <a:off x="239530" y="5868881"/>
            <a:ext cx="5564154" cy="523220"/>
          </a:xfrm>
          <a:prstGeom prst="rect">
            <a:avLst/>
          </a:prstGeom>
        </p:spPr>
        <p:txBody>
          <a:bodyPr wrap="square">
            <a:spAutoFit/>
          </a:bodyPr>
          <a:lstStyle/>
          <a:p>
            <a:pPr algn="just"/>
            <a:r>
              <a:rPr lang="hy-AM" sz="1400" dirty="0">
                <a:latin typeface="+mj-lt"/>
              </a:rPr>
              <a:t>KAM, KEM և AT նմուշների համար NCBI բազայով հանձնված MRG-ի ֆունկցիոնալ գեների հարաբերական առատությունը (%)</a:t>
            </a:r>
            <a:endParaRPr lang="en-US" sz="1050" dirty="0">
              <a:latin typeface="+mj-lt"/>
              <a:cs typeface="Times New Roman" panose="02020603050405020304" pitchFamily="18" charset="0"/>
            </a:endParaRPr>
          </a:p>
        </p:txBody>
      </p:sp>
      <p:sp>
        <p:nvSpPr>
          <p:cNvPr id="16" name="Rectangle 15">
            <a:extLst>
              <a:ext uri="{FF2B5EF4-FFF2-40B4-BE49-F238E27FC236}">
                <a16:creationId xmlns:a16="http://schemas.microsoft.com/office/drawing/2014/main" xmlns="" id="{D3C846CC-5F97-4886-8BC3-EA57FA4BD2F4}"/>
              </a:ext>
            </a:extLst>
          </p:cNvPr>
          <p:cNvSpPr/>
          <p:nvPr/>
        </p:nvSpPr>
        <p:spPr>
          <a:xfrm>
            <a:off x="239531" y="670723"/>
            <a:ext cx="3032449" cy="382092"/>
          </a:xfrm>
          <a:prstGeom prst="rect">
            <a:avLst/>
          </a:prstGeom>
        </p:spPr>
        <p:txBody>
          <a:bodyPr wrap="square">
            <a:spAutoFit/>
          </a:bodyPr>
          <a:lstStyle/>
          <a:p>
            <a:pPr marR="0" lvl="1" algn="just">
              <a:lnSpc>
                <a:spcPct val="150000"/>
              </a:lnSpc>
              <a:spcBef>
                <a:spcPts val="0"/>
              </a:spcBef>
              <a:spcAft>
                <a:spcPts val="0"/>
              </a:spcAft>
            </a:pPr>
            <a:r>
              <a:rPr lang="en-US" sz="1400" b="1" dirty="0">
                <a:ea typeface="DengXian" panose="02010600030101010101" pitchFamily="2" charset="-122"/>
              </a:rPr>
              <a:t>Metal resistance genes</a:t>
            </a:r>
            <a:r>
              <a:rPr lang="en-US" sz="1400" b="1" dirty="0">
                <a:ea typeface="Times New Roman" panose="02020603050405020304" pitchFamily="18" charset="0"/>
              </a:rPr>
              <a:t> (MRGs) </a:t>
            </a:r>
            <a:endParaRPr lang="en-US" sz="1400" dirty="0">
              <a:effectLst/>
              <a:ea typeface="Times New Roman" panose="02020603050405020304" pitchFamily="18" charset="0"/>
            </a:endParaRPr>
          </a:p>
        </p:txBody>
      </p:sp>
      <p:sp>
        <p:nvSpPr>
          <p:cNvPr id="18" name="TextBox 17">
            <a:extLst>
              <a:ext uri="{FF2B5EF4-FFF2-40B4-BE49-F238E27FC236}">
                <a16:creationId xmlns:a16="http://schemas.microsoft.com/office/drawing/2014/main" xmlns="" id="{5C8CE0C0-2543-41BB-8C0E-1E8A3A21ACE8}"/>
              </a:ext>
            </a:extLst>
          </p:cNvPr>
          <p:cNvSpPr txBox="1"/>
          <p:nvPr/>
        </p:nvSpPr>
        <p:spPr>
          <a:xfrm>
            <a:off x="376379" y="147767"/>
            <a:ext cx="9682021" cy="461665"/>
          </a:xfrm>
          <a:prstGeom prst="rect">
            <a:avLst/>
          </a:prstGeom>
          <a:noFill/>
        </p:spPr>
        <p:txBody>
          <a:bodyPr wrap="square" rtlCol="0">
            <a:spAutoFit/>
          </a:bodyPr>
          <a:lstStyle/>
          <a:p>
            <a:r>
              <a:rPr lang="hy-AM" sz="2400" b="1" dirty="0">
                <a:solidFill>
                  <a:schemeClr val="bg1"/>
                </a:solidFill>
                <a:latin typeface="+mj-lt"/>
              </a:rPr>
              <a:t>Մետաղների նկատմամբ կայուն գեների (MRGs</a:t>
            </a:r>
            <a:r>
              <a:rPr lang="en-US" sz="2400" b="1" dirty="0">
                <a:solidFill>
                  <a:schemeClr val="bg1"/>
                </a:solidFill>
                <a:latin typeface="+mj-lt"/>
              </a:rPr>
              <a:t>) </a:t>
            </a:r>
            <a:r>
              <a:rPr lang="hy-AM" sz="2400" b="1" dirty="0">
                <a:solidFill>
                  <a:schemeClr val="bg1"/>
                </a:solidFill>
                <a:latin typeface="+mj-lt"/>
              </a:rPr>
              <a:t>որոշում</a:t>
            </a:r>
            <a:endParaRPr lang="en-US" sz="2000" b="1" dirty="0">
              <a:solidFill>
                <a:schemeClr val="bg1"/>
              </a:solidFill>
              <a:latin typeface="+mj-lt"/>
              <a:cs typeface="Times New Roman" panose="02020603050405020304" pitchFamily="18" charset="0"/>
            </a:endParaRPr>
          </a:p>
        </p:txBody>
      </p:sp>
      <p:sp>
        <p:nvSpPr>
          <p:cNvPr id="5" name="Slide Number Placeholder 4">
            <a:extLst>
              <a:ext uri="{FF2B5EF4-FFF2-40B4-BE49-F238E27FC236}">
                <a16:creationId xmlns:a16="http://schemas.microsoft.com/office/drawing/2014/main" xmlns="" id="{B33A5166-B935-4D7D-B6BF-5F3D8FB0D5DD}"/>
              </a:ext>
            </a:extLst>
          </p:cNvPr>
          <p:cNvSpPr>
            <a:spLocks noGrp="1"/>
          </p:cNvSpPr>
          <p:nvPr>
            <p:ph type="sldNum" sz="quarter" idx="12"/>
          </p:nvPr>
        </p:nvSpPr>
        <p:spPr/>
        <p:txBody>
          <a:bodyPr/>
          <a:lstStyle/>
          <a:p>
            <a:fld id="{8577FC26-2EDD-45D0-90A2-63704A45ED34}" type="slidenum">
              <a:rPr lang="en-US" smtClean="0"/>
              <a:t>7</a:t>
            </a:fld>
            <a:endParaRPr lang="en-US"/>
          </a:p>
        </p:txBody>
      </p:sp>
      <p:sp>
        <p:nvSpPr>
          <p:cNvPr id="7" name="Rectangle 6">
            <a:extLst>
              <a:ext uri="{FF2B5EF4-FFF2-40B4-BE49-F238E27FC236}">
                <a16:creationId xmlns:a16="http://schemas.microsoft.com/office/drawing/2014/main" xmlns="" id="{68A854A9-457C-48CB-B7E4-91CC2168EFEE}"/>
              </a:ext>
            </a:extLst>
          </p:cNvPr>
          <p:cNvSpPr/>
          <p:nvPr/>
        </p:nvSpPr>
        <p:spPr>
          <a:xfrm>
            <a:off x="6250674" y="931087"/>
            <a:ext cx="5606261" cy="5262979"/>
          </a:xfrm>
          <a:prstGeom prst="rect">
            <a:avLst/>
          </a:prstGeom>
        </p:spPr>
        <p:txBody>
          <a:bodyPr wrap="square">
            <a:spAutoFit/>
          </a:bodyPr>
          <a:lstStyle/>
          <a:p>
            <a:pPr algn="just"/>
            <a:r>
              <a:rPr lang="hy-AM" sz="1600" dirty="0">
                <a:solidFill>
                  <a:srgbClr val="000000"/>
                </a:solidFill>
                <a:latin typeface="+mj-lt"/>
                <a:ea typeface="Times New Roman" panose="02020603050405020304" pitchFamily="18" charset="0"/>
                <a:cs typeface="Calibri" panose="020F0502020204030204" pitchFamily="34" charset="0"/>
              </a:rPr>
              <a:t>Նմուշներում որոշվել են </a:t>
            </a:r>
            <a:r>
              <a:rPr lang="hy-AM" sz="1600" dirty="0">
                <a:solidFill>
                  <a:srgbClr val="000000"/>
                </a:solidFill>
                <a:latin typeface="+mj-lt"/>
                <a:ea typeface="Times New Roman" panose="02020603050405020304" pitchFamily="18" charset="0"/>
                <a:cs typeface="Arial" panose="020B0604020202020204" pitchFamily="34" charset="0"/>
              </a:rPr>
              <a:t>մետաղների նկատմամբ կայուն գեների (MRGs-</a:t>
            </a:r>
            <a:r>
              <a:rPr lang="en-US" sz="1600" dirty="0">
                <a:solidFill>
                  <a:srgbClr val="000000"/>
                </a:solidFill>
                <a:latin typeface="+mj-lt"/>
                <a:ea typeface="Times New Roman" panose="02020603050405020304" pitchFamily="18" charset="0"/>
                <a:cs typeface="Arial" panose="020B0604020202020204" pitchFamily="34" charset="0"/>
              </a:rPr>
              <a:t>metal resistance gens</a:t>
            </a:r>
            <a:r>
              <a:rPr lang="hy-AM" sz="1600" dirty="0">
                <a:solidFill>
                  <a:srgbClr val="000000"/>
                </a:solidFill>
                <a:latin typeface="+mj-lt"/>
                <a:ea typeface="Times New Roman" panose="02020603050405020304" pitchFamily="18" charset="0"/>
                <a:cs typeface="Arial" panose="020B0604020202020204" pitchFamily="34" charset="0"/>
              </a:rPr>
              <a:t>) առավել տարածված տեսակները</a:t>
            </a:r>
            <a:r>
              <a:rPr lang="en-US" sz="1600" dirty="0">
                <a:solidFill>
                  <a:srgbClr val="000000"/>
                </a:solidFill>
                <a:latin typeface="+mj-lt"/>
                <a:ea typeface="Times New Roman" panose="02020603050405020304" pitchFamily="18" charset="0"/>
                <a:cs typeface="Arial" panose="020B0604020202020204" pitchFamily="34" charset="0"/>
              </a:rPr>
              <a:t>, </a:t>
            </a:r>
            <a:r>
              <a:rPr lang="hy-AM" sz="1600" dirty="0">
                <a:solidFill>
                  <a:srgbClr val="000000"/>
                </a:solidFill>
                <a:latin typeface="+mj-lt"/>
                <a:ea typeface="Times New Roman" panose="02020603050405020304" pitchFamily="18" charset="0"/>
                <a:cs typeface="Arial" panose="020B0604020202020204" pitchFamily="34" charset="0"/>
              </a:rPr>
              <a:t>որոնք եղել են Cu (cop-unnamed, copA, copF, copR, copC, copG և ruvB), Fe (acn), As (arsC, arsT, pstB), Ag (silA), ինչպես նաև Hg-ի նկատմամբ կայուն գենները (merA և merR1)։ Բոլոր հայտնաբերված MRG ենթատիպերը (20 ենթատիպ) ընդհանուր էին KAM, KEM և AT նմուշների համար:</a:t>
            </a:r>
            <a:endParaRPr lang="ru-RU" sz="1600" dirty="0">
              <a:solidFill>
                <a:srgbClr val="000000"/>
              </a:solidFill>
              <a:latin typeface="+mj-lt"/>
              <a:ea typeface="Times New Roman" panose="02020603050405020304" pitchFamily="18" charset="0"/>
              <a:cs typeface="Sylfaen" panose="010A0502050306030303" pitchFamily="18" charset="0"/>
            </a:endParaRPr>
          </a:p>
          <a:p>
            <a:pPr algn="just"/>
            <a:r>
              <a:rPr lang="hy-AM" sz="1600" dirty="0">
                <a:solidFill>
                  <a:srgbClr val="000000"/>
                </a:solidFill>
                <a:latin typeface="+mj-lt"/>
                <a:ea typeface="Calibri" panose="020F0502020204030204" pitchFamily="34" charset="0"/>
                <a:cs typeface="Arial" panose="020B0604020202020204" pitchFamily="34" charset="0"/>
              </a:rPr>
              <a:t>Պղնձի նկատմամբ կայուն գեներն ունեն բարձր հարաբերական տարածվածություն՝ համապատասխանաբար 0.3%, 0.1% և 0.2%, հաջորդում են As-ի նկատմամբ կայուն գեները՝ 0.1%, Fe-ի (acn)՝ 0.05%, 0.03% և 0.04%, և Hg-ի (merA և merR1)՝ 0.012%, 0.044% և 0.0328% հարաբերական տարածվածությամբ՝ բոլոր նմուշներում։ MerA և merR1 գեներն կոդավորում են Hg-ի ռեդուկտազ ֆերմենտը, որը պատասխանատու է միկրոօրգանիզմներում Hg-ի նկատմամբ կայունության համար։ Բացի actP-ից, Cu-ի նկատմամբ կայուն տարբեր գեներ ևս հայտնաբերվել են նմուշների մետագենոմում՝ ruvB, cop-unnamed, copA, copF, copR, copC և copG, որոնք բոլորը ներգրավված են պղնձի փոխադրման մեջ։ </a:t>
            </a:r>
            <a:endParaRPr lang="ru-RU" sz="1600" dirty="0">
              <a:latin typeface="+mj-lt"/>
            </a:endParaRPr>
          </a:p>
        </p:txBody>
      </p:sp>
    </p:spTree>
    <p:extLst>
      <p:ext uri="{BB962C8B-B14F-4D97-AF65-F5344CB8AC3E}">
        <p14:creationId xmlns:p14="http://schemas.microsoft.com/office/powerpoint/2010/main" val="2027568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7D817518-DA2F-4B60-A9ED-EB65DA7C6F65}"/>
              </a:ext>
            </a:extLst>
          </p:cNvPr>
          <p:cNvSpPr/>
          <p:nvPr/>
        </p:nvSpPr>
        <p:spPr>
          <a:xfrm>
            <a:off x="0" y="-8175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 name="TextBox 4">
            <a:extLst>
              <a:ext uri="{FF2B5EF4-FFF2-40B4-BE49-F238E27FC236}">
                <a16:creationId xmlns:a16="http://schemas.microsoft.com/office/drawing/2014/main" xmlns="" id="{21DF453A-D885-48B8-A23B-11B93FB585B1}"/>
              </a:ext>
            </a:extLst>
          </p:cNvPr>
          <p:cNvSpPr txBox="1"/>
          <p:nvPr/>
        </p:nvSpPr>
        <p:spPr>
          <a:xfrm>
            <a:off x="376380" y="147767"/>
            <a:ext cx="7307530" cy="461665"/>
          </a:xfrm>
          <a:prstGeom prst="rect">
            <a:avLst/>
          </a:prstGeom>
          <a:noFill/>
        </p:spPr>
        <p:txBody>
          <a:bodyPr wrap="square" rtlCol="0">
            <a:spAutoFit/>
          </a:bodyPr>
          <a:lstStyle/>
          <a:p>
            <a:r>
              <a:rPr lang="hy-AM" sz="2400" b="1" dirty="0">
                <a:solidFill>
                  <a:schemeClr val="bg1"/>
                </a:solidFill>
                <a:latin typeface="GHEA Grapalat"/>
              </a:rPr>
              <a:t>CAZyme անալիզ, գեների բազմազանություն </a:t>
            </a:r>
            <a:endParaRPr lang="en-US" sz="2000" b="1" dirty="0">
              <a:solidFill>
                <a:schemeClr val="bg1"/>
              </a:solidFill>
              <a:latin typeface="GHEA Grapalat"/>
              <a:cs typeface="Times New Roman" panose="02020603050405020304" pitchFamily="18" charset="0"/>
            </a:endParaRPr>
          </a:p>
        </p:txBody>
      </p:sp>
      <p:pic>
        <p:nvPicPr>
          <p:cNvPr id="16" name="图片 4">
            <a:extLst>
              <a:ext uri="{FF2B5EF4-FFF2-40B4-BE49-F238E27FC236}">
                <a16:creationId xmlns:a16="http://schemas.microsoft.com/office/drawing/2014/main" xmlns="" id="{EE8AE22E-DC48-45C7-98B5-AF94EACDC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9211" y="0"/>
            <a:ext cx="643255" cy="643255"/>
          </a:xfrm>
          <a:prstGeom prst="rect">
            <a:avLst/>
          </a:prstGeom>
        </p:spPr>
      </p:pic>
      <p:sp>
        <p:nvSpPr>
          <p:cNvPr id="3" name="Slide Number Placeholder 2">
            <a:extLst>
              <a:ext uri="{FF2B5EF4-FFF2-40B4-BE49-F238E27FC236}">
                <a16:creationId xmlns:a16="http://schemas.microsoft.com/office/drawing/2014/main" xmlns="" id="{0D6E7E5D-6585-4A7F-B6C1-1AB3C17DD38F}"/>
              </a:ext>
            </a:extLst>
          </p:cNvPr>
          <p:cNvSpPr>
            <a:spLocks noGrp="1"/>
          </p:cNvSpPr>
          <p:nvPr>
            <p:ph type="sldNum" sz="quarter" idx="12"/>
          </p:nvPr>
        </p:nvSpPr>
        <p:spPr/>
        <p:txBody>
          <a:bodyPr/>
          <a:lstStyle/>
          <a:p>
            <a:fld id="{8577FC26-2EDD-45D0-90A2-63704A45ED34}" type="slidenum">
              <a:rPr lang="en-US" smtClean="0"/>
              <a:t>8</a:t>
            </a:fld>
            <a:endParaRPr lang="en-US"/>
          </a:p>
        </p:txBody>
      </p:sp>
      <p:pic>
        <p:nvPicPr>
          <p:cNvPr id="21" name="Picture 20">
            <a:extLst>
              <a:ext uri="{FF2B5EF4-FFF2-40B4-BE49-F238E27FC236}">
                <a16:creationId xmlns:a16="http://schemas.microsoft.com/office/drawing/2014/main" xmlns="" id="{1FF1C8CC-7C9A-44AB-AB61-55C90514916E}"/>
              </a:ext>
            </a:extLst>
          </p:cNvPr>
          <p:cNvPicPr/>
          <p:nvPr/>
        </p:nvPicPr>
        <p:blipFill>
          <a:blip r:embed="rId3">
            <a:extLst>
              <a:ext uri="{28A0092B-C50C-407E-A947-70E740481C1C}">
                <a14:useLocalDpi xmlns:a14="http://schemas.microsoft.com/office/drawing/2010/main" val="0"/>
              </a:ext>
            </a:extLst>
          </a:blip>
          <a:stretch>
            <a:fillRect/>
          </a:stretch>
        </p:blipFill>
        <p:spPr>
          <a:xfrm>
            <a:off x="0" y="1416708"/>
            <a:ext cx="7754000" cy="3173492"/>
          </a:xfrm>
          <a:prstGeom prst="rect">
            <a:avLst/>
          </a:prstGeom>
        </p:spPr>
      </p:pic>
      <p:sp>
        <p:nvSpPr>
          <p:cNvPr id="15" name="Rectangle 14">
            <a:extLst>
              <a:ext uri="{FF2B5EF4-FFF2-40B4-BE49-F238E27FC236}">
                <a16:creationId xmlns:a16="http://schemas.microsoft.com/office/drawing/2014/main" xmlns="" id="{2699EFF4-2593-40DD-9580-B2E13DE3DC96}"/>
              </a:ext>
            </a:extLst>
          </p:cNvPr>
          <p:cNvSpPr/>
          <p:nvPr/>
        </p:nvSpPr>
        <p:spPr>
          <a:xfrm>
            <a:off x="142164" y="5215473"/>
            <a:ext cx="7754000" cy="1569660"/>
          </a:xfrm>
          <a:prstGeom prst="rect">
            <a:avLst/>
          </a:prstGeom>
        </p:spPr>
        <p:txBody>
          <a:bodyPr wrap="square">
            <a:spAutoFit/>
          </a:bodyPr>
          <a:lstStyle/>
          <a:p>
            <a:pPr algn="just"/>
            <a:r>
              <a:rPr lang="hy-AM" sz="1600" dirty="0">
                <a:solidFill>
                  <a:srgbClr val="000000"/>
                </a:solidFill>
                <a:latin typeface="+mj-lt"/>
                <a:ea typeface="Times New Roman" panose="02020603050405020304" pitchFamily="18" charset="0"/>
                <a:cs typeface="Arial" panose="020B0604020202020204" pitchFamily="34" charset="0"/>
              </a:rPr>
              <a:t>CAZy-էնզիմների անոտացված արդյունքների վիճակագրական գրաֆիկ՝ AA, CBM, CE, GH և PL կապող մոդուլների վերաբերյալ </a:t>
            </a:r>
            <a:r>
              <a:rPr lang="hy-AM" sz="1600" b="1" dirty="0">
                <a:solidFill>
                  <a:srgbClr val="000000"/>
                </a:solidFill>
                <a:latin typeface="+mj-lt"/>
                <a:ea typeface="Times New Roman" panose="02020603050405020304" pitchFamily="18" charset="0"/>
                <a:cs typeface="Arial" panose="020B0604020202020204" pitchFamily="34" charset="0"/>
              </a:rPr>
              <a:t>(ա)</a:t>
            </a:r>
            <a:r>
              <a:rPr lang="hy-AM" sz="1600" dirty="0">
                <a:solidFill>
                  <a:srgbClr val="000000"/>
                </a:solidFill>
                <a:latin typeface="+mj-lt"/>
                <a:ea typeface="Times New Roman" panose="02020603050405020304" pitchFamily="18" charset="0"/>
                <a:cs typeface="Arial" panose="020B0604020202020204" pitchFamily="34" charset="0"/>
              </a:rPr>
              <a:t>:  KAM, KEM և AT նմուշներում հայտնաբերված CAZy-գեների ֆունկցիոնալ խմբերի հարաբերական (%) տարածվածությամբ։ X առանցքը ներկայացնում է նմուշները, իսկ Y առանցքը՝ ամենատարածված CAZy կոդավորող ընտանիքները </a:t>
            </a:r>
            <a:r>
              <a:rPr lang="hy-AM" sz="1600" b="1" dirty="0">
                <a:solidFill>
                  <a:srgbClr val="000000"/>
                </a:solidFill>
                <a:latin typeface="+mj-lt"/>
                <a:ea typeface="Times New Roman" panose="02020603050405020304" pitchFamily="18" charset="0"/>
                <a:cs typeface="Arial" panose="020B0604020202020204" pitchFamily="34" charset="0"/>
              </a:rPr>
              <a:t>(բ)</a:t>
            </a:r>
            <a:endParaRPr lang="ru-RU" sz="1600" dirty="0">
              <a:latin typeface="+mj-lt"/>
            </a:endParaRPr>
          </a:p>
        </p:txBody>
      </p:sp>
      <p:sp>
        <p:nvSpPr>
          <p:cNvPr id="22" name="Rectangle 21">
            <a:extLst>
              <a:ext uri="{FF2B5EF4-FFF2-40B4-BE49-F238E27FC236}">
                <a16:creationId xmlns:a16="http://schemas.microsoft.com/office/drawing/2014/main" xmlns="" id="{4BC2A289-9408-48D3-AC2A-8D89CD9D1142}"/>
              </a:ext>
            </a:extLst>
          </p:cNvPr>
          <p:cNvSpPr/>
          <p:nvPr/>
        </p:nvSpPr>
        <p:spPr>
          <a:xfrm>
            <a:off x="7914564" y="945191"/>
            <a:ext cx="4135272" cy="5262979"/>
          </a:xfrm>
          <a:prstGeom prst="rect">
            <a:avLst/>
          </a:prstGeom>
        </p:spPr>
        <p:txBody>
          <a:bodyPr wrap="square">
            <a:spAutoFit/>
          </a:bodyPr>
          <a:lstStyle/>
          <a:p>
            <a:pPr algn="just"/>
            <a:r>
              <a:rPr lang="hy-AM" sz="1600" dirty="0">
                <a:solidFill>
                  <a:srgbClr val="000000"/>
                </a:solidFill>
                <a:latin typeface="+mj-lt"/>
                <a:ea typeface="Times New Roman" panose="02020603050405020304" pitchFamily="18" charset="0"/>
                <a:cs typeface="Arial" panose="020B0604020202020204" pitchFamily="34" charset="0"/>
              </a:rPr>
              <a:t>Ըստ CAZy տվյալների շտեմարանի համեմատման՝ մետագենոմի վերլուծությունը (կոնտիգների ընդհանուր քանակի հիման վրա) ցույց է տվել առավել տարածված ածխաջրերով ակտիվ էնզիմների դասերը (CAZy enzyme classes), մասնավորապես՝ </a:t>
            </a:r>
            <a:r>
              <a:rPr lang="hy-AM" sz="1600" b="1" dirty="0">
                <a:solidFill>
                  <a:srgbClr val="000000"/>
                </a:solidFill>
                <a:latin typeface="+mj-lt"/>
                <a:ea typeface="Times New Roman" panose="02020603050405020304" pitchFamily="18" charset="0"/>
                <a:cs typeface="Arial" panose="020B0604020202020204" pitchFamily="34" charset="0"/>
              </a:rPr>
              <a:t>AA</a:t>
            </a:r>
            <a:r>
              <a:rPr lang="hy-AM" sz="1600" dirty="0">
                <a:solidFill>
                  <a:srgbClr val="000000"/>
                </a:solidFill>
                <a:latin typeface="+mj-lt"/>
                <a:ea typeface="Times New Roman" panose="02020603050405020304" pitchFamily="18" charset="0"/>
                <a:cs typeface="Arial" panose="020B0604020202020204" pitchFamily="34" charset="0"/>
              </a:rPr>
              <a:t> (օժանդակ ակտիվություններ), </a:t>
            </a:r>
            <a:r>
              <a:rPr lang="hy-AM" sz="1600" b="1" dirty="0">
                <a:solidFill>
                  <a:srgbClr val="000000"/>
                </a:solidFill>
                <a:latin typeface="+mj-lt"/>
                <a:ea typeface="Times New Roman" panose="02020603050405020304" pitchFamily="18" charset="0"/>
                <a:cs typeface="Arial" panose="020B0604020202020204" pitchFamily="34" charset="0"/>
              </a:rPr>
              <a:t>CBM</a:t>
            </a:r>
            <a:r>
              <a:rPr lang="hy-AM" sz="1600" dirty="0">
                <a:solidFill>
                  <a:srgbClr val="000000"/>
                </a:solidFill>
                <a:latin typeface="+mj-lt"/>
                <a:ea typeface="Times New Roman" panose="02020603050405020304" pitchFamily="18" charset="0"/>
                <a:cs typeface="Arial" panose="020B0604020202020204" pitchFamily="34" charset="0"/>
              </a:rPr>
              <a:t> (ածխաջրեր կապող մոդուլներ) և </a:t>
            </a:r>
            <a:r>
              <a:rPr lang="hy-AM" sz="1600" b="1" dirty="0">
                <a:solidFill>
                  <a:srgbClr val="000000"/>
                </a:solidFill>
                <a:latin typeface="+mj-lt"/>
                <a:ea typeface="Times New Roman" panose="02020603050405020304" pitchFamily="18" charset="0"/>
                <a:cs typeface="Arial" panose="020B0604020202020204" pitchFamily="34" charset="0"/>
              </a:rPr>
              <a:t>GT</a:t>
            </a:r>
            <a:r>
              <a:rPr lang="hy-AM" sz="1600" dirty="0">
                <a:solidFill>
                  <a:srgbClr val="000000"/>
                </a:solidFill>
                <a:latin typeface="+mj-lt"/>
                <a:ea typeface="Times New Roman" panose="02020603050405020304" pitchFamily="18" charset="0"/>
                <a:cs typeface="Arial" panose="020B0604020202020204" pitchFamily="34" charset="0"/>
              </a:rPr>
              <a:t> (գլիկոզիլ տրանսֆերազներ)։ CAZy շտեմարանի համեմատությամբ ամենաշատ գեներ պարունակող ընտանիքն եղել է GT (57.656), որին հաջորդել են GH ընտանիքի գեները (49.224), CBM ընտանիքի գեները (17.207), CE ընտանիքի գեները (6.061), AA ընտանիքի գեները (3.572) և PL ընտանիքի գեները (1.532) (ա)։ Վերլուծված մետագենոմային նմուշներում (KAM, KEM, AT) ամենատարածված ընտանիքներն են՝ </a:t>
            </a:r>
            <a:r>
              <a:rPr lang="hy-AM" sz="1600" b="1" dirty="0">
                <a:solidFill>
                  <a:srgbClr val="000000"/>
                </a:solidFill>
                <a:latin typeface="+mj-lt"/>
                <a:ea typeface="Times New Roman" panose="02020603050405020304" pitchFamily="18" charset="0"/>
                <a:cs typeface="Arial" panose="020B0604020202020204" pitchFamily="34" charset="0"/>
              </a:rPr>
              <a:t>GT2</a:t>
            </a:r>
            <a:r>
              <a:rPr lang="en-US" sz="1600" b="1" dirty="0">
                <a:solidFill>
                  <a:srgbClr val="000000"/>
                </a:solidFill>
                <a:latin typeface="+mj-lt"/>
                <a:ea typeface="Times New Roman" panose="02020603050405020304" pitchFamily="18" charset="0"/>
                <a:cs typeface="Arial" panose="020B0604020202020204" pitchFamily="34" charset="0"/>
              </a:rPr>
              <a:t> </a:t>
            </a:r>
            <a:r>
              <a:rPr lang="hy-AM" sz="1600" b="1" dirty="0">
                <a:solidFill>
                  <a:srgbClr val="000000"/>
                </a:solidFill>
                <a:latin typeface="+mj-lt"/>
                <a:ea typeface="Times New Roman" panose="02020603050405020304" pitchFamily="18" charset="0"/>
                <a:cs typeface="Arial" panose="020B0604020202020204" pitchFamily="34" charset="0"/>
              </a:rPr>
              <a:t>և GT4</a:t>
            </a:r>
            <a:r>
              <a:rPr lang="hy-AM" sz="1600" dirty="0">
                <a:solidFill>
                  <a:srgbClr val="000000"/>
                </a:solidFill>
                <a:latin typeface="+mj-lt"/>
                <a:ea typeface="Times New Roman" panose="02020603050405020304" pitchFamily="18" charset="0"/>
                <a:cs typeface="Arial" panose="020B0604020202020204" pitchFamily="34" charset="0"/>
              </a:rPr>
              <a:t> (բ)։ </a:t>
            </a:r>
            <a:endParaRPr lang="ru-RU" sz="1600" dirty="0">
              <a:latin typeface="+mj-lt"/>
            </a:endParaRPr>
          </a:p>
        </p:txBody>
      </p:sp>
    </p:spTree>
    <p:extLst>
      <p:ext uri="{BB962C8B-B14F-4D97-AF65-F5344CB8AC3E}">
        <p14:creationId xmlns:p14="http://schemas.microsoft.com/office/powerpoint/2010/main" val="3609002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4">
            <a:extLst>
              <a:ext uri="{FF2B5EF4-FFF2-40B4-BE49-F238E27FC236}">
                <a16:creationId xmlns:a16="http://schemas.microsoft.com/office/drawing/2014/main" xmlns="" id="{7D817518-DA2F-4B60-A9ED-EB65DA7C6F65}"/>
              </a:ext>
            </a:extLst>
          </p:cNvPr>
          <p:cNvSpPr/>
          <p:nvPr/>
        </p:nvSpPr>
        <p:spPr>
          <a:xfrm>
            <a:off x="0" y="-81751"/>
            <a:ext cx="12192000" cy="873186"/>
          </a:xfrm>
          <a:prstGeom prst="rect">
            <a:avLst/>
          </a:prstGeom>
          <a:solidFill>
            <a:srgbClr val="003B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 name="TextBox 4">
            <a:extLst>
              <a:ext uri="{FF2B5EF4-FFF2-40B4-BE49-F238E27FC236}">
                <a16:creationId xmlns:a16="http://schemas.microsoft.com/office/drawing/2014/main" xmlns="" id="{21DF453A-D885-48B8-A23B-11B93FB585B1}"/>
              </a:ext>
            </a:extLst>
          </p:cNvPr>
          <p:cNvSpPr txBox="1"/>
          <p:nvPr/>
        </p:nvSpPr>
        <p:spPr>
          <a:xfrm>
            <a:off x="376379" y="147767"/>
            <a:ext cx="10853298"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Arm-12-</a:t>
            </a:r>
            <a:r>
              <a:rPr lang="hy-AM" sz="2000" b="1" dirty="0">
                <a:solidFill>
                  <a:schemeClr val="bg1"/>
                </a:solidFill>
                <a:latin typeface="Arial" panose="020B0604020202020204" pitchFamily="34" charset="0"/>
                <a:cs typeface="Arial" panose="020B0604020202020204" pitchFamily="34" charset="0"/>
              </a:rPr>
              <a:t>ի մեկուսացում Կավարտի լքված հանքավայրից, Սյունիքի մարզ</a:t>
            </a:r>
            <a:endParaRPr lang="en-US" sz="2000" b="1" dirty="0">
              <a:solidFill>
                <a:schemeClr val="bg1"/>
              </a:solidFill>
              <a:latin typeface="Arial" panose="020B0604020202020204" pitchFamily="34" charset="0"/>
              <a:cs typeface="Arial" panose="020B0604020202020204" pitchFamily="34" charset="0"/>
            </a:endParaRPr>
          </a:p>
        </p:txBody>
      </p:sp>
      <p:pic>
        <p:nvPicPr>
          <p:cNvPr id="16" name="图片 4">
            <a:extLst>
              <a:ext uri="{FF2B5EF4-FFF2-40B4-BE49-F238E27FC236}">
                <a16:creationId xmlns:a16="http://schemas.microsoft.com/office/drawing/2014/main" xmlns="" id="{EE8AE22E-DC48-45C7-98B5-AF94EACDC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89211" y="0"/>
            <a:ext cx="643255" cy="643255"/>
          </a:xfrm>
          <a:prstGeom prst="rect">
            <a:avLst/>
          </a:prstGeom>
        </p:spPr>
      </p:pic>
      <p:sp>
        <p:nvSpPr>
          <p:cNvPr id="3" name="Slide Number Placeholder 2">
            <a:extLst>
              <a:ext uri="{FF2B5EF4-FFF2-40B4-BE49-F238E27FC236}">
                <a16:creationId xmlns:a16="http://schemas.microsoft.com/office/drawing/2014/main" xmlns="" id="{0D6E7E5D-6585-4A7F-B6C1-1AB3C17DD38F}"/>
              </a:ext>
            </a:extLst>
          </p:cNvPr>
          <p:cNvSpPr>
            <a:spLocks noGrp="1"/>
          </p:cNvSpPr>
          <p:nvPr>
            <p:ph type="sldNum" sz="quarter" idx="12"/>
          </p:nvPr>
        </p:nvSpPr>
        <p:spPr/>
        <p:txBody>
          <a:bodyPr/>
          <a:lstStyle/>
          <a:p>
            <a:fld id="{8577FC26-2EDD-45D0-90A2-63704A45ED34}" type="slidenum">
              <a:rPr lang="en-US" smtClean="0"/>
              <a:t>9</a:t>
            </a:fld>
            <a:endParaRPr lang="en-US"/>
          </a:p>
        </p:txBody>
      </p:sp>
      <p:pic>
        <p:nvPicPr>
          <p:cNvPr id="9" name="Рисунок 5">
            <a:extLst>
              <a:ext uri="{FF2B5EF4-FFF2-40B4-BE49-F238E27FC236}">
                <a16:creationId xmlns:a16="http://schemas.microsoft.com/office/drawing/2014/main" xmlns="" id="{A045A73C-371F-4861-9388-80CA4688391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380" y="4235948"/>
            <a:ext cx="5382940" cy="2144976"/>
          </a:xfrm>
          <a:prstGeom prst="rect">
            <a:avLst/>
          </a:prstGeom>
          <a:noFill/>
          <a:ln>
            <a:noFill/>
          </a:ln>
        </p:spPr>
      </p:pic>
      <p:sp>
        <p:nvSpPr>
          <p:cNvPr id="2" name="Rectangle 1">
            <a:extLst>
              <a:ext uri="{FF2B5EF4-FFF2-40B4-BE49-F238E27FC236}">
                <a16:creationId xmlns:a16="http://schemas.microsoft.com/office/drawing/2014/main" xmlns="" id="{2514F989-E293-483C-A466-C20C1EFCE068}"/>
              </a:ext>
            </a:extLst>
          </p:cNvPr>
          <p:cNvSpPr/>
          <p:nvPr/>
        </p:nvSpPr>
        <p:spPr>
          <a:xfrm>
            <a:off x="5936466" y="4449414"/>
            <a:ext cx="6096000" cy="1477328"/>
          </a:xfrm>
          <a:prstGeom prst="rect">
            <a:avLst/>
          </a:prstGeom>
        </p:spPr>
        <p:txBody>
          <a:bodyPr>
            <a:spAutoFit/>
          </a:bodyPr>
          <a:lstStyle/>
          <a:p>
            <a:pPr algn="just"/>
            <a:r>
              <a:rPr lang="hy-AM" dirty="0">
                <a:solidFill>
                  <a:srgbClr val="000000"/>
                </a:solidFill>
                <a:latin typeface="+mj-lt"/>
                <a:ea typeface="Times New Roman" panose="02020603050405020304" pitchFamily="18" charset="0"/>
                <a:cs typeface="Arial" panose="020B0604020202020204" pitchFamily="34" charset="0"/>
              </a:rPr>
              <a:t>Նախապես երկաթ օքսիդացնող բակտերիաների ասոցիացիայից հարստացված KAM AMD նմուշից (Սյունիքի մարզ, Հայաստան) մեկուսացվել է նոր </a:t>
            </a:r>
            <a:r>
              <a:rPr lang="hy-AM" b="1" dirty="0">
                <a:solidFill>
                  <a:srgbClr val="000000"/>
                </a:solidFill>
                <a:latin typeface="+mj-lt"/>
                <a:ea typeface="Times New Roman" panose="02020603050405020304" pitchFamily="18" charset="0"/>
                <a:cs typeface="Arial" panose="020B0604020202020204" pitchFamily="34" charset="0"/>
              </a:rPr>
              <a:t>Arm-12 (PP389931)</a:t>
            </a:r>
            <a:r>
              <a:rPr lang="hy-AM" dirty="0">
                <a:solidFill>
                  <a:srgbClr val="000000"/>
                </a:solidFill>
                <a:latin typeface="+mj-lt"/>
                <a:ea typeface="Times New Roman" panose="02020603050405020304" pitchFamily="18" charset="0"/>
                <a:cs typeface="Arial" panose="020B0604020202020204" pitchFamily="34" charset="0"/>
              </a:rPr>
              <a:t> ցեղ, որը մոտ 90% նմանություն ունի </a:t>
            </a:r>
            <a:r>
              <a:rPr lang="hy-AM" b="1" i="1" dirty="0">
                <a:solidFill>
                  <a:srgbClr val="000000"/>
                </a:solidFill>
                <a:latin typeface="+mj-lt"/>
                <a:ea typeface="Times New Roman" panose="02020603050405020304" pitchFamily="18" charset="0"/>
                <a:cs typeface="Arial" panose="020B0604020202020204" pitchFamily="34" charset="0"/>
              </a:rPr>
              <a:t>Leptospirillum</a:t>
            </a:r>
            <a:r>
              <a:rPr lang="hy-AM" dirty="0">
                <a:solidFill>
                  <a:srgbClr val="000000"/>
                </a:solidFill>
                <a:latin typeface="+mj-lt"/>
                <a:ea typeface="Times New Roman" panose="02020603050405020304" pitchFamily="18" charset="0"/>
                <a:cs typeface="Arial" panose="020B0604020202020204" pitchFamily="34" charset="0"/>
              </a:rPr>
              <a:t> ցեղին։</a:t>
            </a:r>
            <a:endParaRPr lang="ru-RU" dirty="0">
              <a:latin typeface="+mj-lt"/>
            </a:endParaRPr>
          </a:p>
        </p:txBody>
      </p:sp>
      <p:sp>
        <p:nvSpPr>
          <p:cNvPr id="6" name="Rectangle 5">
            <a:extLst>
              <a:ext uri="{FF2B5EF4-FFF2-40B4-BE49-F238E27FC236}">
                <a16:creationId xmlns:a16="http://schemas.microsoft.com/office/drawing/2014/main" xmlns="" id="{DFB652F4-59CD-4804-9A1E-60B37FA7E580}"/>
              </a:ext>
            </a:extLst>
          </p:cNvPr>
          <p:cNvSpPr/>
          <p:nvPr/>
        </p:nvSpPr>
        <p:spPr>
          <a:xfrm>
            <a:off x="0" y="6380924"/>
            <a:ext cx="5719620" cy="378822"/>
          </a:xfrm>
          <a:prstGeom prst="rect">
            <a:avLst/>
          </a:prstGeom>
        </p:spPr>
        <p:txBody>
          <a:bodyPr wrap="square">
            <a:spAutoFit/>
          </a:bodyPr>
          <a:lstStyle/>
          <a:p>
            <a:pPr algn="ctr">
              <a:lnSpc>
                <a:spcPct val="107000"/>
              </a:lnSpc>
            </a:pPr>
            <a:r>
              <a:rPr lang="hy-AM" dirty="0">
                <a:solidFill>
                  <a:srgbClr val="000000"/>
                </a:solidFill>
                <a:ea typeface="Calibri" panose="020F0502020204030204" pitchFamily="34" charset="0"/>
                <a:cs typeface="Times New Roman" panose="02020603050405020304" pitchFamily="18" charset="0"/>
              </a:rPr>
              <a:t>Arm-12 -ի SEM միկրոլուսանկարը</a:t>
            </a:r>
            <a:endParaRPr lang="ru-RU" sz="1600" dirty="0">
              <a:effectLst/>
              <a:ea typeface="Calibri" panose="020F0502020204030204" pitchFamily="34" charset="0"/>
              <a:cs typeface="Times New Roman" panose="02020603050405020304" pitchFamily="18" charset="0"/>
            </a:endParaRPr>
          </a:p>
        </p:txBody>
      </p:sp>
      <p:graphicFrame>
        <p:nvGraphicFramePr>
          <p:cNvPr id="12" name="Chart 11">
            <a:extLst>
              <a:ext uri="{FF2B5EF4-FFF2-40B4-BE49-F238E27FC236}">
                <a16:creationId xmlns:a16="http://schemas.microsoft.com/office/drawing/2014/main" xmlns="" id="{38BA9384-9CEA-4CD7-9BA5-42BDAC0E1694}"/>
              </a:ext>
            </a:extLst>
          </p:cNvPr>
          <p:cNvGraphicFramePr/>
          <p:nvPr>
            <p:extLst>
              <p:ext uri="{D42A27DB-BD31-4B8C-83A1-F6EECF244321}">
                <p14:modId xmlns:p14="http://schemas.microsoft.com/office/powerpoint/2010/main" val="3540772188"/>
              </p:ext>
            </p:extLst>
          </p:nvPr>
        </p:nvGraphicFramePr>
        <p:xfrm>
          <a:off x="5719620" y="957403"/>
          <a:ext cx="4102657" cy="2895875"/>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a:extLst>
              <a:ext uri="{FF2B5EF4-FFF2-40B4-BE49-F238E27FC236}">
                <a16:creationId xmlns:a16="http://schemas.microsoft.com/office/drawing/2014/main" xmlns="" id="{6BBE652D-E80C-436B-8B53-78C6086BC8A8}"/>
              </a:ext>
            </a:extLst>
          </p:cNvPr>
          <p:cNvSpPr/>
          <p:nvPr/>
        </p:nvSpPr>
        <p:spPr>
          <a:xfrm>
            <a:off x="9751316" y="1033707"/>
            <a:ext cx="2281150" cy="1525418"/>
          </a:xfrm>
          <a:prstGeom prst="rect">
            <a:avLst/>
          </a:prstGeom>
        </p:spPr>
        <p:txBody>
          <a:bodyPr wrap="square">
            <a:spAutoFit/>
          </a:bodyPr>
          <a:lstStyle/>
          <a:p>
            <a:pPr>
              <a:lnSpc>
                <a:spcPct val="150000"/>
              </a:lnSpc>
            </a:pPr>
            <a:r>
              <a:rPr lang="hy-AM" sz="1600" dirty="0">
                <a:solidFill>
                  <a:srgbClr val="000000"/>
                </a:solidFill>
                <a:ea typeface="Times New Roman" panose="02020603050405020304" pitchFamily="18" charset="0"/>
              </a:rPr>
              <a:t>Ջերմաստիճանի ազդեցությունը </a:t>
            </a:r>
            <a:r>
              <a:rPr lang="en-US" sz="1600" dirty="0">
                <a:solidFill>
                  <a:srgbClr val="000000"/>
                </a:solidFill>
                <a:ea typeface="Times New Roman" panose="02020603050405020304" pitchFamily="18" charset="0"/>
              </a:rPr>
              <a:t>Arm-12</a:t>
            </a:r>
            <a:r>
              <a:rPr lang="hy-AM" sz="1600" dirty="0">
                <a:solidFill>
                  <a:srgbClr val="000000"/>
                </a:solidFill>
                <a:ea typeface="Times New Roman" panose="02020603050405020304" pitchFamily="18" charset="0"/>
              </a:rPr>
              <a:t>-ի աճի վրա</a:t>
            </a:r>
            <a:r>
              <a:rPr lang="en-US" sz="1600" dirty="0">
                <a:solidFill>
                  <a:srgbClr val="000000"/>
                </a:solidFill>
                <a:ea typeface="Times New Roman" panose="02020603050405020304" pitchFamily="18" charset="0"/>
              </a:rPr>
              <a:t> (pH-1.9, 170 rpm).</a:t>
            </a:r>
            <a:endParaRPr lang="ru-RU" sz="2400" dirty="0">
              <a:effectLst/>
              <a:ea typeface="Times New Roman" panose="02020603050405020304" pitchFamily="18" charset="0"/>
            </a:endParaRPr>
          </a:p>
        </p:txBody>
      </p:sp>
      <p:graphicFrame>
        <p:nvGraphicFramePr>
          <p:cNvPr id="14" name="Диаграмма 11">
            <a:extLst>
              <a:ext uri="{FF2B5EF4-FFF2-40B4-BE49-F238E27FC236}">
                <a16:creationId xmlns:a16="http://schemas.microsoft.com/office/drawing/2014/main" xmlns="" id="{3807F894-E88D-465D-A7AF-E73B1461939E}"/>
              </a:ext>
            </a:extLst>
          </p:cNvPr>
          <p:cNvGraphicFramePr/>
          <p:nvPr>
            <p:extLst>
              <p:ext uri="{D42A27DB-BD31-4B8C-83A1-F6EECF244321}">
                <p14:modId xmlns:p14="http://schemas.microsoft.com/office/powerpoint/2010/main" val="3000172440"/>
              </p:ext>
            </p:extLst>
          </p:nvPr>
        </p:nvGraphicFramePr>
        <p:xfrm>
          <a:off x="318395" y="928425"/>
          <a:ext cx="4102656" cy="2794635"/>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angle 7">
            <a:extLst>
              <a:ext uri="{FF2B5EF4-FFF2-40B4-BE49-F238E27FC236}">
                <a16:creationId xmlns:a16="http://schemas.microsoft.com/office/drawing/2014/main" xmlns="" id="{C3176BFE-44F4-4B62-8C58-892748443228}"/>
              </a:ext>
            </a:extLst>
          </p:cNvPr>
          <p:cNvSpPr/>
          <p:nvPr/>
        </p:nvSpPr>
        <p:spPr>
          <a:xfrm>
            <a:off x="3829010" y="1129112"/>
            <a:ext cx="1668531" cy="1323439"/>
          </a:xfrm>
          <a:prstGeom prst="rect">
            <a:avLst/>
          </a:prstGeom>
        </p:spPr>
        <p:txBody>
          <a:bodyPr wrap="square">
            <a:spAutoFit/>
          </a:bodyPr>
          <a:lstStyle/>
          <a:p>
            <a:r>
              <a:rPr lang="en-US" sz="1600" dirty="0">
                <a:solidFill>
                  <a:srgbClr val="000000"/>
                </a:solidFill>
                <a:latin typeface="Arial" panose="020B0604020202020204" pitchFamily="34" charset="0"/>
                <a:ea typeface="DengXian" panose="02010600030101010101" pitchFamily="2" charset="-122"/>
                <a:cs typeface="Arial" panose="020B0604020202020204" pitchFamily="34" charset="0"/>
              </a:rPr>
              <a:t> pH</a:t>
            </a:r>
            <a:r>
              <a:rPr lang="hy-AM" sz="1600" dirty="0">
                <a:solidFill>
                  <a:srgbClr val="000000"/>
                </a:solidFill>
                <a:latin typeface="Arial" panose="020B0604020202020204" pitchFamily="34" charset="0"/>
                <a:ea typeface="DengXian" panose="02010600030101010101" pitchFamily="2" charset="-122"/>
                <a:cs typeface="Arial" panose="020B0604020202020204" pitchFamily="34" charset="0"/>
              </a:rPr>
              <a:t>-ի ազդեցությունը </a:t>
            </a:r>
            <a:r>
              <a:rPr lang="en-US" sz="1600" dirty="0">
                <a:solidFill>
                  <a:srgbClr val="000000"/>
                </a:solidFill>
                <a:latin typeface="Arial" panose="020B0604020202020204" pitchFamily="34" charset="0"/>
                <a:ea typeface="DengXian" panose="02010600030101010101" pitchFamily="2" charset="-122"/>
                <a:cs typeface="Arial" panose="020B0604020202020204" pitchFamily="34" charset="0"/>
              </a:rPr>
              <a:t>Arm-12</a:t>
            </a:r>
            <a:r>
              <a:rPr lang="hy-AM" sz="1600" dirty="0">
                <a:solidFill>
                  <a:srgbClr val="000000"/>
                </a:solidFill>
                <a:latin typeface="Arial" panose="020B0604020202020204" pitchFamily="34" charset="0"/>
                <a:ea typeface="DengXian" panose="02010600030101010101" pitchFamily="2" charset="-122"/>
                <a:cs typeface="Arial" panose="020B0604020202020204" pitchFamily="34" charset="0"/>
              </a:rPr>
              <a:t>-ի աճի վրա </a:t>
            </a:r>
            <a:r>
              <a:rPr lang="en-US" sz="1600" dirty="0">
                <a:solidFill>
                  <a:srgbClr val="000000"/>
                </a:solidFill>
                <a:latin typeface="Arial" panose="020B0604020202020204" pitchFamily="34" charset="0"/>
                <a:ea typeface="DengXian" panose="02010600030101010101" pitchFamily="2" charset="-122"/>
                <a:cs typeface="Arial" panose="020B0604020202020204" pitchFamily="34" charset="0"/>
              </a:rPr>
              <a:t> (45 °C, 170 rpm).</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195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4811</TotalTime>
  <Words>2546</Words>
  <Application>Microsoft Office PowerPoint</Application>
  <PresentationFormat>Widescreen</PresentationFormat>
  <Paragraphs>266</Paragraphs>
  <Slides>24</Slides>
  <Notes>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微软雅黑</vt:lpstr>
      <vt:lpstr>SimSun</vt:lpstr>
      <vt:lpstr>Arial</vt:lpstr>
      <vt:lpstr>Arial </vt:lpstr>
      <vt:lpstr>Arial Unicode</vt:lpstr>
      <vt:lpstr>Calibri</vt:lpstr>
      <vt:lpstr>Calibri Light</vt:lpstr>
      <vt:lpstr>DengXian</vt:lpstr>
      <vt:lpstr>GHEA Grapalat</vt:lpstr>
      <vt:lpstr>Mangal</vt:lpstr>
      <vt:lpstr>SimHei</vt:lpstr>
      <vt:lpstr>Sylfaen</vt:lpstr>
      <vt:lpstr>Symbol</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HIPER2</dc:creator>
  <cp:lastModifiedBy>HP</cp:lastModifiedBy>
  <cp:revision>496</cp:revision>
  <cp:lastPrinted>2024-12-05T13:32:11Z</cp:lastPrinted>
  <dcterms:created xsi:type="dcterms:W3CDTF">2024-11-08T06:23:52Z</dcterms:created>
  <dcterms:modified xsi:type="dcterms:W3CDTF">2025-10-02T10:42:25Z</dcterms:modified>
</cp:coreProperties>
</file>