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4"/>
  </p:notesMasterIdLst>
  <p:sldIdLst>
    <p:sldId id="257" r:id="rId2"/>
    <p:sldId id="267" r:id="rId3"/>
    <p:sldId id="680" r:id="rId4"/>
    <p:sldId id="682" r:id="rId5"/>
    <p:sldId id="678" r:id="rId6"/>
    <p:sldId id="683" r:id="rId7"/>
    <p:sldId id="681" r:id="rId8"/>
    <p:sldId id="260" r:id="rId9"/>
    <p:sldId id="690" r:id="rId10"/>
    <p:sldId id="691" r:id="rId11"/>
    <p:sldId id="693" r:id="rId12"/>
    <p:sldId id="692" r:id="rId13"/>
    <p:sldId id="694" r:id="rId14"/>
    <p:sldId id="697" r:id="rId15"/>
    <p:sldId id="695" r:id="rId16"/>
    <p:sldId id="696" r:id="rId17"/>
    <p:sldId id="686" r:id="rId18"/>
    <p:sldId id="687" r:id="rId19"/>
    <p:sldId id="689" r:id="rId20"/>
    <p:sldId id="699" r:id="rId21"/>
    <p:sldId id="688" r:id="rId22"/>
    <p:sldId id="269" r:id="rId2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AF99F20-E45E-4C1F-B537-009EB88570EB}" type="datetimeFigureOut">
              <a:rPr lang="ru-RU" smtClean="0"/>
              <a:pPr/>
              <a:t>05.10.2025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77BF739-7957-419D-9BA4-BC106BC8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C9E-855E-4275-80B4-2CEBC7EBC75B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2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8CDC-31EC-48CE-9649-0FF482572010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097-0084-4940-9F23-5CEE863118D4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A5DC-50E6-4A09-BEAF-7553CBC93279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8681-C42B-4975-96E9-922F660A3719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DFFC-0B3C-4CD3-B720-D89E28FA7F4B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4785-069F-4677-BCBA-5E35DAF9A804}" type="datetime1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C036-CA57-43E0-9B2D-7A0DA73045BA}" type="datetime1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5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AA9A-3DB1-43E4-810D-395AA5D83F61}" type="datetime1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B18F-69D4-46C2-92AF-0557DDC0D91F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7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4EEE-9816-4057-9DF4-6EA09C0DE09B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9A82-8FFE-4FEC-B6ED-6E933034B771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ECA0-F4D6-44B2-AB77-94B282D64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6108"/>
            <a:ext cx="10210800" cy="15403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Frequency Timer and new avenues for Λ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25281"/>
            <a:ext cx="10406742" cy="148807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Zhamkochyan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23LCG-1C018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0497" y="5090663"/>
            <a:ext cx="965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Alikhanian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Science Laboratory (Yerevan Physics Institute)</a:t>
            </a:r>
          </a:p>
        </p:txBody>
      </p:sp>
      <p:pic>
        <p:nvPicPr>
          <p:cNvPr id="7" name="Picture 16" descr="A. I. Alikhanyan national science laboratory (Yerevan ...">
            <a:extLst>
              <a:ext uri="{FF2B5EF4-FFF2-40B4-BE49-F238E27FC236}">
                <a16:creationId xmlns:a16="http://schemas.microsoft.com/office/drawing/2014/main" id="{13E80164-3DBE-4AE1-B732-AE2E14371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87" y="3609976"/>
            <a:ext cx="3138113" cy="129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5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“Toy” simulations of the experiment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Dilijan,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7910" y="1129471"/>
            <a:ext cx="9381067" cy="4123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7910" y="5252561"/>
            <a:ext cx="9719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left)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“toy” experiment with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prompt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delayed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detector resolution of σ=30 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"true" lifetime set at 200 ps. The superposition distribution of prompt and delayed events is fitted with an exponential tail in 142.6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t &lt; 1000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range.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right)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fitted lifetimes over 1000 “toy” experiments.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4" y="0"/>
            <a:ext cx="9649178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studies with Graphene, using fs synchronized laser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Dilijan,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8" y="1024960"/>
            <a:ext cx="2750820" cy="261810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13" y="1028153"/>
            <a:ext cx="2750820" cy="261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166" y="1186785"/>
            <a:ext cx="5452591" cy="3342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838" y="3643065"/>
            <a:ext cx="5601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with a graphene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photoemitter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revealed a time distribution closely resembling the expected lifetime spectrum of heavy Λ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decays.  A significant number of prompt photoelectrons were detected, while smaller part of the events exhibited delays of up to 2 nanoseconds. Fitting the delayed component with an exponential function yielded a lifetime of ~189 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(Fig. 5 bottom), comparable to theoretical predictions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 saturation.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23B5A-7CE6-4A72-89EA-ECC4CC498837}"/>
              </a:ext>
            </a:extLst>
          </p:cNvPr>
          <p:cNvSpPr txBox="1"/>
          <p:nvPr/>
        </p:nvSpPr>
        <p:spPr>
          <a:xfrm>
            <a:off x="5747638" y="4675807"/>
            <a:ext cx="5659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Setup at AANL: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Timer 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synchronized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fs laser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3013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sensitive detector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5" y="4922889"/>
            <a:ext cx="10153650" cy="9389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can be made selectively insensitive to prompt SEs, which arrive at a fixed time and hence strike a specific position on the PSD.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C:\Users\Simon\Downloads\Anode Design (-image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66" y="1246311"/>
            <a:ext cx="7526868" cy="3676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50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studies with alpha 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78498" y="1797330"/>
            <a:ext cx="55753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test the detector’s response to secondary electrons generated by fission fragments, a plutonium alpha-particle source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place of the target. The emitted ~5 MeV alpha particles produce SEs, which are then detected by the system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1" y="1198919"/>
            <a:ext cx="5183151" cy="43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409"/>
            <a:ext cx="10515600" cy="84278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Improvement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7" y="979487"/>
            <a:ext cx="3848637" cy="373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63" y="1114099"/>
            <a:ext cx="6775433" cy="3599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289" y="4857917"/>
            <a:ext cx="10515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number of optimizations, including, finer collimation,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larger MCP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more stable RF generator, we were able to improve the time resolution from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3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658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simulations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8" y="735002"/>
            <a:ext cx="10938052" cy="3652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4147" y="3830179"/>
            <a:ext cx="11776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electrons (SEs) are generated with uniform spatial and angular distributions at emission area (1) on target (2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are pre-focused and accelerated to 2500 eV in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Wehnelt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 three-electrode system (3), deflected by 90 degrees in a permanent magnet (4), and then pass through the focusing system composed of a collimator (5) and two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Einzel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lenses (6) and (7), arranged sequentially. The transit time spread (TTS) and electron beam spot size at the detection plane are calculated.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TTS represents the detector’s physical time resolution, while the spot size contributes to the technical time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2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743200" cy="365125"/>
          </a:xfrm>
        </p:spPr>
        <p:txBody>
          <a:bodyPr/>
          <a:lstStyle/>
          <a:p>
            <a:fld id="{079BECA0-F4D6-44B2-AB77-94B282D64AC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658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simulations: results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50662" y="666044"/>
            <a:ext cx="5558227" cy="374089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08888" y="666044"/>
            <a:ext cx="5332449" cy="3740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661" y="4617156"/>
            <a:ext cx="520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transit time spread, technical time resolution, total time resolution, and SE detection efficiency as functions of collimator diameter for an SE emitter size of 0.5 mm (D = 50 cm).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1110" y="4666085"/>
            <a:ext cx="486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transit time spread, technical time resolution, total time resolution, and SE detection efficiency as functions of SE emitter size for a collimator diameter of 4 mm.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8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size photocathode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48" y="2276404"/>
            <a:ext cx="6921909" cy="34522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8" y="2276404"/>
            <a:ext cx="3222170" cy="3452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258" y="1002397"/>
            <a:ext cx="1095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Spherical-capacitor design  is developed. The implementation, incorporating heavy-glass Cerenkov radiator, is in progress.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18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5057" y="185057"/>
            <a:ext cx="1190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629" y="769832"/>
            <a:ext cx="969917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simulations: done.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optimization: in progress.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studies: graphene’s hot carriers lifetimes are successfully measured in Lab; investigations with radioactive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done 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size photocathode design: done; fist prototype is underway.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76088"/>
            <a:ext cx="1190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done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629" y="4114800"/>
            <a:ext cx="10874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Heavy Ion Detector with synchronized beam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real-life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lifetimes measurements at ELPH/MAMI facilities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 and test in Lab the detector with large size photocathode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8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7429" y="337457"/>
            <a:ext cx="104176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Zhamkochyan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“Advanced picosecond precision Radio Frequency Timer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JINST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C02014 (2024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Kakoyan, S. Zhamkochyan et al., JINST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20 C07030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</a:t>
            </a: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more publications are being prepared to be published in international journals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Zhamkochyan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“Picosecond resolution time resolved photoelectron emission detection system”, International workshop on Detection Systems and Techniques for fundamental and applied physics (DeSyT-2025), Catania, Italy</a:t>
            </a: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Margaryan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“Radio Frequency PMT”, 3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DRD4 Collaboration Meeting,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Switzerland</a:t>
            </a: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Zhamkochyan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“RF PMT: A Picosecond-Resolution Timing Sensor — Current Status and Future Perspectives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14th workshop on picosecond timing detectors, electronics and applications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(FAST-2025), Elba, Italy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417"/>
            <a:ext cx="11205754" cy="49377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23LCG-1C018 project’s main goals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Radio-Frequency Timer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Heavy Ion Detector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 of the activities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3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8925" y="342900"/>
            <a:ext cx="532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collaboration: DRD4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0" y="927674"/>
            <a:ext cx="3736064" cy="210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575" y="1238250"/>
            <a:ext cx="7953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Research and Development 4 — is the CERN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international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collaboration for developing the next generation of photon-based particle identification detectors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future experiments.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2390775"/>
            <a:ext cx="7829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aim is to identify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develop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important, urgent detector‐technologies R&amp;D needed to support current and future particle physics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Europe, both in the near term and longer term (20+ years).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575" y="3646754"/>
            <a:ext cx="1123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team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became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 of DRD4 collaboration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participating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Package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activities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ultra-fast Time-of-Flight detectors (target timing precision ≈ 10–15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32726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7058" y="381000"/>
            <a:ext cx="9089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spent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7057" y="1273629"/>
            <a:ext cx="7870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Salaries        ~ 25M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Renovation: ~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Traveling:    ~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Equipment:  ~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7M (HV supply)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1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720436"/>
            <a:ext cx="10612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 you for your attention!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92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23LCG-1C018 project’s main goals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055913"/>
            <a:ext cx="10515600" cy="513967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Precise measurement of heavy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lifetimes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measurements, focusing system development, detection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optimization.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ion detector testing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radioactive source at Lab. synchronized beam.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 ion detector testing using synchronized beam.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ELPH (Japan) and/or MAMI (Germany) facilities </a:t>
            </a:r>
          </a:p>
          <a:p>
            <a:pPr marL="457200" lvl="1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construction and testing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RF-photomultiplier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large area photocathode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Monte-Carlo simulations and final design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of “spherical capacitor” type cathode-immersion lens system with Cherenkov radiator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in Lab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1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33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Zhamkochyan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(PhD, PI)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Abrahamyan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(PhD)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Margaryan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(PhD)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(PhD)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Elbakyan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(young scientist, PhD)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Hasmik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Rostomyan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(young scientist)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inanyan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(student)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Collaborator: Satoshi N. Nakamura (Tokyo University)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9484"/>
            <a:ext cx="10718494" cy="58885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nucleus containing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hyperon along with protons and neutrons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Hyperon is a baryon containing strange quark(s)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hyperon has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quark structure (“strange neutron”)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play important role in astrophysical objects, such as neutron stars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“Hyperon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puzzle”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problems to be solved for the nuclear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precise measurements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lifetimes and binding energies are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20" y="1009313"/>
            <a:ext cx="7626210" cy="37081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57549" y="221368"/>
            <a:ext cx="8324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measurements: state of the art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94276" y="4794526"/>
            <a:ext cx="11688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- red open circles, KEK experiment  - blue triangles, black square - earlier experiments, COSY result and a black open circle - CERN experiment on Bi. The two most recent theory calculations are shown as dot–dash and dash lines.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5390" y="5529271"/>
            <a:ext cx="11207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heavy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experimental results are contradictive: from ~125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~3ns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77AB86-F37B-4DB2-AF57-D6BB55A4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193" y="242122"/>
            <a:ext cx="7350919" cy="6064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Ion Detector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CF665-C585-43A6-95E9-D90F2BE2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BF06-261B-475B-969C-00E0CC6029E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C:\Users\User\Downloads\2 RF PMT sxema.jpg">
            <a:extLst>
              <a:ext uri="{FF2B5EF4-FFF2-40B4-BE49-F238E27FC236}">
                <a16:creationId xmlns:a16="http://schemas.microsoft.com/office/drawing/2014/main" id="{CE8CAA28-8400-43EE-9F5B-EA57FD72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8" y="1059274"/>
            <a:ext cx="5503645" cy="412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978" y="5263430"/>
            <a:ext cx="5503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i="1" dirty="0">
                <a:solidFill>
                  <a:srgbClr val="333399"/>
                </a:solidFill>
                <a:cs typeface="Arial" panose="020B0604020202020204" pitchFamily="34" charset="0"/>
              </a:rPr>
              <a:t>1 – beam window, 2 – Target, 3 – Accelerating electrode, 4 – Magnet, 5 – Collimator, 6 – Electrostatic lens, 7 – </a:t>
            </a:r>
            <a:r>
              <a:rPr lang="en-US" sz="2000" i="1" dirty="0">
                <a:solidFill>
                  <a:srgbClr val="333399"/>
                </a:solidFill>
                <a:cs typeface="Arial" panose="020B0604020202020204" pitchFamily="34" charset="0"/>
              </a:rPr>
              <a:t>RF deflector, 8 – MCP detector, 9 – Readout electronics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58522" y="4663265"/>
            <a:ext cx="500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Ion Detector, based on the RF Timer, is being tested and will be used for 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22" y="1705491"/>
            <a:ext cx="4895278" cy="194689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1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9" name="Google Shape;130059;p2"/>
          <p:cNvSpPr txBox="1"/>
          <p:nvPr/>
        </p:nvSpPr>
        <p:spPr>
          <a:xfrm>
            <a:off x="1556176" y="417956"/>
            <a:ext cx="7416900" cy="5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50" tIns="46775" rIns="89950" bIns="46775" anchor="t" anchorCtr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of the RF Timer</a:t>
            </a:r>
          </a:p>
        </p:txBody>
      </p:sp>
      <p:sp>
        <p:nvSpPr>
          <p:cNvPr id="130060" name="Google Shape;130060;p2"/>
          <p:cNvSpPr txBox="1"/>
          <p:nvPr/>
        </p:nvSpPr>
        <p:spPr>
          <a:xfrm>
            <a:off x="542223" y="1194245"/>
            <a:ext cx="11107554" cy="463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50" tIns="46775" rIns="89950" bIns="46775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time resolution of the photocathode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secondary electron source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spread of the photoelectrons at the surface of the photocathode or SE source.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and technical time resolution of the electron tube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 time spread and of the photoelectrons and electron beam spot size at the PSD.       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time resolution of the RF deflector           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Δτ</a:t>
            </a:r>
            <a:r>
              <a:rPr lang="en-US" sz="2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d/v </a:t>
            </a: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convolution of the size of the electron beam spot and the position resolution of the electron detector,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2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R/T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353AC-F8F9-46A0-9AD6-C85CFA3E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BF06-261B-475B-969C-00E0CC6029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31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 and delayed events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9" y="1227314"/>
            <a:ext cx="10515600" cy="50154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primary high energy beam hits the target, it produces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SEs on both surfaces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SEs are also produced in the target by charged particles, resulting from nuclear reactions caused by primary particles.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nuclear reaction products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also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stopped within the target material. These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undergo weak decays after characteristic lifetimes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emitting charged particles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surface and produce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SEs. These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key signal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 measurements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of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hypernuclei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 requires precise measurement of the time distribution of these delayed SEs.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Dilijan,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ECA0-F4D6-44B2-AB77-94B282D64A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5073</TotalTime>
  <Words>1237</Words>
  <Application>Microsoft Office PowerPoint</Application>
  <PresentationFormat>Widescreen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Radio Frequency Timer and new avenues for Λ hypernuclear studies</vt:lpstr>
      <vt:lpstr>OUTLINE</vt:lpstr>
      <vt:lpstr>23LCG-1C018 project’s main goals</vt:lpstr>
      <vt:lpstr>Team</vt:lpstr>
      <vt:lpstr>Λ hypernuclei</vt:lpstr>
      <vt:lpstr>PowerPoint Presentation</vt:lpstr>
      <vt:lpstr>Heavy Ion Detector</vt:lpstr>
      <vt:lpstr>PowerPoint Presentation</vt:lpstr>
      <vt:lpstr>Prompt and delayed events</vt:lpstr>
      <vt:lpstr>“Toy” simulations of the experiment</vt:lpstr>
      <vt:lpstr>Test studies with Graphene, using fs synchronized laser</vt:lpstr>
      <vt:lpstr>Position sensitive detector</vt:lpstr>
      <vt:lpstr>Test studies with alpha source</vt:lpstr>
      <vt:lpstr>Time resolution Improvement</vt:lpstr>
      <vt:lpstr>Monte-Carlo simulations </vt:lpstr>
      <vt:lpstr>Monte-Carlo simulations: results </vt:lpstr>
      <vt:lpstr>Large size photocathode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Timer Based Picosecond Precision Heavy Ion Detector</dc:title>
  <dc:creator>Simon</dc:creator>
  <cp:lastModifiedBy>Simon</cp:lastModifiedBy>
  <cp:revision>137</cp:revision>
  <dcterms:created xsi:type="dcterms:W3CDTF">2024-08-15T05:11:46Z</dcterms:created>
  <dcterms:modified xsi:type="dcterms:W3CDTF">2025-10-06T08:26:56Z</dcterms:modified>
</cp:coreProperties>
</file>