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82" r:id="rId2"/>
    <p:sldId id="266" r:id="rId3"/>
    <p:sldId id="290" r:id="rId4"/>
    <p:sldId id="291" r:id="rId5"/>
    <p:sldId id="294" r:id="rId6"/>
    <p:sldId id="295" r:id="rId7"/>
    <p:sldId id="298" r:id="rId8"/>
    <p:sldId id="299" r:id="rId9"/>
    <p:sldId id="297" r:id="rId10"/>
    <p:sldId id="277" r:id="rId11"/>
    <p:sldId id="287" r:id="rId12"/>
    <p:sldId id="288" r:id="rId13"/>
    <p:sldId id="281" r:id="rId14"/>
    <p:sldId id="286" r:id="rId15"/>
    <p:sldId id="289" r:id="rId16"/>
    <p:sldId id="292" r:id="rId17"/>
    <p:sldId id="284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3947" autoAdjust="0"/>
  </p:normalViewPr>
  <p:slideViewPr>
    <p:cSldViewPr snapToGrid="0" showGuides="1">
      <p:cViewPr varScale="1">
        <p:scale>
          <a:sx n="83" d="100"/>
          <a:sy n="83" d="100"/>
        </p:scale>
        <p:origin x="55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1927D-8AF0-4937-9F30-2252EEB8DAF6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21E63-6868-4149-861C-944D29A17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12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6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9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06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551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153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43FD-0A16-4840-90C2-EF400085CA98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CBEE-000F-46D2-97B6-77AEAA668CE6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ADF7-E6BC-46AD-BECF-A7FA1DDBBD1B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5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E29A-C6BE-4E84-9040-334BF5C34B5F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813B-BA3C-403A-A5EE-DB84E2066EBB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A60ED-8042-4AAD-94E3-DCBF9974544B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4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550C-43D7-4503-BC04-0786E7558483}" type="datetime1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1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1AD6-2E0A-4BAC-917A-EF57BC89829D}" type="datetime1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2EF3-9843-4ADA-B136-266BD67A56B7}" type="datetime1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9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92C-B3DA-472B-856F-A477D2144699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5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3A9F-F090-4746-B322-1FBE539DC66F}" type="datetime1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8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33F4-DFFD-4E8C-B314-F176DBCF25AD}" type="datetime1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528DB-ED3E-4958-A27A-15052EC97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doi.org/10.5089/9798400224140.002.A00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smtClean="0"/>
              <a:t>Կենսաբանության ԳՀ ինստիտուտի տարեկան գիտաժողով  20.03.2024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3" y="-7064"/>
            <a:ext cx="12208433" cy="7508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827" y="2233770"/>
            <a:ext cx="8526307" cy="2354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76" y="4722920"/>
            <a:ext cx="2271847" cy="2225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8" y="4750899"/>
            <a:ext cx="2166885" cy="21745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535" y="4722920"/>
            <a:ext cx="2920237" cy="2152075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1707594" y="104458"/>
            <a:ext cx="964620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2025 Համայակական գիտաժողով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28093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370" y="5227781"/>
            <a:ext cx="1416761" cy="138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269" y="5583676"/>
            <a:ext cx="2345525" cy="85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4" y="1766023"/>
            <a:ext cx="7732836" cy="3964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182" y="-196942"/>
            <a:ext cx="4525818" cy="13390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0713" y="187906"/>
            <a:ext cx="548579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  <a:spcAft>
                <a:spcPts val="1350"/>
              </a:spcAft>
            </a:pPr>
            <a:r>
              <a:rPr lang="en-US" sz="2667" b="1" dirty="0" err="1" smtClean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Սարդեր</a:t>
            </a:r>
            <a:r>
              <a:rPr lang="hy-AM" sz="2667" b="1" dirty="0" smtClean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ի ուսումնասիրություն</a:t>
            </a:r>
            <a:endParaRPr lang="en-US" sz="2667" b="1" dirty="0">
              <a:solidFill>
                <a:srgbClr val="1F1E1E"/>
              </a:solidFill>
              <a:latin typeface="Sora Semi Bold" pitchFamily="34" charset="0"/>
              <a:ea typeface="Sora Semi Bold" pitchFamily="34" charset="-122"/>
              <a:cs typeface="Sora Semi Bold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75" y="1766023"/>
            <a:ext cx="3713577" cy="274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0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C622553-E7D2-4A68-9490-E339D47EABB7}"/>
              </a:ext>
            </a:extLst>
          </p:cNvPr>
          <p:cNvSpPr txBox="1">
            <a:spLocks/>
          </p:cNvSpPr>
          <p:nvPr/>
        </p:nvSpPr>
        <p:spPr>
          <a:xfrm>
            <a:off x="354682" y="104579"/>
            <a:ext cx="11482636" cy="5440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Միջազգային</a:t>
            </a:r>
            <a:r>
              <a:rPr lang="en-US" sz="28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համագործակցություն</a:t>
            </a:r>
            <a:r>
              <a:rPr lang="en-US" sz="28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և </a:t>
            </a:r>
            <a:r>
              <a:rPr lang="en-US" sz="2800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կարողությունների</a:t>
            </a:r>
            <a:r>
              <a:rPr lang="en-US" sz="28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զարգացու</a:t>
            </a:r>
            <a:r>
              <a:rPr lang="hy-AM" sz="2800" b="1" dirty="0" smtClean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018" y="926099"/>
            <a:ext cx="11600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Օտարածին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տեսակների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ռիսկերի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գնահատում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 smtClean="0">
              <a:solidFill>
                <a:srgbClr val="082A75"/>
              </a:solidFill>
              <a:latin typeface="Sylfaen" panose="010A05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Գիտական</a:t>
            </a:r>
            <a:r>
              <a:rPr lang="en-US" b="1" dirty="0" smtClean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հիմքերի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ստեղծումից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դեպի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գործնական</a:t>
            </a:r>
            <a:r>
              <a:rPr lang="en-US" b="1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կիրառություն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4682" y="1720611"/>
            <a:ext cx="1188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dirty="0"/>
              <a:t>Ծրագրի շրջանակներում Հայաստան է այցելել Լոձի համալսարանի (Լեհաստան) պրոֆեսոր Լորենցո Վիլիզին, ով անցկացրել է «Օտարածին ինվազիվ տեսակների ռիսկերի գնահատում» թեմայով աշխատաժողով՝ ցուցադրելով, թե ինչպես կարելի է գործնականում գնահատել ռիսկերը՝ օգտագործելով ժամանակակից գործիքակազմեր։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1" y="2643941"/>
            <a:ext cx="5462056" cy="4112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6" y="2644870"/>
            <a:ext cx="5414241" cy="40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0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1673" y="157018"/>
            <a:ext cx="11804073" cy="6301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Aft>
                <a:spcPts val="1350"/>
              </a:spcAft>
            </a:pP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Համատեղ</a:t>
            </a:r>
            <a:r>
              <a:rPr lang="en-US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հետազոտություններ</a:t>
            </a:r>
            <a:r>
              <a:rPr lang="en-US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և </a:t>
            </a: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աշխատաժողովներ</a:t>
            </a:r>
            <a:endParaRPr lang="en-US" sz="28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Ռուսաստան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համագործակցություն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է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հաստատվել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պրոֆեսոր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Վարոս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Պետրոսյանի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(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Սևերցովի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անվան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էկոլոգիայի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և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էվոլյուցայի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խնդիրների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ինստիտուտի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հետ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՝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ինվազիվ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տեսակների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մոդելավորման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ուղղությամբ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փետրվար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և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սպետեմբեր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2025</a:t>
            </a:r>
            <a:r>
              <a:rPr lang="en-US" dirty="0" smtClean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US" sz="2800" b="1" dirty="0">
              <a:solidFill>
                <a:srgbClr val="1A1C1E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US" b="1" dirty="0" smtClean="0">
              <a:solidFill>
                <a:srgbClr val="1A1C1E"/>
              </a:solidFill>
              <a:latin typeface="Sylfaen" panose="010A050205030603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US" b="1" dirty="0">
              <a:solidFill>
                <a:srgbClr val="1A1C1E"/>
              </a:solidFill>
              <a:latin typeface="Sylfaen" panose="010A050205030603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US" b="1" dirty="0" smtClean="0">
              <a:solidFill>
                <a:srgbClr val="1A1C1E"/>
              </a:solidFill>
              <a:latin typeface="Sylfaen" panose="010A050205030603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US" b="1" dirty="0" smtClean="0">
              <a:solidFill>
                <a:srgbClr val="1A1C1E"/>
              </a:solidFill>
              <a:latin typeface="Sylfaen" panose="010A050205030603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endParaRPr lang="en-US" b="1" dirty="0" smtClean="0">
              <a:solidFill>
                <a:srgbClr val="1A1C1E"/>
              </a:solidFill>
              <a:latin typeface="Sylfaen" panose="010A050205030603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 err="1" smtClean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Լեհաստան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պրոֆեսոր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Լորենցո</a:t>
            </a:r>
            <a:r>
              <a:rPr lang="en-US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Վիլիզիի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(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Լոձի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համալսարան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այցը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ԵՊՀ՝ «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Օտարածին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ինվազիվ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տեսակների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ռիսկերի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գնահատում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թեմայով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աշխատաժողով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անցկացնելու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նպատակով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մարտ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2025)։ </a:t>
            </a:r>
            <a:endParaRPr lang="en-US" sz="2800" b="1" dirty="0">
              <a:solidFill>
                <a:srgbClr val="1A1C1E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400050" marR="0" lvl="0" indent="-400050">
              <a:lnSpc>
                <a:spcPct val="150000"/>
              </a:lnSpc>
              <a:spcBef>
                <a:spcPts val="0"/>
              </a:spcBef>
              <a:spcAft>
                <a:spcPts val="225"/>
              </a:spcAft>
              <a:buSzPts val="1000"/>
              <a:buFont typeface="+mj-lt"/>
              <a:buAutoNum type="arabicPeriod"/>
              <a:tabLst>
                <a:tab pos="457200" algn="l"/>
              </a:tabLst>
            </a:pPr>
            <a:r>
              <a:rPr lang="en-US" b="1" dirty="0" err="1" smtClean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Չեխիա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համագործակցություն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պրոֆեսոր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Ալեշ</a:t>
            </a:r>
            <a:r>
              <a:rPr lang="en-US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Դոլնիի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(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Օստրավայի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համալսարան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հետ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՝ «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Ճպուրների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ուսումնասիրություն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en-US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թեմայով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hy-AM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օգոստոս, </a:t>
            </a:r>
            <a:r>
              <a:rPr lang="en-US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2025)։</a:t>
            </a:r>
            <a:endParaRPr lang="en-US" sz="2800" b="1" dirty="0">
              <a:solidFill>
                <a:srgbClr val="1A1C1E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ysu.am/sites/default/files/styles/large_slide/public/2025-01/pxl_20250124_101015172.mp_.jpg?h=71976bb4&amp;itok=zHxoT1J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" y="2090099"/>
            <a:ext cx="4091132" cy="230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154" y="2090099"/>
            <a:ext cx="3984336" cy="2490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2238" y="2292217"/>
            <a:ext cx="37029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400" b="1" i="1" dirty="0"/>
              <a:t>ԵՊՀ կենսաբանության ֆակուլտետում դասախոսությամբ հանդես եկավ ՌԴ գիտությունների ակադեմիայի Ա.Ն. Սևերցովի անվան էկոլոգիայի և էվոլյուցիայի ինստիտուտի «Կենսաինֆորմատիկայի և կենսաբանական պրոցեսների մոդելավորում» ամբիոնի հիմնադիր և վարիչ, </a:t>
            </a:r>
            <a:r>
              <a:rPr lang="hy-AM" sz="1400" b="1" i="1" dirty="0" smtClean="0"/>
              <a:t>պրոֆեսոր</a:t>
            </a:r>
            <a:endParaRPr lang="en-US" sz="1400" b="1" i="1" dirty="0" smtClean="0"/>
          </a:p>
          <a:p>
            <a:r>
              <a:rPr lang="hy-AM" sz="1400" b="1" i="1" dirty="0" smtClean="0"/>
              <a:t> </a:t>
            </a:r>
            <a:r>
              <a:rPr lang="hy-AM" sz="1600" b="1" i="1" dirty="0"/>
              <a:t>Վարոս Գարեգինի Պետրոսյանը</a:t>
            </a:r>
            <a:r>
              <a:rPr lang="hy-AM" sz="1400" b="1" i="1" dirty="0"/>
              <a:t>։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217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dirty="0"/>
              <a:t>Համահայկական գիտաժողով, </a:t>
            </a:r>
            <a:r>
              <a:rPr lang="ru-RU" dirty="0"/>
              <a:t>2024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2313" y="89984"/>
            <a:ext cx="11357033" cy="68018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Հոդվածներ</a:t>
            </a:r>
            <a:r>
              <a:rPr lang="en-US" sz="2800" b="1" i="1" dirty="0"/>
              <a:t> </a:t>
            </a:r>
            <a:r>
              <a:rPr lang="en-US" sz="2800" b="1" i="1" dirty="0" err="1"/>
              <a:t>գիտական</a:t>
            </a:r>
            <a:r>
              <a:rPr lang="en-US" sz="2800" b="1" i="1" dirty="0"/>
              <a:t> </a:t>
            </a:r>
            <a:r>
              <a:rPr lang="en-US" sz="2800" b="1" i="1" dirty="0" err="1" smtClean="0"/>
              <a:t>ամսագրերում</a:t>
            </a:r>
            <a:r>
              <a:rPr lang="en-US" sz="2800" b="1" i="1" dirty="0" smtClean="0"/>
              <a:t> 2024-2025 </a:t>
            </a:r>
            <a:endParaRPr lang="en-US" sz="2800" b="1" i="1" dirty="0"/>
          </a:p>
          <a:p>
            <a:pPr marL="228600" lvl="0" indent="-228600">
              <a:buFont typeface="+mj-lt"/>
              <a:buAutoNum type="arabicPeriod"/>
            </a:pPr>
            <a:r>
              <a:rPr lang="en-US" sz="1400" b="1" dirty="0" err="1"/>
              <a:t>Pipoyan</a:t>
            </a:r>
            <a:r>
              <a:rPr lang="en-US" sz="1400" b="1" dirty="0"/>
              <a:t> S., </a:t>
            </a:r>
            <a:r>
              <a:rPr lang="en-US" sz="1400" b="1" dirty="0" err="1"/>
              <a:t>Stepanyan</a:t>
            </a:r>
            <a:r>
              <a:rPr lang="en-US" sz="1400" b="1" dirty="0"/>
              <a:t> I., </a:t>
            </a:r>
            <a:r>
              <a:rPr lang="en-US" sz="1400" b="1" dirty="0" err="1"/>
              <a:t>Srapionyan</a:t>
            </a:r>
            <a:r>
              <a:rPr lang="en-US" sz="1400" b="1" dirty="0"/>
              <a:t> L., et al. </a:t>
            </a:r>
            <a:r>
              <a:rPr lang="en-US" sz="1400" dirty="0"/>
              <a:t>// Present-day </a:t>
            </a:r>
            <a:r>
              <a:rPr lang="en-US" sz="1400" dirty="0" err="1"/>
              <a:t>ichthyofauna</a:t>
            </a:r>
            <a:r>
              <a:rPr lang="en-US" sz="1400" dirty="0"/>
              <a:t> of small mountain rivers in the </a:t>
            </a:r>
            <a:r>
              <a:rPr lang="en-US" sz="1400" dirty="0" err="1"/>
              <a:t>Araks</a:t>
            </a:r>
            <a:r>
              <a:rPr lang="en-US" sz="1400" dirty="0"/>
              <a:t> River drainage basin / </a:t>
            </a:r>
            <a:r>
              <a:rPr lang="en-US" sz="1400" i="1" dirty="0"/>
              <a:t>Zoology in the Middle East</a:t>
            </a:r>
            <a:r>
              <a:rPr lang="en-US" sz="1400" dirty="0"/>
              <a:t>, 2025, 71, 163-172 (Scopus</a:t>
            </a:r>
            <a:r>
              <a:rPr lang="en-US" sz="1400" dirty="0" smtClean="0"/>
              <a:t>). </a:t>
            </a:r>
            <a:r>
              <a:rPr lang="en-US" sz="1400" b="1" dirty="0" smtClean="0"/>
              <a:t>DOI</a:t>
            </a:r>
            <a:r>
              <a:rPr lang="en-US" sz="1400" b="1" dirty="0"/>
              <a:t>: </a:t>
            </a:r>
            <a:r>
              <a:rPr lang="en-US" sz="1400" b="1" dirty="0" smtClean="0"/>
              <a:t>10.1080/09397140.2025.2495220 – </a:t>
            </a:r>
            <a:r>
              <a:rPr lang="en-US" sz="1600" b="1" dirty="0" smtClean="0">
                <a:solidFill>
                  <a:srgbClr val="FF0000"/>
                </a:solidFill>
              </a:rPr>
              <a:t>Q2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 smtClean="0"/>
              <a:t>Ghazaryan</a:t>
            </a:r>
            <a:r>
              <a:rPr lang="en-US" sz="1400" b="1" dirty="0" smtClean="0"/>
              <a:t> Sh., </a:t>
            </a:r>
            <a:r>
              <a:rPr lang="en-US" sz="1400" b="1" dirty="0" err="1" smtClean="0"/>
              <a:t>Arakelyan</a:t>
            </a:r>
            <a:r>
              <a:rPr lang="en-US" sz="1400" b="1" dirty="0" smtClean="0"/>
              <a:t> M., </a:t>
            </a:r>
            <a:r>
              <a:rPr lang="en-US" sz="1400" b="1" dirty="0" err="1" smtClean="0"/>
              <a:t>Ghazaryan</a:t>
            </a:r>
            <a:r>
              <a:rPr lang="en-US" sz="1400" b="1" dirty="0" smtClean="0"/>
              <a:t> A., et al. </a:t>
            </a:r>
            <a:r>
              <a:rPr lang="en-US" sz="1400" dirty="0" smtClean="0"/>
              <a:t>// State of knowledge of the ladybird beetle (</a:t>
            </a:r>
            <a:r>
              <a:rPr lang="en-US" sz="1400" dirty="0" err="1" smtClean="0"/>
              <a:t>Coleoptera</a:t>
            </a:r>
            <a:r>
              <a:rPr lang="en-US" sz="1400" dirty="0" smtClean="0"/>
              <a:t>, </a:t>
            </a:r>
            <a:r>
              <a:rPr lang="en-US" sz="1400" dirty="0" err="1" smtClean="0"/>
              <a:t>Coccinellidae</a:t>
            </a:r>
            <a:r>
              <a:rPr lang="en-US" sz="1400" dirty="0" smtClean="0"/>
              <a:t>) fauna of Armenia and other </a:t>
            </a:r>
            <a:r>
              <a:rPr lang="en-US" sz="1400" dirty="0" err="1" smtClean="0"/>
              <a:t>Transcaucasian</a:t>
            </a:r>
            <a:r>
              <a:rPr lang="en-US" sz="1400" dirty="0" smtClean="0"/>
              <a:t> countries, including two new country records / </a:t>
            </a:r>
            <a:r>
              <a:rPr lang="en-US" sz="1400" i="1" dirty="0" err="1" smtClean="0"/>
              <a:t>ZooKeys</a:t>
            </a:r>
            <a:r>
              <a:rPr lang="en-US" sz="1400" dirty="0" smtClean="0"/>
              <a:t>, 2024, 1221, 71-102 (Scopus, Web of Science). DOI: 10.3897/zookeys.1221.127225 –</a:t>
            </a:r>
            <a:r>
              <a:rPr lang="en-US" sz="1400" b="1" dirty="0" smtClean="0">
                <a:solidFill>
                  <a:srgbClr val="FF0000"/>
                </a:solidFill>
              </a:rPr>
              <a:t>Q1</a:t>
            </a:r>
            <a:endParaRPr lang="en-US" sz="14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smtClean="0"/>
              <a:t> </a:t>
            </a:r>
            <a:r>
              <a:rPr lang="en-US" sz="1400" b="1" dirty="0" err="1"/>
              <a:t>Pipoyan</a:t>
            </a:r>
            <a:r>
              <a:rPr lang="en-US" sz="1400" b="1" dirty="0"/>
              <a:t> S. </a:t>
            </a:r>
            <a:r>
              <a:rPr lang="en-US" sz="1400" b="1" dirty="0" err="1"/>
              <a:t>Kh</a:t>
            </a:r>
            <a:r>
              <a:rPr lang="en-US" sz="1400" b="1" dirty="0"/>
              <a:t>., </a:t>
            </a:r>
            <a:r>
              <a:rPr lang="en-US" sz="1400" b="1" dirty="0" err="1"/>
              <a:t>Benoyan</a:t>
            </a:r>
            <a:r>
              <a:rPr lang="en-US" sz="1400" b="1" dirty="0"/>
              <a:t> L. </a:t>
            </a:r>
            <a:r>
              <a:rPr lang="en-US" sz="1400" b="1" dirty="0" err="1"/>
              <a:t>Kh</a:t>
            </a:r>
            <a:r>
              <a:rPr lang="en-US" sz="1400" b="1" dirty="0"/>
              <a:t>., </a:t>
            </a:r>
            <a:r>
              <a:rPr lang="en-US" sz="1400" b="1" dirty="0" err="1"/>
              <a:t>Grigoryan</a:t>
            </a:r>
            <a:r>
              <a:rPr lang="en-US" sz="1400" b="1" dirty="0"/>
              <a:t> A. F., et al.</a:t>
            </a:r>
            <a:r>
              <a:rPr lang="en-US" sz="1400" dirty="0"/>
              <a:t> // Features of the Biology of Alien Species Prussian Carp (</a:t>
            </a:r>
            <a:r>
              <a:rPr lang="en-US" sz="1400" dirty="0" err="1"/>
              <a:t>Cyprinidae</a:t>
            </a:r>
            <a:r>
              <a:rPr lang="en-US" sz="1400" dirty="0"/>
              <a:t>, </a:t>
            </a:r>
            <a:r>
              <a:rPr lang="en-US" sz="1400" dirty="0" err="1"/>
              <a:t>Actinopterygii</a:t>
            </a:r>
            <a:r>
              <a:rPr lang="en-US" sz="1400" dirty="0"/>
              <a:t>) from the Water Bodies of Armenia / </a:t>
            </a:r>
            <a:r>
              <a:rPr lang="en-US" sz="1400" i="1" dirty="0"/>
              <a:t>Russian Journal of Biological Invasions</a:t>
            </a:r>
            <a:r>
              <a:rPr lang="en-US" sz="1400" dirty="0"/>
              <a:t>, 2024, 15 (1), 119-133 (Scopus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10.1134/S2075111724010120- </a:t>
            </a:r>
            <a:r>
              <a:rPr lang="en-US" sz="1400" b="1" dirty="0" smtClean="0">
                <a:solidFill>
                  <a:srgbClr val="FF0000"/>
                </a:solidFill>
              </a:rPr>
              <a:t>Q4</a:t>
            </a:r>
            <a:endParaRPr lang="en-US" sz="1400" b="1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 smtClean="0"/>
              <a:t>Arzumanyan</a:t>
            </a:r>
            <a:r>
              <a:rPr lang="en-US" sz="1400" b="1" dirty="0" smtClean="0"/>
              <a:t> </a:t>
            </a:r>
            <a:r>
              <a:rPr lang="en-US" sz="1400" b="1" dirty="0"/>
              <a:t>M., </a:t>
            </a:r>
            <a:r>
              <a:rPr lang="en-US" sz="1400" b="1" dirty="0" err="1"/>
              <a:t>Zhamakochyan</a:t>
            </a:r>
            <a:r>
              <a:rPr lang="en-US" sz="1400" b="1" dirty="0"/>
              <a:t> G., </a:t>
            </a:r>
            <a:r>
              <a:rPr lang="en-US" sz="1400" b="1" dirty="0" err="1"/>
              <a:t>Torosyan</a:t>
            </a:r>
            <a:r>
              <a:rPr lang="en-US" sz="1400" b="1" dirty="0"/>
              <a:t> H., et al.</a:t>
            </a:r>
            <a:r>
              <a:rPr lang="en-US" sz="1400" dirty="0"/>
              <a:t> // First record of </a:t>
            </a:r>
            <a:r>
              <a:rPr lang="en-US" sz="1400" dirty="0" err="1"/>
              <a:t>Arion</a:t>
            </a:r>
            <a:r>
              <a:rPr lang="en-US" sz="1400" dirty="0"/>
              <a:t> vulgaris </a:t>
            </a:r>
            <a:r>
              <a:rPr lang="en-US" sz="1400" dirty="0" err="1"/>
              <a:t>Moquin-Tandon</a:t>
            </a:r>
            <a:r>
              <a:rPr lang="en-US" sz="1400" dirty="0"/>
              <a:t>, 1855 (</a:t>
            </a:r>
            <a:r>
              <a:rPr lang="en-US" sz="1400" dirty="0" err="1"/>
              <a:t>Arionidae</a:t>
            </a:r>
            <a:r>
              <a:rPr lang="en-US" sz="1400" dirty="0"/>
              <a:t>) from Armenia / </a:t>
            </a:r>
            <a:r>
              <a:rPr lang="en-US" sz="1400" i="1" dirty="0"/>
              <a:t>Biodiversity Data Journal</a:t>
            </a:r>
            <a:r>
              <a:rPr lang="en-US" sz="1400" dirty="0"/>
              <a:t>, 2024, 12, e121176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10.3897/BDJ.12.e121176 –</a:t>
            </a:r>
            <a:r>
              <a:rPr lang="en-US" sz="1400" b="1" dirty="0" smtClean="0">
                <a:solidFill>
                  <a:srgbClr val="FF0000"/>
                </a:solidFill>
              </a:rPr>
              <a:t>Q2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/>
              <a:t>Odegov</a:t>
            </a:r>
            <a:r>
              <a:rPr lang="en-US" sz="1400" b="1" dirty="0"/>
              <a:t> D. O., </a:t>
            </a:r>
            <a:r>
              <a:rPr lang="en-US" sz="1400" b="1" dirty="0" err="1"/>
              <a:t>Valyaeva</a:t>
            </a:r>
            <a:r>
              <a:rPr lang="en-US" sz="1400" b="1" dirty="0"/>
              <a:t> A. A., </a:t>
            </a:r>
            <a:r>
              <a:rPr lang="en-US" sz="1400" b="1" dirty="0" err="1"/>
              <a:t>Arakelyan</a:t>
            </a:r>
            <a:r>
              <a:rPr lang="en-US" sz="1400" b="1" dirty="0"/>
              <a:t> M. S., et al.</a:t>
            </a:r>
            <a:r>
              <a:rPr lang="en-US" sz="1400" dirty="0"/>
              <a:t> // Polymorphism of Microsatellite Loci in Populations of Caucasian Rock Lizards and Its Use for Assessing the Genetic Diversity of </a:t>
            </a:r>
            <a:r>
              <a:rPr lang="en-US" sz="1400" dirty="0" err="1"/>
              <a:t>Darevskia</a:t>
            </a:r>
            <a:r>
              <a:rPr lang="en-US" sz="1400" dirty="0"/>
              <a:t> </a:t>
            </a:r>
            <a:r>
              <a:rPr lang="en-US" sz="1400" dirty="0" err="1"/>
              <a:t>raddei</a:t>
            </a:r>
            <a:r>
              <a:rPr lang="en-US" sz="1400" dirty="0"/>
              <a:t> / </a:t>
            </a:r>
            <a:r>
              <a:rPr lang="en-US" sz="1400" i="1" dirty="0"/>
              <a:t>Russian Journal of Genetics</a:t>
            </a:r>
            <a:r>
              <a:rPr lang="en-US" sz="1400" dirty="0"/>
              <a:t>, 2024, 60 (3), 326-343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10.1134/S1022795424030104- </a:t>
            </a:r>
            <a:r>
              <a:rPr lang="en-US" sz="1400" b="1" dirty="0" smtClean="0">
                <a:solidFill>
                  <a:srgbClr val="FF0000"/>
                </a:solidFill>
              </a:rPr>
              <a:t>Q2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 smtClean="0"/>
              <a:t>Nikitin</a:t>
            </a:r>
            <a:r>
              <a:rPr lang="en-US" sz="1400" b="1" dirty="0" smtClean="0"/>
              <a:t> P., </a:t>
            </a:r>
            <a:r>
              <a:rPr lang="en-US" sz="1400" b="1" dirty="0" err="1" smtClean="0"/>
              <a:t>Sidorov</a:t>
            </a:r>
            <a:r>
              <a:rPr lang="en-US" sz="1400" b="1" dirty="0" smtClean="0"/>
              <a:t> S., </a:t>
            </a:r>
            <a:r>
              <a:rPr lang="en-US" sz="1400" b="1" dirty="0" err="1" smtClean="0"/>
              <a:t>Liehr</a:t>
            </a:r>
            <a:r>
              <a:rPr lang="en-US" sz="1400" b="1" dirty="0" smtClean="0"/>
              <a:t> T., et al.</a:t>
            </a:r>
            <a:r>
              <a:rPr lang="en-US" sz="1400" dirty="0" smtClean="0"/>
              <a:t> // Variants of a major DNA satellite discriminate parental </a:t>
            </a:r>
            <a:r>
              <a:rPr lang="en-US" sz="1400" dirty="0" err="1" smtClean="0"/>
              <a:t>subgenomes</a:t>
            </a:r>
            <a:r>
              <a:rPr lang="en-US" sz="1400" dirty="0" smtClean="0"/>
              <a:t> in a hybrid </a:t>
            </a:r>
            <a:r>
              <a:rPr lang="en-US" sz="1400" dirty="0" err="1" smtClean="0"/>
              <a:t>parthenogenetic</a:t>
            </a:r>
            <a:r>
              <a:rPr lang="en-US" sz="1400" dirty="0" smtClean="0"/>
              <a:t> lizard (</a:t>
            </a:r>
            <a:r>
              <a:rPr lang="en-US" sz="1400" dirty="0" err="1" smtClean="0"/>
              <a:t>Darevsky</a:t>
            </a:r>
            <a:r>
              <a:rPr lang="en-US" sz="1400" dirty="0" smtClean="0"/>
              <a:t>, 1966) / </a:t>
            </a:r>
            <a:r>
              <a:rPr lang="en-US" sz="1400" i="1" dirty="0" smtClean="0"/>
              <a:t>Journal of Experimental Zoology Part B: Molecular and Developmental Evolution</a:t>
            </a:r>
            <a:r>
              <a:rPr lang="en-US" sz="1400" dirty="0" smtClean="0"/>
              <a:t>, 2024, 342 (4), 368-379 (Web of Science). DOI: 10.1002/jez.b.23244 </a:t>
            </a:r>
            <a:r>
              <a:rPr lang="en-US" sz="1400" b="1" dirty="0" err="1" smtClean="0"/>
              <a:t>Arakelyan</a:t>
            </a:r>
            <a:r>
              <a:rPr lang="en-US" sz="1400" b="1" dirty="0" smtClean="0"/>
              <a:t> </a:t>
            </a:r>
            <a:r>
              <a:rPr lang="en-US" sz="1400" b="1" dirty="0"/>
              <a:t>M., </a:t>
            </a:r>
            <a:r>
              <a:rPr lang="en-US" sz="1400" b="1" dirty="0" err="1"/>
              <a:t>Petrosyan</a:t>
            </a:r>
            <a:r>
              <a:rPr lang="en-US" sz="1400" b="1" dirty="0"/>
              <a:t> V</a:t>
            </a:r>
            <a:r>
              <a:rPr lang="en-US" sz="1400" b="1" dirty="0" smtClean="0"/>
              <a:t>.</a:t>
            </a:r>
            <a:r>
              <a:rPr lang="en-US" sz="1400" dirty="0"/>
              <a:t> -–</a:t>
            </a:r>
            <a:r>
              <a:rPr lang="en-US" sz="1400" b="1" dirty="0">
                <a:solidFill>
                  <a:srgbClr val="FF0000"/>
                </a:solidFill>
              </a:rPr>
              <a:t>Q1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smtClean="0"/>
              <a:t>, </a:t>
            </a:r>
            <a:r>
              <a:rPr lang="en-US" sz="1400" b="1" dirty="0" err="1"/>
              <a:t>Pipoyan</a:t>
            </a:r>
            <a:r>
              <a:rPr lang="en-US" sz="1400" b="1" dirty="0"/>
              <a:t> S., et al.</a:t>
            </a:r>
            <a:r>
              <a:rPr lang="en-US" sz="1400" dirty="0"/>
              <a:t> // Invasive alien species of animals in Armenia / </a:t>
            </a:r>
            <a:r>
              <a:rPr lang="en-US" sz="1400" i="1" dirty="0" err="1"/>
              <a:t>BioInvasions</a:t>
            </a:r>
            <a:r>
              <a:rPr lang="en-US" sz="1400" i="1" dirty="0"/>
              <a:t> Records</a:t>
            </a:r>
            <a:r>
              <a:rPr lang="en-US" sz="1400" dirty="0"/>
              <a:t>, 2024, 13 (2), 293-303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10.3391/bir.2024.13.2.01- </a:t>
            </a:r>
            <a:r>
              <a:rPr lang="en-US" sz="1400" b="1" dirty="0">
                <a:solidFill>
                  <a:srgbClr val="FF0000"/>
                </a:solidFill>
              </a:rPr>
              <a:t>Q2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 smtClean="0"/>
              <a:t>Pipoyan</a:t>
            </a:r>
            <a:r>
              <a:rPr lang="en-US" sz="1400" b="1" dirty="0" smtClean="0"/>
              <a:t> </a:t>
            </a:r>
            <a:r>
              <a:rPr lang="en-US" sz="1400" b="1" dirty="0"/>
              <a:t>S., </a:t>
            </a:r>
            <a:r>
              <a:rPr lang="en-US" sz="1400" b="1" dirty="0" err="1"/>
              <a:t>Stepanyan</a:t>
            </a:r>
            <a:r>
              <a:rPr lang="en-US" sz="1400" b="1" dirty="0"/>
              <a:t> I., </a:t>
            </a:r>
            <a:r>
              <a:rPr lang="en-US" sz="1400" b="1" dirty="0" err="1"/>
              <a:t>Ghrejyan</a:t>
            </a:r>
            <a:r>
              <a:rPr lang="en-US" sz="1400" b="1" dirty="0"/>
              <a:t> T., </a:t>
            </a:r>
            <a:r>
              <a:rPr lang="en-US" sz="1400" b="1" dirty="0" err="1"/>
              <a:t>Arakelyan</a:t>
            </a:r>
            <a:r>
              <a:rPr lang="en-US" sz="1400" b="1" dirty="0"/>
              <a:t> M.</a:t>
            </a:r>
            <a:r>
              <a:rPr lang="en-US" sz="1400" dirty="0"/>
              <a:t> // Changes in fish species composition in the rivers of the Ararat Plain during the last century / </a:t>
            </a:r>
            <a:r>
              <a:rPr lang="en-US" sz="1400" i="1" dirty="0"/>
              <a:t>Zoology in the Middle East</a:t>
            </a:r>
            <a:r>
              <a:rPr lang="en-US" sz="1400" dirty="0"/>
              <a:t>, 2024, 1-12 (Scopus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10.1080/09397140.2024.2378518- </a:t>
            </a:r>
            <a:r>
              <a:rPr lang="en-US" sz="1400" b="1" dirty="0">
                <a:solidFill>
                  <a:srgbClr val="FF0000"/>
                </a:solidFill>
              </a:rPr>
              <a:t>Q2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 smtClean="0"/>
              <a:t>Guerrasio</a:t>
            </a:r>
            <a:r>
              <a:rPr lang="en-US" sz="1400" b="1" dirty="0" smtClean="0"/>
              <a:t> </a:t>
            </a:r>
            <a:r>
              <a:rPr lang="en-US" sz="1400" b="1" dirty="0"/>
              <a:t>T., </a:t>
            </a:r>
            <a:r>
              <a:rPr lang="en-US" sz="1400" b="1" dirty="0" err="1"/>
              <a:t>Carniato</a:t>
            </a:r>
            <a:r>
              <a:rPr lang="en-US" sz="1400" b="1" dirty="0"/>
              <a:t> D., Acevedo P., </a:t>
            </a:r>
            <a:r>
              <a:rPr lang="en-US" sz="1400" b="1" dirty="0" err="1"/>
              <a:t>Arakelyan</a:t>
            </a:r>
            <a:r>
              <a:rPr lang="en-US" sz="1400" b="1" dirty="0"/>
              <a:t> M., et al.</a:t>
            </a:r>
            <a:r>
              <a:rPr lang="en-US" sz="1400" dirty="0"/>
              <a:t> // Generating wildlife density data across Europe in the framework of the European Observatory of Wildlife (EOW) / </a:t>
            </a:r>
            <a:r>
              <a:rPr lang="en-US" sz="1400" i="1" dirty="0"/>
              <a:t>EFSA Supporting Publications</a:t>
            </a:r>
            <a:r>
              <a:rPr lang="en-US" sz="1400" dirty="0"/>
              <a:t>, 2024, 21 (10)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10.2903/sp.efsa.2024.EN-9084</a:t>
            </a:r>
            <a:r>
              <a:rPr lang="en-US" sz="1400" dirty="0"/>
              <a:t>-–</a:t>
            </a:r>
            <a:r>
              <a:rPr lang="en-US" sz="1400" b="1" dirty="0" smtClean="0">
                <a:solidFill>
                  <a:srgbClr val="FF0000"/>
                </a:solidFill>
              </a:rPr>
              <a:t>Q1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/>
              <a:t>Spangenberg</a:t>
            </a:r>
            <a:r>
              <a:rPr lang="en-US" sz="1400" b="1" dirty="0"/>
              <a:t> V., </a:t>
            </a:r>
            <a:r>
              <a:rPr lang="en-US" sz="1400" b="1" dirty="0" err="1"/>
              <a:t>Arakelyan</a:t>
            </a:r>
            <a:r>
              <a:rPr lang="en-US" sz="1400" b="1" dirty="0"/>
              <a:t> M., </a:t>
            </a:r>
            <a:r>
              <a:rPr lang="en-US" sz="1400" b="1" dirty="0" err="1"/>
              <a:t>Simanovsky</a:t>
            </a:r>
            <a:r>
              <a:rPr lang="en-US" sz="1400" b="1" dirty="0"/>
              <a:t> S. A., et al.</a:t>
            </a:r>
            <a:r>
              <a:rPr lang="en-US" sz="1400" dirty="0"/>
              <a:t> // Tendency towards </a:t>
            </a:r>
            <a:r>
              <a:rPr lang="en-US" sz="1400" dirty="0" err="1"/>
              <a:t>clonality</a:t>
            </a:r>
            <a:r>
              <a:rPr lang="en-US" sz="1400" dirty="0"/>
              <a:t>: deviations of meiosis in </a:t>
            </a:r>
            <a:r>
              <a:rPr lang="en-US" sz="1400" dirty="0" err="1"/>
              <a:t>parthenogenetic</a:t>
            </a:r>
            <a:r>
              <a:rPr lang="en-US" sz="1400" dirty="0"/>
              <a:t> Caucasian rock lizards / </a:t>
            </a:r>
            <a:r>
              <a:rPr lang="en-US" sz="1400" i="1" dirty="0"/>
              <a:t>Biology of Reproduction</a:t>
            </a:r>
            <a:r>
              <a:rPr lang="en-US" sz="1400" dirty="0"/>
              <a:t>, 2025, 113 (2), 387-396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10.1093/</a:t>
            </a:r>
            <a:r>
              <a:rPr lang="en-US" sz="1400" dirty="0" err="1" smtClean="0"/>
              <a:t>biolre</a:t>
            </a:r>
            <a:r>
              <a:rPr lang="en-US" sz="1400" dirty="0" smtClean="0"/>
              <a:t>/ioaf091 – </a:t>
            </a:r>
            <a:r>
              <a:rPr lang="en-US" sz="1400" b="1" dirty="0" smtClean="0">
                <a:solidFill>
                  <a:srgbClr val="FF0000"/>
                </a:solidFill>
              </a:rPr>
              <a:t>Q1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 smtClean="0"/>
              <a:t>Ghoddousi</a:t>
            </a:r>
            <a:r>
              <a:rPr lang="en-US" sz="1400" b="1" dirty="0" smtClean="0"/>
              <a:t> </a:t>
            </a:r>
            <a:r>
              <a:rPr lang="en-US" sz="1400" b="1" dirty="0"/>
              <a:t>A., </a:t>
            </a:r>
            <a:r>
              <a:rPr lang="en-US" sz="1400" b="1" dirty="0" err="1"/>
              <a:t>Pratzer</a:t>
            </a:r>
            <a:r>
              <a:rPr lang="en-US" sz="1400" b="1" dirty="0"/>
              <a:t> M., </a:t>
            </a:r>
            <a:r>
              <a:rPr lang="en-US" sz="1400" b="1" dirty="0" err="1"/>
              <a:t>Lewinska</a:t>
            </a:r>
            <a:r>
              <a:rPr lang="en-US" sz="1400" b="1" dirty="0"/>
              <a:t> K. E., </a:t>
            </a:r>
            <a:r>
              <a:rPr lang="en-US" sz="1400" b="1" dirty="0" err="1"/>
              <a:t>Arakelyan</a:t>
            </a:r>
            <a:r>
              <a:rPr lang="en-US" sz="1400" b="1" dirty="0"/>
              <a:t> M., et al.</a:t>
            </a:r>
            <a:r>
              <a:rPr lang="en-US" sz="1400" dirty="0"/>
              <a:t> // Effectiveness of protected areas in the Caucasus Mountains in preventing rangeland degradation / </a:t>
            </a:r>
            <a:r>
              <a:rPr lang="en-US" sz="1400" i="1" dirty="0"/>
              <a:t>Conservation Biology</a:t>
            </a:r>
            <a:r>
              <a:rPr lang="en-US" sz="1400" dirty="0"/>
              <a:t>, 2024, e14415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10.1111/cobi.14415</a:t>
            </a:r>
            <a:r>
              <a:rPr lang="en-US" sz="1400" dirty="0"/>
              <a:t>– </a:t>
            </a:r>
            <a:r>
              <a:rPr lang="en-US" sz="1400" b="1" dirty="0" smtClean="0">
                <a:solidFill>
                  <a:srgbClr val="FF0000"/>
                </a:solidFill>
              </a:rPr>
              <a:t>Q2</a:t>
            </a:r>
            <a:endParaRPr lang="en-US" sz="14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 err="1"/>
              <a:t>Galoyan</a:t>
            </a:r>
            <a:r>
              <a:rPr lang="en-US" sz="1400" b="1" dirty="0"/>
              <a:t> E. A., </a:t>
            </a:r>
            <a:r>
              <a:rPr lang="en-US" sz="1400" b="1" dirty="0" err="1"/>
              <a:t>Sopilko</a:t>
            </a:r>
            <a:r>
              <a:rPr lang="en-US" sz="1400" b="1" dirty="0"/>
              <a:t> N. G., </a:t>
            </a:r>
            <a:r>
              <a:rPr lang="en-US" sz="1400" b="1" dirty="0" err="1"/>
              <a:t>Kovalyeva</a:t>
            </a:r>
            <a:r>
              <a:rPr lang="en-US" sz="1400" b="1" dirty="0"/>
              <a:t> A. V., et al.</a:t>
            </a:r>
            <a:r>
              <a:rPr lang="en-US" sz="1400" dirty="0"/>
              <a:t> // Love bites: males of lizards prefer to mate with conspecifics, but do not disdain </a:t>
            </a:r>
            <a:r>
              <a:rPr lang="en-US" sz="1400" dirty="0" err="1"/>
              <a:t>parthenogens</a:t>
            </a:r>
            <a:r>
              <a:rPr lang="en-US" sz="1400" dirty="0"/>
              <a:t> / </a:t>
            </a:r>
            <a:r>
              <a:rPr lang="en-US" sz="1400" i="1" dirty="0"/>
              <a:t>Biological Journal of the </a:t>
            </a:r>
            <a:r>
              <a:rPr lang="en-US" sz="1400" i="1" dirty="0" err="1"/>
              <a:t>Linnean</a:t>
            </a:r>
            <a:r>
              <a:rPr lang="en-US" sz="1400" i="1" dirty="0"/>
              <a:t> Society</a:t>
            </a:r>
            <a:r>
              <a:rPr lang="en-US" sz="1400" dirty="0"/>
              <a:t>, 2024, blae057 (Web of Science</a:t>
            </a:r>
            <a:r>
              <a:rPr lang="en-US" sz="1400" dirty="0" smtClean="0"/>
              <a:t>). DOI</a:t>
            </a:r>
            <a:r>
              <a:rPr lang="en-US" sz="1400" dirty="0"/>
              <a:t>: </a:t>
            </a:r>
            <a:r>
              <a:rPr lang="en-US" sz="1400" dirty="0" smtClean="0"/>
              <a:t>10.1093/</a:t>
            </a:r>
            <a:r>
              <a:rPr lang="en-US" sz="1400" dirty="0" err="1" smtClean="0"/>
              <a:t>biolinnean</a:t>
            </a:r>
            <a:r>
              <a:rPr lang="en-US" sz="1400" dirty="0" smtClean="0"/>
              <a:t>/blae057- </a:t>
            </a:r>
            <a:r>
              <a:rPr lang="en-US" sz="1400" dirty="0"/>
              <a:t>– </a:t>
            </a:r>
            <a:r>
              <a:rPr lang="en-US" sz="1400" b="1" dirty="0">
                <a:solidFill>
                  <a:srgbClr val="FF0000"/>
                </a:solidFill>
              </a:rPr>
              <a:t>Q1</a:t>
            </a:r>
          </a:p>
          <a:p>
            <a:pPr lvl="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85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0589" y="99159"/>
            <a:ext cx="11277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/>
              <a:t>Մենագրություն</a:t>
            </a:r>
            <a:r>
              <a:rPr lang="en-US" sz="1400" b="1" i="1" dirty="0"/>
              <a:t>, </a:t>
            </a:r>
            <a:r>
              <a:rPr lang="en-US" sz="1400" b="1" i="1" dirty="0" err="1"/>
              <a:t>ձեռնարկ</a:t>
            </a:r>
            <a:r>
              <a:rPr lang="en-US" sz="1400" b="1" i="1" dirty="0"/>
              <a:t>, </a:t>
            </a:r>
            <a:r>
              <a:rPr lang="en-US" sz="1400" b="1" i="1" dirty="0" err="1"/>
              <a:t>ժողովածու</a:t>
            </a:r>
            <a:endParaRPr lang="en-US" sz="1400" b="1" i="1" dirty="0"/>
          </a:p>
          <a:p>
            <a:r>
              <a:rPr lang="en-US" sz="1400" b="1" dirty="0"/>
              <a:t> </a:t>
            </a:r>
          </a:p>
          <a:p>
            <a:pPr lvl="0"/>
            <a:r>
              <a:rPr lang="en-US" sz="1400" b="1" dirty="0" err="1"/>
              <a:t>Aghababyan</a:t>
            </a:r>
            <a:r>
              <a:rPr lang="en-US" sz="1400" b="1" dirty="0"/>
              <a:t> K., </a:t>
            </a:r>
            <a:r>
              <a:rPr lang="en-US" sz="1400" b="1" dirty="0" err="1"/>
              <a:t>Akopian</a:t>
            </a:r>
            <a:r>
              <a:rPr lang="en-US" sz="1400" b="1" dirty="0"/>
              <a:t> J., </a:t>
            </a:r>
            <a:r>
              <a:rPr lang="en-US" sz="1400" b="1" dirty="0" err="1"/>
              <a:t>Hakobyan</a:t>
            </a:r>
            <a:r>
              <a:rPr lang="en-US" sz="1400" b="1" dirty="0"/>
              <a:t> S., </a:t>
            </a:r>
            <a:r>
              <a:rPr lang="en-US" sz="1400" b="1" dirty="0" err="1"/>
              <a:t>Pipoyan</a:t>
            </a:r>
            <a:r>
              <a:rPr lang="en-US" sz="1400" b="1" dirty="0"/>
              <a:t> S., et al.</a:t>
            </a:r>
            <a:r>
              <a:rPr lang="en-US" sz="1400" dirty="0"/>
              <a:t> // Wetlands of Armenia: Biodiversity, Livelihoods, and Conservation / In: </a:t>
            </a:r>
            <a:r>
              <a:rPr lang="en-US" sz="1400" i="1" dirty="0"/>
              <a:t>Wetlands of Mountainous Regions</a:t>
            </a:r>
            <a:r>
              <a:rPr lang="en-US" sz="1400" dirty="0"/>
              <a:t> (Ed. T. </a:t>
            </a:r>
            <a:r>
              <a:rPr lang="en-US" sz="1400" dirty="0" err="1"/>
              <a:t>Pullaiah</a:t>
            </a:r>
            <a:r>
              <a:rPr lang="en-US" sz="1400" dirty="0"/>
              <a:t>), 2025, pp. 103-128.</a:t>
            </a:r>
          </a:p>
          <a:p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47999" y="1484745"/>
            <a:ext cx="7296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Wetlands of Mountainous Regions </a:t>
            </a:r>
            <a:endParaRPr lang="en-US" dirty="0" smtClean="0"/>
          </a:p>
          <a:p>
            <a:r>
              <a:rPr lang="en-US" dirty="0" smtClean="0"/>
              <a:t>Wetlands </a:t>
            </a:r>
            <a:r>
              <a:rPr lang="en-US" dirty="0"/>
              <a:t>of Mountainous Regions: Biodiversity, Livelihoods and Conservation</a:t>
            </a:r>
          </a:p>
          <a:p>
            <a:r>
              <a:rPr lang="en-US" dirty="0"/>
              <a:t>Editor(s):</a:t>
            </a:r>
            <a:r>
              <a:rPr lang="en-US" dirty="0" err="1"/>
              <a:t>Thammineni</a:t>
            </a:r>
            <a:r>
              <a:rPr lang="en-US" dirty="0"/>
              <a:t> </a:t>
            </a:r>
            <a:r>
              <a:rPr lang="en-US" dirty="0" err="1"/>
              <a:t>Pullaiah</a:t>
            </a:r>
            <a:endParaRPr lang="en-US" dirty="0"/>
          </a:p>
          <a:p>
            <a:r>
              <a:rPr lang="en-US" dirty="0"/>
              <a:t>First published:3 February 2025</a:t>
            </a:r>
          </a:p>
          <a:p>
            <a:r>
              <a:rPr lang="en-US" dirty="0"/>
              <a:t>Print ISBN:9781394235209 |Online ISBN:9781394235230 |DOI:10.1002/9781394235230</a:t>
            </a:r>
          </a:p>
          <a:p>
            <a:r>
              <a:rPr lang="en-US" dirty="0"/>
              <a:t>© 2025 John Wiley &amp; Sons Ltd.</a:t>
            </a:r>
          </a:p>
        </p:txBody>
      </p:sp>
      <p:pic>
        <p:nvPicPr>
          <p:cNvPr id="1028" name="Picture 4" descr="Wetlands of Mountainous Regions: Biodiversity, Livelihoods and Conservation  (Wetlands: Biodiversity, Livelihoods and Conservation): 9781394235209:  Pullaiah, Thammineni: Books - Amazo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7" y="1484745"/>
            <a:ext cx="23622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7999" y="4122907"/>
            <a:ext cx="7813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Chapter.  Wetlands </a:t>
            </a:r>
            <a:r>
              <a:rPr lang="en-US" dirty="0"/>
              <a:t>of Armenia: Biodiversity, Livelihoods, and Conservation</a:t>
            </a:r>
          </a:p>
        </p:txBody>
      </p:sp>
    </p:spTree>
    <p:extLst>
      <p:ext uri="{BB962C8B-B14F-4D97-AF65-F5344CB8AC3E}">
        <p14:creationId xmlns:p14="http://schemas.microsoft.com/office/powerpoint/2010/main" val="202863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20027" y="6330373"/>
            <a:ext cx="4809836" cy="365125"/>
          </a:xfrm>
        </p:spPr>
        <p:txBody>
          <a:bodyPr/>
          <a:lstStyle/>
          <a:p>
            <a:r>
              <a:rPr lang="hy-AM" dirty="0" smtClean="0"/>
              <a:t>Կենսաբանության ԳՀ ինստիտուտի տարեկան գիտաժողով</a:t>
            </a:r>
            <a:r>
              <a:rPr lang="en-US" dirty="0" smtClean="0"/>
              <a:t> 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309" y="471055"/>
            <a:ext cx="1099127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/>
              <a:t>Մասնակցություն</a:t>
            </a:r>
            <a:r>
              <a:rPr lang="en-US" sz="2000" b="1" i="1" dirty="0"/>
              <a:t> </a:t>
            </a:r>
            <a:r>
              <a:rPr lang="en-US" sz="2000" b="1" i="1" dirty="0" err="1" smtClean="0"/>
              <a:t>գիտաժողովներին</a:t>
            </a:r>
            <a:endParaRPr lang="en-US" sz="2000" b="1" i="1" dirty="0" smtClean="0"/>
          </a:p>
          <a:p>
            <a:pPr algn="ctr"/>
            <a:endParaRPr lang="en-US" sz="2000" b="1" i="1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Arzumanyan</a:t>
            </a:r>
            <a:r>
              <a:rPr lang="en-US" sz="1400" b="1" dirty="0"/>
              <a:t> M., </a:t>
            </a:r>
            <a:r>
              <a:rPr lang="en-US" sz="1400" b="1" dirty="0" err="1"/>
              <a:t>Ghrmajyan</a:t>
            </a:r>
            <a:r>
              <a:rPr lang="en-US" sz="1400" b="1" dirty="0"/>
              <a:t> A., </a:t>
            </a:r>
            <a:r>
              <a:rPr lang="en-US" sz="1400" b="1" dirty="0" err="1"/>
              <a:t>Zhamakochyan</a:t>
            </a:r>
            <a:r>
              <a:rPr lang="en-US" sz="1400" b="1" dirty="0"/>
              <a:t> G., </a:t>
            </a:r>
            <a:r>
              <a:rPr lang="en-US" sz="1400" b="1" dirty="0" err="1"/>
              <a:t>Arakelyan</a:t>
            </a:r>
            <a:r>
              <a:rPr lang="en-US" sz="1400" b="1" dirty="0"/>
              <a:t> M.</a:t>
            </a:r>
            <a:r>
              <a:rPr lang="en-US" sz="1400" dirty="0"/>
              <a:t> // Diversity and phylogeny of terrestrial mollusks of Armenia / American </a:t>
            </a:r>
            <a:r>
              <a:rPr lang="en-US" sz="1400" dirty="0" err="1"/>
              <a:t>Malacological</a:t>
            </a:r>
            <a:r>
              <a:rPr lang="en-US" sz="1400" dirty="0"/>
              <a:t> Society (AMS) Conference, 2024 (Abstract, p. 91).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Soghomonyan</a:t>
            </a:r>
            <a:r>
              <a:rPr lang="en-US" sz="1400" b="1" dirty="0"/>
              <a:t> V., </a:t>
            </a:r>
            <a:r>
              <a:rPr lang="en-US" sz="1400" b="1" dirty="0" err="1"/>
              <a:t>Tarzyan</a:t>
            </a:r>
            <a:r>
              <a:rPr lang="en-US" sz="1400" b="1" dirty="0"/>
              <a:t> N., </a:t>
            </a:r>
            <a:r>
              <a:rPr lang="en-US" sz="1400" b="1" dirty="0" err="1"/>
              <a:t>Sargsyan</a:t>
            </a:r>
            <a:r>
              <a:rPr lang="en-US" sz="1400" b="1" dirty="0"/>
              <a:t> S., et al.</a:t>
            </a:r>
            <a:r>
              <a:rPr lang="en-US" sz="1400" dirty="0"/>
              <a:t> // Invasion of </a:t>
            </a:r>
            <a:r>
              <a:rPr lang="en-US" sz="1400" dirty="0" err="1"/>
              <a:t>Arion</a:t>
            </a:r>
            <a:r>
              <a:rPr lang="en-US" sz="1400" dirty="0"/>
              <a:t> vulgaris and its projected ecological impact in Armenia / International Conference “Biological Sciences and Environmental Solutions for Achieving the Sustainable Development Goals (SDGs)”, Yerevan, 2025 (Abstract book, p. 76).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Boshyan</a:t>
            </a:r>
            <a:r>
              <a:rPr lang="en-US" sz="1400" b="1" dirty="0"/>
              <a:t> T., </a:t>
            </a:r>
            <a:r>
              <a:rPr lang="en-US" sz="1400" b="1" dirty="0" err="1"/>
              <a:t>Hakobyan</a:t>
            </a:r>
            <a:r>
              <a:rPr lang="en-US" sz="1400" b="1" dirty="0"/>
              <a:t> S., </a:t>
            </a:r>
            <a:r>
              <a:rPr lang="en-US" sz="1400" b="1" dirty="0" err="1"/>
              <a:t>Arzumanyan</a:t>
            </a:r>
            <a:r>
              <a:rPr lang="en-US" sz="1400" b="1" dirty="0"/>
              <a:t> M., et al.</a:t>
            </a:r>
            <a:r>
              <a:rPr lang="en-US" sz="1400" dirty="0"/>
              <a:t> // First record of new taxa of freshwater mollusks (</a:t>
            </a:r>
            <a:r>
              <a:rPr lang="en-US" sz="1400" dirty="0" err="1"/>
              <a:t>Caenogastropoda</a:t>
            </a:r>
            <a:r>
              <a:rPr lang="en-US" sz="1400" dirty="0"/>
              <a:t>: </a:t>
            </a:r>
            <a:r>
              <a:rPr lang="en-US" sz="1400" dirty="0" err="1"/>
              <a:t>Truncatelloidea</a:t>
            </a:r>
            <a:r>
              <a:rPr lang="en-US" sz="1400" dirty="0"/>
              <a:t>: </a:t>
            </a:r>
            <a:r>
              <a:rPr lang="en-US" sz="1400" dirty="0" err="1"/>
              <a:t>Hydrobiidae</a:t>
            </a:r>
            <a:r>
              <a:rPr lang="en-US" sz="1400" dirty="0"/>
              <a:t>) from Lake </a:t>
            </a:r>
            <a:r>
              <a:rPr lang="en-US" sz="1400" dirty="0" err="1"/>
              <a:t>Sevan</a:t>
            </a:r>
            <a:r>
              <a:rPr lang="en-US" sz="1400" dirty="0"/>
              <a:t>, Armenia / International Conference “Biological Sciences and Environmental Solutions...”, Yerevan, 2025 (Abstract book, p. 15).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Ghrmajyan</a:t>
            </a:r>
            <a:r>
              <a:rPr lang="en-US" sz="1400" b="1" dirty="0"/>
              <a:t> A., </a:t>
            </a:r>
            <a:r>
              <a:rPr lang="en-US" sz="1400" b="1" dirty="0" err="1"/>
              <a:t>Arzumanyan</a:t>
            </a:r>
            <a:r>
              <a:rPr lang="en-US" sz="1400" b="1" dirty="0"/>
              <a:t> M.</a:t>
            </a:r>
            <a:r>
              <a:rPr lang="en-US" sz="1400" dirty="0"/>
              <a:t> // First phylogeny attempt of </a:t>
            </a:r>
            <a:r>
              <a:rPr lang="en-US" sz="1400" dirty="0" err="1"/>
              <a:t>Formicidae</a:t>
            </a:r>
            <a:r>
              <a:rPr lang="en-US" sz="1400" dirty="0"/>
              <a:t> (</a:t>
            </a:r>
            <a:r>
              <a:rPr lang="en-US" sz="1400" dirty="0" err="1"/>
              <a:t>Insecta</a:t>
            </a:r>
            <a:r>
              <a:rPr lang="en-US" sz="1400" dirty="0"/>
              <a:t>, </a:t>
            </a:r>
            <a:r>
              <a:rPr lang="en-US" sz="1400" dirty="0" err="1"/>
              <a:t>Arthropoda</a:t>
            </a:r>
            <a:r>
              <a:rPr lang="en-US" sz="1400" dirty="0"/>
              <a:t>) of Armenia / International Conference “Biological Sciences and Environmental Solutions...”, Yerevan, 2025 (Abstract book, p. 26).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Margaryan</a:t>
            </a:r>
            <a:r>
              <a:rPr lang="en-US" sz="1400" b="1" dirty="0"/>
              <a:t> L.V., </a:t>
            </a:r>
            <a:r>
              <a:rPr lang="en-US" sz="1400" b="1" dirty="0" err="1"/>
              <a:t>Arzumanyan</a:t>
            </a:r>
            <a:r>
              <a:rPr lang="en-US" sz="1400" b="1" dirty="0"/>
              <a:t> M.V., </a:t>
            </a:r>
            <a:r>
              <a:rPr lang="en-US" sz="1400" b="1" dirty="0" err="1"/>
              <a:t>Zakaryan</a:t>
            </a:r>
            <a:r>
              <a:rPr lang="en-US" sz="1400" b="1" dirty="0"/>
              <a:t> N.A., et al.</a:t>
            </a:r>
            <a:r>
              <a:rPr lang="en-US" sz="1400" dirty="0"/>
              <a:t> // Assessing the Environmental Impacts of Pesticides: A Case Study from Armenia / International Conference “Biological Sciences and Environmental Solutions...”, Yerevan, 2025 (Abstract book, p. 98).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Sargsyan</a:t>
            </a:r>
            <a:r>
              <a:rPr lang="en-US" sz="1400" b="1" dirty="0"/>
              <a:t> S., </a:t>
            </a:r>
            <a:r>
              <a:rPr lang="en-US" sz="1400" b="1" dirty="0" err="1"/>
              <a:t>Jakmakian</a:t>
            </a:r>
            <a:r>
              <a:rPr lang="en-US" sz="1400" b="1" dirty="0"/>
              <a:t> R., </a:t>
            </a:r>
            <a:r>
              <a:rPr lang="en-US" sz="1400" b="1" dirty="0" err="1"/>
              <a:t>Aghayan</a:t>
            </a:r>
            <a:r>
              <a:rPr lang="en-US" sz="1400" b="1" dirty="0"/>
              <a:t> S., et al.</a:t>
            </a:r>
            <a:r>
              <a:rPr lang="en-US" sz="1400" dirty="0"/>
              <a:t> // </a:t>
            </a:r>
            <a:r>
              <a:rPr lang="en-US" sz="1400" dirty="0" err="1"/>
              <a:t>Molluscs</a:t>
            </a:r>
            <a:r>
              <a:rPr lang="en-US" sz="1400" dirty="0"/>
              <a:t> as intermediate hosts of parasitic flatworms in Armenia: A review of host-parasite interactions / International conference on Biodiversity, Conservation and Climate Change, Yerevan, 2025 (Abstract book, p. 72).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Tarzyan</a:t>
            </a:r>
            <a:r>
              <a:rPr lang="en-US" sz="1400" b="1" dirty="0"/>
              <a:t> N., </a:t>
            </a:r>
            <a:r>
              <a:rPr lang="en-US" sz="1400" b="1" dirty="0" err="1"/>
              <a:t>Arzumanyan</a:t>
            </a:r>
            <a:r>
              <a:rPr lang="en-US" sz="1400" b="1" dirty="0"/>
              <a:t> M., Pont A.</a:t>
            </a:r>
            <a:r>
              <a:rPr lang="en-US" sz="1400" dirty="0"/>
              <a:t> // </a:t>
            </a:r>
            <a:r>
              <a:rPr lang="en-US" sz="1400" dirty="0" err="1"/>
              <a:t>Diptera</a:t>
            </a:r>
            <a:r>
              <a:rPr lang="en-US" sz="1400" dirty="0"/>
              <a:t> of Armenia: A literature-based assessment of taxonomic diversity / International Conference “Biological Sciences and Environmental Solutions...”, Yerevan, 2025 (Abstract book, p. 77).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Kosyan</a:t>
            </a:r>
            <a:r>
              <a:rPr lang="en-US" sz="1400" b="1" dirty="0"/>
              <a:t> A., </a:t>
            </a:r>
            <a:r>
              <a:rPr lang="en-US" sz="1400" b="1" dirty="0" err="1"/>
              <a:t>Marusik</a:t>
            </a:r>
            <a:r>
              <a:rPr lang="en-US" sz="1400" b="1" dirty="0"/>
              <a:t> Y.M., </a:t>
            </a:r>
            <a:r>
              <a:rPr lang="en-US" sz="1400" b="1" dirty="0" err="1"/>
              <a:t>Zarikian</a:t>
            </a:r>
            <a:r>
              <a:rPr lang="en-US" sz="1400" b="1" dirty="0"/>
              <a:t> N., </a:t>
            </a:r>
            <a:r>
              <a:rPr lang="en-US" sz="1400" b="1" dirty="0" err="1"/>
              <a:t>Arakelyan</a:t>
            </a:r>
            <a:r>
              <a:rPr lang="en-US" sz="1400" b="1" dirty="0"/>
              <a:t> M.</a:t>
            </a:r>
            <a:r>
              <a:rPr lang="en-US" sz="1400" dirty="0"/>
              <a:t> // Ground spider diversity in Armenia: New records of the family </a:t>
            </a:r>
            <a:r>
              <a:rPr lang="en-US" sz="1400" dirty="0" err="1"/>
              <a:t>Gnaphosidae</a:t>
            </a:r>
            <a:r>
              <a:rPr lang="en-US" sz="1400" dirty="0"/>
              <a:t> / 35th European Congress of Arachnology (ECA), 2025 (Abstract, p. 19).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Marusik</a:t>
            </a:r>
            <a:r>
              <a:rPr lang="en-US" sz="1400" b="1" dirty="0"/>
              <a:t> Y.M., </a:t>
            </a:r>
            <a:r>
              <a:rPr lang="en-US" sz="1400" b="1" dirty="0" err="1"/>
              <a:t>Zarikian</a:t>
            </a:r>
            <a:r>
              <a:rPr lang="en-US" sz="1400" b="1" dirty="0"/>
              <a:t> N., </a:t>
            </a:r>
            <a:r>
              <a:rPr lang="en-US" sz="1400" b="1" dirty="0" err="1"/>
              <a:t>Kosyan</a:t>
            </a:r>
            <a:r>
              <a:rPr lang="en-US" sz="1400" b="1" dirty="0"/>
              <a:t> A.</a:t>
            </a:r>
            <a:r>
              <a:rPr lang="en-US" sz="1400" dirty="0"/>
              <a:t> // Advance in study of biodiversity of Caucasian spiders / International Conference of Scientific Center of Zoology and </a:t>
            </a:r>
            <a:r>
              <a:rPr lang="en-US" sz="1400" dirty="0" err="1"/>
              <a:t>Hydroecology</a:t>
            </a:r>
            <a:r>
              <a:rPr lang="en-US" sz="1400" dirty="0"/>
              <a:t> of NAS RA, 2025 (Abstract book, p. 16).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Zarikian</a:t>
            </a:r>
            <a:r>
              <a:rPr lang="en-US" sz="1400" b="1" dirty="0"/>
              <a:t> N., </a:t>
            </a:r>
            <a:r>
              <a:rPr lang="en-US" sz="1400" b="1" dirty="0" err="1"/>
              <a:t>Kosyan</a:t>
            </a:r>
            <a:r>
              <a:rPr lang="en-US" sz="1400" b="1" dirty="0"/>
              <a:t> A, </a:t>
            </a:r>
            <a:r>
              <a:rPr lang="en-US" sz="1400" b="1" dirty="0" err="1"/>
              <a:t>Marusik</a:t>
            </a:r>
            <a:r>
              <a:rPr lang="en-US" sz="1400" b="1" dirty="0"/>
              <a:t> Y.M.</a:t>
            </a:r>
            <a:r>
              <a:rPr lang="en-US" sz="1400" dirty="0"/>
              <a:t> // </a:t>
            </a:r>
            <a:r>
              <a:rPr lang="hy-AM" sz="1400" dirty="0"/>
              <a:t>Drying lands: spiders of the changing semi-desert lands of Armenia</a:t>
            </a:r>
            <a:r>
              <a:rPr lang="en-US" sz="1400" dirty="0"/>
              <a:t>/ 35th European Congress of Arachnology (ECA), 2025 (Abstract, p. 145).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288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410526" y="6462568"/>
            <a:ext cx="4477327" cy="365125"/>
          </a:xfrm>
        </p:spPr>
        <p:txBody>
          <a:bodyPr/>
          <a:lstStyle/>
          <a:p>
            <a:r>
              <a:rPr lang="hy-AM" dirty="0" smtClean="0"/>
              <a:t>Կենսաբանության ԳՀ ինստիտուտի տարեկան գիտաժողով</a:t>
            </a:r>
            <a:r>
              <a:rPr lang="en-US" dirty="0" smtClean="0"/>
              <a:t> 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0218" y="296844"/>
            <a:ext cx="11333019" cy="408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ts val="1500"/>
              </a:lnSpc>
              <a:spcBef>
                <a:spcPts val="0"/>
              </a:spcBef>
              <a:spcAft>
                <a:spcPts val="22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Մագիստրոսական</a:t>
            </a:r>
            <a:r>
              <a:rPr lang="en-US" sz="14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ատենախոսություններ</a:t>
            </a:r>
            <a:r>
              <a:rPr lang="en-US" sz="1400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1A1C1E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y-AM" sz="14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Հասմիկ Թորոսյան</a:t>
            </a:r>
            <a:r>
              <a:rPr lang="en-US" sz="1400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- </a:t>
            </a:r>
            <a:r>
              <a:rPr lang="hy-AM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՝ Հայաստանի որոշ ինվազիվ տեսակների տարածական</a:t>
            </a:r>
            <a:endParaRPr lang="en-US" sz="20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y-AM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բաշխվածության մոդելավորումը (Species Distribution Modeling of some invasive species in</a:t>
            </a:r>
            <a:endParaRPr lang="en-US" sz="20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y-AM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Armenia) թեմայով։</a:t>
            </a:r>
            <a:endParaRPr lang="en-US" sz="20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y-AM" b="1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hy-AM" sz="14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Շողիկ Ղազարյան</a:t>
            </a:r>
            <a:r>
              <a:rPr lang="hy-AM" b="1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  - </a:t>
            </a:r>
            <a:r>
              <a:rPr lang="hy-AM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Հայաստանի զատիկների տեսակային բազմազանությունը և</a:t>
            </a:r>
            <a:endParaRPr lang="en-US" sz="20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y-AM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էկոլոգիան (Species diversity and ecology of ladybirds in Armenia) թեմայով։</a:t>
            </a:r>
            <a:endParaRPr lang="en-US" sz="20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hy-AM" dirty="0" smtClean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2000" b="1" dirty="0" smtClean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5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y-AM" sz="14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Ասպիրանտուրա </a:t>
            </a:r>
            <a:r>
              <a:rPr lang="hy-AM" sz="1400" b="1" dirty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ընդունելություն</a:t>
            </a: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hy-AM" sz="1400" b="1" dirty="0" smtClean="0">
                <a:solidFill>
                  <a:srgbClr val="1A1C1E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Merriweather"/>
              </a:rPr>
              <a:t>Արևիկ Ղռմաջյան-</a:t>
            </a:r>
            <a:r>
              <a:rPr lang="hy-AM" dirty="0" smtClean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  <a:sym typeface="Merriweather"/>
              </a:rPr>
              <a:t>Վնասատու թեփուկաթևավորների էկոլոգիան և բազմազանությունը Հայաստանում (</a:t>
            </a:r>
            <a:r>
              <a:rPr lang="en-US" dirty="0" smtClean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  <a:sym typeface="Merriweather"/>
              </a:rPr>
              <a:t>Ecology and diversity of pest </a:t>
            </a:r>
            <a:r>
              <a:rPr lang="en-US" dirty="0" err="1" smtClean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  <a:sym typeface="Merriweather"/>
              </a:rPr>
              <a:t>Lepidopterans</a:t>
            </a:r>
            <a:r>
              <a:rPr lang="en-US" dirty="0" smtClean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  <a:sym typeface="Merriweather"/>
              </a:rPr>
              <a:t> in Armenia)</a:t>
            </a: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82A75"/>
                </a:solidFill>
                <a:latin typeface="Sylfaen" panose="010A0502050306030303" pitchFamily="18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2000" b="1" dirty="0">
              <a:solidFill>
                <a:srgbClr val="082A75"/>
              </a:solidFill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srgbClr val="082A75"/>
                </a:solidFill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b="1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5" name="Google Shape;179;p6"/>
          <p:cNvPicPr preferRelativeResize="0"/>
          <p:nvPr/>
        </p:nvPicPr>
        <p:blipFill rotWithShape="1">
          <a:blip r:embed="rId2">
            <a:alphaModFix/>
          </a:blip>
          <a:srcRect t="8396" r="6777" b="16228"/>
          <a:stretch/>
        </p:blipFill>
        <p:spPr>
          <a:xfrm>
            <a:off x="360217" y="3685309"/>
            <a:ext cx="5760551" cy="303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8;p9"/>
          <p:cNvPicPr preferRelativeResize="0"/>
          <p:nvPr/>
        </p:nvPicPr>
        <p:blipFill rotWithShape="1">
          <a:blip r:embed="rId3">
            <a:alphaModFix/>
          </a:blip>
          <a:srcRect l="8921" t="13932" r="9903" b="18233"/>
          <a:stretch/>
        </p:blipFill>
        <p:spPr>
          <a:xfrm>
            <a:off x="6253017" y="3685309"/>
            <a:ext cx="5718997" cy="3033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12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en-US" sz="3600" dirty="0" err="1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Հրատարակված</a:t>
            </a:r>
            <a:r>
              <a:rPr lang="en-US" altLang="en-US" sz="3600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աշխատանքների</a:t>
            </a:r>
            <a:r>
              <a:rPr lang="en-US" altLang="en-US" sz="3600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ամփոփ</a:t>
            </a:r>
            <a:r>
              <a:rPr lang="en-US" altLang="en-US" sz="3600" dirty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Sylfaen" panose="010A05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աղյուսակ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986432"/>
              </p:ext>
            </p:extLst>
          </p:nvPr>
        </p:nvGraphicFramePr>
        <p:xfrm>
          <a:off x="604178" y="660076"/>
          <a:ext cx="9856806" cy="5952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6346"/>
                <a:gridCol w="795441"/>
                <a:gridCol w="795441"/>
                <a:gridCol w="1811867"/>
                <a:gridCol w="1228436"/>
                <a:gridCol w="3829275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2022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2023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2024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2025</a:t>
                      </a:r>
                      <a:endParaRPr lang="en-US" sz="24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Total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1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8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1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1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34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4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01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Այլ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02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Մենագրություններ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գլուխ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(1գիրք)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1</a:t>
                      </a:r>
                      <a:r>
                        <a:rPr lang="ru-RU" sz="1800" dirty="0" smtClean="0">
                          <a:effectLst/>
                        </a:rPr>
                        <a:t> գլուխ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(1գիրք)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4</a:t>
                      </a:r>
                      <a:r>
                        <a:rPr lang="ru-RU" sz="2400" dirty="0" smtClean="0">
                          <a:effectLst/>
                        </a:rPr>
                        <a:t> գլուխ (</a:t>
                      </a:r>
                      <a:r>
                        <a:rPr lang="en-US" sz="2400" dirty="0" smtClean="0">
                          <a:effectLst/>
                        </a:rPr>
                        <a:t>2</a:t>
                      </a:r>
                      <a:r>
                        <a:rPr lang="en-US" sz="2400" baseline="0" dirty="0" smtClean="0">
                          <a:effectLst/>
                        </a:rPr>
                        <a:t> </a:t>
                      </a:r>
                      <a:r>
                        <a:rPr lang="ru-RU" sz="2400" dirty="0" smtClean="0">
                          <a:effectLst/>
                        </a:rPr>
                        <a:t>գիրք)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60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Դրամաշնորհ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(&gt;30000 EUR)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ԵՊՀ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-Academic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Appear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ծրագրի համակարգող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60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Total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10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7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21</a:t>
                      </a:r>
                      <a:r>
                        <a:rPr lang="hy-AM" sz="2400" b="1" dirty="0" smtClean="0">
                          <a:effectLst/>
                        </a:rPr>
                        <a:t> </a:t>
                      </a:r>
                      <a:r>
                        <a:rPr lang="ru-RU" sz="2400" b="1" dirty="0" smtClean="0">
                          <a:effectLst/>
                        </a:rPr>
                        <a:t>հոդված </a:t>
                      </a:r>
                      <a:endParaRPr lang="en-US" sz="2400" b="1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</a:rPr>
                        <a:t>2</a:t>
                      </a:r>
                      <a:r>
                        <a:rPr lang="ru-RU" sz="2400" b="1" dirty="0" smtClean="0">
                          <a:effectLst/>
                        </a:rPr>
                        <a:t> գիրք՝ </a:t>
                      </a:r>
                      <a:r>
                        <a:rPr lang="en-US" sz="2400" b="1" dirty="0" smtClean="0">
                          <a:effectLst/>
                        </a:rPr>
                        <a:t>4</a:t>
                      </a:r>
                      <a:r>
                        <a:rPr lang="ru-RU" sz="2400" b="1" dirty="0" smtClean="0">
                          <a:effectLst/>
                        </a:rPr>
                        <a:t> գլուխ</a:t>
                      </a:r>
                      <a:endParaRPr lang="en-US" sz="2400" b="1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2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դրամաշնորհ</a:t>
                      </a:r>
                      <a:endParaRPr lang="en-US" sz="24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05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922" y="385473"/>
            <a:ext cx="5355771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Շնորհակալություն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                       </a:t>
            </a:r>
            <a:endParaRPr lang="ru-RU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y-AM" dirty="0"/>
              <a:t>Համահայկական գիտաժողով, </a:t>
            </a:r>
            <a:r>
              <a:rPr lang="ru-RU" dirty="0" smtClean="0"/>
              <a:t>202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16727" y="5272087"/>
            <a:ext cx="85805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Annual Average Temperature Projections for Armenia</a:t>
            </a:r>
            <a:endParaRPr lang="en-US" dirty="0"/>
          </a:p>
          <a:p>
            <a:r>
              <a:rPr lang="en-US" dirty="0"/>
              <a:t>(Degrees Celsius)</a:t>
            </a:r>
          </a:p>
          <a:p>
            <a:r>
              <a:rPr lang="en-US" b="1" dirty="0"/>
              <a:t>Citation: IMF Staff Country Reports 2022, 329; </a:t>
            </a:r>
            <a:r>
              <a:rPr lang="en-US" b="1" dirty="0">
                <a:hlinkClick r:id="rId2"/>
              </a:rPr>
              <a:t>10.5089/9798400224140.002.A001</a:t>
            </a:r>
            <a:endParaRPr lang="en-US" b="1" dirty="0"/>
          </a:p>
          <a:p>
            <a:r>
              <a:rPr lang="en-US" dirty="0"/>
              <a:t>Source: World Bank Group, Climate Change Knowledge </a:t>
            </a:r>
            <a:r>
              <a:rPr lang="en-US" dirty="0" err="1"/>
              <a:t>Portal.Note</a:t>
            </a:r>
            <a:r>
              <a:rPr lang="en-US" dirty="0"/>
              <a:t>: Shaded area covers the 10 to 90 percentile band.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83" y="1261107"/>
            <a:ext cx="8017163" cy="37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853" y="830094"/>
            <a:ext cx="11602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cs typeface="Arial" panose="020B0604020202020204" pitchFamily="34" charset="0"/>
              </a:rPr>
              <a:t>Հաշվետու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ժամանակահատվածում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հիմնական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ուշադրությունը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կենտրոնացվել</a:t>
            </a:r>
            <a:r>
              <a:rPr lang="en-US" sz="2000" dirty="0">
                <a:cs typeface="Arial" panose="020B0604020202020204" pitchFamily="34" charset="0"/>
              </a:rPr>
              <a:t> է </a:t>
            </a:r>
            <a:r>
              <a:rPr lang="en-US" sz="2000" dirty="0" err="1">
                <a:cs typeface="Arial" panose="020B0604020202020204" pitchFamily="34" charset="0"/>
              </a:rPr>
              <a:t>Հայաստանի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էկոհամակարգերի</a:t>
            </a:r>
            <a:r>
              <a:rPr lang="en-US" sz="2000" dirty="0">
                <a:cs typeface="Arial" panose="020B0604020202020204" pitchFamily="34" charset="0"/>
              </a:rPr>
              <a:t> և </a:t>
            </a:r>
            <a:r>
              <a:rPr lang="en-US" sz="2000" dirty="0" err="1">
                <a:cs typeface="Arial" panose="020B0604020202020204" pitchFamily="34" charset="0"/>
              </a:rPr>
              <a:t>գյուղատնտեսության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համար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առավել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մեծ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ռիսկ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ներկայացնող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մի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քանի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ինվազիվ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տեսակների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վրա</a:t>
            </a:r>
            <a:r>
              <a:rPr lang="en-US" sz="2000" dirty="0">
                <a:cs typeface="Arial" panose="020B0604020202020204" pitchFamily="34" charset="0"/>
              </a:rPr>
              <a:t>։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C622553-E7D2-4A68-9490-E339D47EABB7}"/>
              </a:ext>
            </a:extLst>
          </p:cNvPr>
          <p:cNvSpPr txBox="1">
            <a:spLocks/>
          </p:cNvSpPr>
          <p:nvPr/>
        </p:nvSpPr>
        <p:spPr>
          <a:xfrm>
            <a:off x="1291255" y="240957"/>
            <a:ext cx="9540478" cy="5440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/>
              <a:t>Ինվազիվ</a:t>
            </a:r>
            <a:r>
              <a:rPr lang="en-US" sz="2800" b="1" dirty="0"/>
              <a:t> </a:t>
            </a:r>
            <a:r>
              <a:rPr lang="en-US" sz="2800" b="1" dirty="0" err="1"/>
              <a:t>տեսակների</a:t>
            </a:r>
            <a:r>
              <a:rPr lang="en-US" sz="2800" b="1" dirty="0"/>
              <a:t> </a:t>
            </a:r>
            <a:r>
              <a:rPr lang="en-US" sz="2800" b="1" dirty="0" err="1"/>
              <a:t>ուսումնասիրություն</a:t>
            </a:r>
            <a:r>
              <a:rPr lang="en-US" sz="2800" b="1" dirty="0"/>
              <a:t> և </a:t>
            </a:r>
            <a:r>
              <a:rPr lang="en-US" sz="2800" b="1" dirty="0" err="1"/>
              <a:t>մոդելավորում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486" y="1951353"/>
            <a:ext cx="2790825" cy="209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2647" y="1951353"/>
            <a:ext cx="2893525" cy="200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8139" y="1952072"/>
            <a:ext cx="2728761" cy="2001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91919" y="1951353"/>
            <a:ext cx="2666048" cy="20018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2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46950"/>
            <a:ext cx="5955002" cy="1791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" y="4559119"/>
            <a:ext cx="6053614" cy="21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7080" y="351234"/>
            <a:ext cx="3621583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Ինվազիվ ձկնատեսակների մոդելավորում</a:t>
            </a:r>
            <a:endParaRPr lang="en-US" sz="2667" b="1" dirty="0"/>
          </a:p>
        </p:txBody>
      </p:sp>
      <p:sp>
        <p:nvSpPr>
          <p:cNvPr id="3" name="Shape 1"/>
          <p:cNvSpPr/>
          <p:nvPr/>
        </p:nvSpPr>
        <p:spPr>
          <a:xfrm>
            <a:off x="113043" y="683904"/>
            <a:ext cx="5677693" cy="1201628"/>
          </a:xfrm>
          <a:prstGeom prst="roundRect">
            <a:avLst>
              <a:gd name="adj" fmla="val 6182"/>
            </a:avLst>
          </a:prstGeom>
          <a:solidFill>
            <a:srgbClr val="FFFFFF"/>
          </a:solidFill>
          <a:ln w="15240">
            <a:solidFill>
              <a:srgbClr val="DA1B2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34380" y="735707"/>
            <a:ext cx="50800" cy="986135"/>
          </a:xfrm>
          <a:prstGeom prst="roundRect">
            <a:avLst>
              <a:gd name="adj" fmla="val 68653"/>
            </a:avLst>
          </a:prstGeom>
          <a:solidFill>
            <a:srgbClr val="DA1B2E"/>
          </a:solidFill>
          <a:ln/>
        </p:spPr>
      </p:sp>
      <p:sp>
        <p:nvSpPr>
          <p:cNvPr id="5" name="Text 3"/>
          <p:cNvSpPr/>
          <p:nvPr/>
        </p:nvSpPr>
        <p:spPr>
          <a:xfrm>
            <a:off x="580827" y="831354"/>
            <a:ext cx="1394917" cy="163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5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Ամուրյան նրբաձկնիկ</a:t>
            </a:r>
            <a:endParaRPr lang="en-US" sz="1500" b="1" dirty="0"/>
          </a:p>
        </p:txBody>
      </p:sp>
      <p:sp>
        <p:nvSpPr>
          <p:cNvPr id="6" name="Text 4"/>
          <p:cNvSpPr/>
          <p:nvPr/>
        </p:nvSpPr>
        <p:spPr>
          <a:xfrm>
            <a:off x="580827" y="1044972"/>
            <a:ext cx="5378053" cy="265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333" b="1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Pseudorasbora parva</a:t>
            </a:r>
            <a:r>
              <a:rPr lang="en-US" sz="1333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16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— փոքր ներարտական ձուկ, որը ծագում է Արևելյան Ասիայից և անդրադառնում է տեղական ձկնային համայնքների վրա։</a:t>
            </a:r>
            <a:endParaRPr lang="en-US" sz="1167" dirty="0"/>
          </a:p>
        </p:txBody>
      </p:sp>
      <p:sp>
        <p:nvSpPr>
          <p:cNvPr id="7" name="Text 5"/>
          <p:cNvSpPr/>
          <p:nvPr/>
        </p:nvSpPr>
        <p:spPr>
          <a:xfrm>
            <a:off x="580827" y="1360488"/>
            <a:ext cx="5209909" cy="265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16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Էկոլոգիական մոդելավորման միջոցով կանխատեսվել են նրբաձկնիկի հարմար բնակավայրերը Հայաստանում և հարակից տարածաշրջաններում՝ հաշվի առնելով կլիմայական և շրջակա միջավայրային պարամետրերը</a:t>
            </a:r>
            <a:r>
              <a:rPr lang="en-US" sz="625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։</a:t>
            </a:r>
            <a:endParaRPr lang="en-US" sz="625" dirty="0"/>
          </a:p>
        </p:txBody>
      </p:sp>
      <p:sp>
        <p:nvSpPr>
          <p:cNvPr id="8" name="Shape 6"/>
          <p:cNvSpPr/>
          <p:nvPr/>
        </p:nvSpPr>
        <p:spPr>
          <a:xfrm>
            <a:off x="6124773" y="735706"/>
            <a:ext cx="5626498" cy="1152128"/>
          </a:xfrm>
          <a:prstGeom prst="roundRect">
            <a:avLst>
              <a:gd name="adj" fmla="val 6182"/>
            </a:avLst>
          </a:prstGeom>
          <a:solidFill>
            <a:srgbClr val="FFFFFF"/>
          </a:solidFill>
          <a:ln w="15240">
            <a:solidFill>
              <a:srgbClr val="DA1B2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124773" y="735707"/>
            <a:ext cx="50800" cy="986135"/>
          </a:xfrm>
          <a:prstGeom prst="roundRect">
            <a:avLst>
              <a:gd name="adj" fmla="val 68653"/>
            </a:avLst>
          </a:prstGeom>
          <a:solidFill>
            <a:srgbClr val="DA1B2E"/>
          </a:solidFill>
          <a:ln/>
        </p:spPr>
      </p:sp>
      <p:sp>
        <p:nvSpPr>
          <p:cNvPr id="10" name="Text 8"/>
          <p:cNvSpPr/>
          <p:nvPr/>
        </p:nvSpPr>
        <p:spPr>
          <a:xfrm>
            <a:off x="6271221" y="831354"/>
            <a:ext cx="1486594" cy="163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500" b="1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Արծաթափայլ կարասը</a:t>
            </a:r>
            <a:endParaRPr lang="en-US" sz="1500" b="1" dirty="0"/>
          </a:p>
        </p:txBody>
      </p:sp>
      <p:sp>
        <p:nvSpPr>
          <p:cNvPr id="11" name="Text 9"/>
          <p:cNvSpPr/>
          <p:nvPr/>
        </p:nvSpPr>
        <p:spPr>
          <a:xfrm>
            <a:off x="6271220" y="1044972"/>
            <a:ext cx="5378053" cy="265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333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Carassius gibelio</a:t>
            </a:r>
            <a:r>
              <a:rPr lang="en-US" sz="13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</a:t>
            </a:r>
            <a:r>
              <a:rPr lang="en-US" sz="116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բարձր հարմարողականությամբ տեսակ, որն արագորեն տարածվում է և մրցակցում տեղական ձկնատեսակների հետ։</a:t>
            </a:r>
            <a:endParaRPr lang="en-US" sz="1167" dirty="0"/>
          </a:p>
        </p:txBody>
      </p:sp>
      <p:sp>
        <p:nvSpPr>
          <p:cNvPr id="12" name="Text 10"/>
          <p:cNvSpPr/>
          <p:nvPr/>
        </p:nvSpPr>
        <p:spPr>
          <a:xfrm>
            <a:off x="6271220" y="1360488"/>
            <a:ext cx="5378053" cy="265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167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Մոդելավորման արդյունքները ցույց են տալիս, որ այս տեսակը կարող է գրավել լայն տարածքներ՝ ներառյալ ջրամբարներ, լճեր և գետային համակարգեր։</a:t>
            </a:r>
            <a:endParaRPr lang="en-US" sz="1167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491" y="5711456"/>
            <a:ext cx="1654671" cy="996355"/>
          </a:xfrm>
          <a:prstGeom prst="rect">
            <a:avLst/>
          </a:prstGeom>
        </p:spPr>
      </p:pic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1182" y="5596565"/>
            <a:ext cx="1250559" cy="1226139"/>
          </a:xfrm>
          <a:prstGeom prst="rect">
            <a:avLst/>
          </a:prstGeom>
        </p:spPr>
      </p:pic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43" y="2019955"/>
            <a:ext cx="5165437" cy="3667070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113" y="2151351"/>
            <a:ext cx="5023157" cy="344521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984005" y="5897361"/>
            <a:ext cx="5547618" cy="106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833"/>
              </a:lnSpc>
            </a:pPr>
            <a:r>
              <a:rPr lang="en-US" sz="15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Տարածման </a:t>
            </a:r>
            <a:r>
              <a:rPr lang="en-US" sz="1500" i="1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կանխատեսման</a:t>
            </a:r>
            <a:r>
              <a:rPr lang="en-US" sz="1500" i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i="1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քարտեզ</a:t>
            </a:r>
            <a:endParaRPr lang="en-US" sz="150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43" y="6009586"/>
            <a:ext cx="1556941" cy="673794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3981" y="6063353"/>
            <a:ext cx="1692035" cy="7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5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5102" y="389037"/>
            <a:ext cx="3799682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Ձկնաբանական</a:t>
            </a:r>
            <a:r>
              <a:rPr lang="en-US" sz="266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2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ուսումնասիրություններ</a:t>
            </a:r>
          </a:p>
        </p:txBody>
      </p:sp>
      <p:sp>
        <p:nvSpPr>
          <p:cNvPr id="3" name="Text 1"/>
          <p:cNvSpPr/>
          <p:nvPr/>
        </p:nvSpPr>
        <p:spPr>
          <a:xfrm>
            <a:off x="495102" y="722809"/>
            <a:ext cx="2859286" cy="151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67"/>
              </a:lnSpc>
            </a:pPr>
            <a:r>
              <a:rPr lang="en-US" sz="1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2024-2025</a:t>
            </a:r>
            <a:r>
              <a:rPr lang="en-US" sz="1167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թթ. դաշտային հետազոտություններ</a:t>
            </a:r>
            <a:endParaRPr lang="en-US" sz="1167" dirty="0"/>
          </a:p>
        </p:txBody>
      </p:sp>
      <p:sp>
        <p:nvSpPr>
          <p:cNvPr id="4" name="Text 2"/>
          <p:cNvSpPr/>
          <p:nvPr/>
        </p:nvSpPr>
        <p:spPr>
          <a:xfrm>
            <a:off x="495102" y="1094781"/>
            <a:ext cx="5488782" cy="441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Իրականացվել են ընդգրկուն դաշտային ուսումնասիրություններ Հայաստանի տարբեր ջրային էկոհամակարգերում՝ ուղղված ինվազիվ և տեղական ձկնատեսակների տարածման, թվաքանակի և էկոլոգիական փոխազդեցությունների բացահայտմանը</a:t>
            </a:r>
            <a:r>
              <a:rPr lang="en-US" sz="1333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։</a:t>
            </a:r>
            <a:endParaRPr lang="en-US" sz="1333" dirty="0"/>
          </a:p>
        </p:txBody>
      </p:sp>
      <p:sp>
        <p:nvSpPr>
          <p:cNvPr id="5" name="Text 3"/>
          <p:cNvSpPr/>
          <p:nvPr/>
        </p:nvSpPr>
        <p:spPr>
          <a:xfrm>
            <a:off x="495102" y="1618953"/>
            <a:ext cx="5488782" cy="294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08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։</a:t>
            </a:r>
            <a:endParaRPr lang="en-US" sz="708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52" y="4952405"/>
            <a:ext cx="3755132" cy="1103511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105" y="4952405"/>
            <a:ext cx="3586857" cy="1103511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482" y="4952405"/>
            <a:ext cx="3699967" cy="1103511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78" y="6357739"/>
            <a:ext cx="114895" cy="918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6387" y="3128456"/>
            <a:ext cx="6096001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Հետազոտությունները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ներառել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են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նմուշառում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մորֆոմետրիկ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չափումներ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,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բնակավայրերի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գնահատում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և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մոնիթորինգ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՝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երկարաժամկետ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տվյալների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շարքեր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ստեղծելու</a:t>
            </a:r>
            <a:r>
              <a:rPr lang="en-US" sz="15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1500" dirty="0" err="1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համար</a:t>
            </a:r>
            <a:endParaRPr lang="en-US" sz="1500" dirty="0"/>
          </a:p>
        </p:txBody>
      </p:sp>
      <p:sp>
        <p:nvSpPr>
          <p:cNvPr id="14" name="Footer Placeholder 1"/>
          <p:cNvSpPr txBox="1">
            <a:spLocks/>
          </p:cNvSpPr>
          <p:nvPr/>
        </p:nvSpPr>
        <p:spPr>
          <a:xfrm>
            <a:off x="7005204" y="6503673"/>
            <a:ext cx="5126183" cy="3042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y-AM" sz="1167"/>
              <a:t>Կենսաբանության ԳՀ ինստիտուտի տարեկան գիտաժողով</a:t>
            </a:r>
            <a:r>
              <a:rPr lang="en-US" sz="1167"/>
              <a:t> 2025</a:t>
            </a:r>
            <a:endParaRPr lang="en-US" sz="1167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829" y="686531"/>
            <a:ext cx="4828450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68749" t="2713" b="11349"/>
          <a:stretch>
            <a:fillRect/>
          </a:stretch>
        </p:blipFill>
        <p:spPr>
          <a:xfrm>
            <a:off x="423543" y="996691"/>
            <a:ext cx="2977362" cy="24255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9487" y="183135"/>
            <a:ext cx="11024305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50"/>
              </a:lnSpc>
            </a:pPr>
            <a:r>
              <a:rPr lang="en-US" sz="2667" b="1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Ինվազիվ</a:t>
            </a:r>
            <a:r>
              <a:rPr lang="en-US" sz="2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2667" b="1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փափկամարմին</a:t>
            </a:r>
            <a:endParaRPr lang="en-US" sz="2667" b="1" dirty="0">
              <a:solidFill>
                <a:srgbClr val="1F1E1E"/>
              </a:solidFill>
              <a:latin typeface="Sora Semi Bold" pitchFamily="34" charset="0"/>
              <a:ea typeface="Sora Semi Bold" pitchFamily="34" charset="-122"/>
              <a:cs typeface="Sora Semi Bold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1DF6A6F-4116-1059-E989-DDB8756D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48" y="3593547"/>
            <a:ext cx="6558816" cy="3028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C17798-DD71-550D-08C9-32CC78956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0" y="3687665"/>
            <a:ext cx="2015558" cy="2851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60A081-9558-8CDC-A3EC-8040A70B3FA1}"/>
              </a:ext>
            </a:extLst>
          </p:cNvPr>
          <p:cNvSpPr txBox="1"/>
          <p:nvPr/>
        </p:nvSpPr>
        <p:spPr>
          <a:xfrm>
            <a:off x="3684599" y="2376671"/>
            <a:ext cx="748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M. Arzumanyan with a team attending International Conference on “Biological  Sciences and Environmental Solutions for Achieving the Sustainable Development Goals (SDGs),” held from September 24–26, 2025, at Yerevan State University, Armenia.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676" y="845960"/>
            <a:ext cx="4663440" cy="15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86381" y="6457661"/>
            <a:ext cx="5003800" cy="365125"/>
          </a:xfrm>
        </p:spPr>
        <p:txBody>
          <a:bodyPr/>
          <a:lstStyle/>
          <a:p>
            <a:r>
              <a:rPr lang="hy-AM" dirty="0" smtClean="0"/>
              <a:t>Կենսաբանության ԳՀ ինստիտուտի տարեկան գիտաժողով  </a:t>
            </a:r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28DB-ED3E-4958-A27A-15052EC97137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9710" y="50027"/>
            <a:ext cx="3531736" cy="535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750"/>
              </a:lnSpc>
            </a:pPr>
            <a:r>
              <a:rPr lang="en-US" sz="2667" b="1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Ինվազիվ</a:t>
            </a:r>
            <a:r>
              <a:rPr lang="en-US" sz="2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  <a:r>
              <a:rPr lang="en-US" sz="2667" b="1" dirty="0" err="1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լվիճների</a:t>
            </a:r>
            <a:r>
              <a:rPr lang="en-US" sz="2667" b="1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 </a:t>
            </a:r>
          </a:p>
        </p:txBody>
      </p:sp>
      <p:pic>
        <p:nvPicPr>
          <p:cNvPr id="5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r="30380" b="5902"/>
          <a:stretch/>
        </p:blipFill>
        <p:spPr bwMode="auto">
          <a:xfrm>
            <a:off x="17606" y="4546311"/>
            <a:ext cx="1857375" cy="23116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53" y="887903"/>
            <a:ext cx="2898056" cy="4087423"/>
          </a:xfrm>
          <a:prstGeom prst="rect">
            <a:avLst/>
          </a:prstGeom>
          <a:noFill/>
        </p:spPr>
      </p:pic>
      <p:pic>
        <p:nvPicPr>
          <p:cNvPr id="7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/>
          <a:stretch/>
        </p:blipFill>
        <p:spPr bwMode="auto">
          <a:xfrm>
            <a:off x="162253" y="887903"/>
            <a:ext cx="3269673" cy="3925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04" y="887903"/>
            <a:ext cx="4465061" cy="4087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4981" y="6096898"/>
            <a:ext cx="35375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400" b="1" dirty="0" smtClean="0"/>
              <a:t>Իլոնա Ստեփանյան</a:t>
            </a:r>
          </a:p>
          <a:p>
            <a:r>
              <a:rPr lang="hy-AM" sz="1200" dirty="0" smtClean="0"/>
              <a:t>Կենդանաբանության և հիդրոէկոլոգիայի գիտական կենտրոն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978868" y="4925003"/>
            <a:ext cx="99083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dirty="0"/>
              <a:t>Հայաստանում այժմ գրանցված են 21 օտար լվիճների տեսակներ։ Դրանցից 8-ը համարվում են </a:t>
            </a:r>
            <a:r>
              <a:rPr lang="hy-AM" dirty="0" smtClean="0"/>
              <a:t>ինվազիվ։ 5 </a:t>
            </a:r>
            <a:r>
              <a:rPr lang="hy-AM" dirty="0"/>
              <a:t>տեսակ՝ պտղատու մշակաբույսերի </a:t>
            </a:r>
            <a:r>
              <a:rPr lang="hy-AM" dirty="0" smtClean="0"/>
              <a:t>վնասատուներ, 6 </a:t>
            </a:r>
            <a:r>
              <a:rPr lang="hy-AM" dirty="0"/>
              <a:t>տեսակ՝ կանաչապատման մեջ օգտագործվող թփերի և ծառերի </a:t>
            </a:r>
            <a:r>
              <a:rPr lang="hy-AM" dirty="0" smtClean="0"/>
              <a:t>վնասատուներ, 10 </a:t>
            </a:r>
            <a:r>
              <a:rPr lang="hy-AM" dirty="0"/>
              <a:t>տեսակ՝ խոտաբույսերի (այդ թվում՝ դեղաբույսերի) վնասատուներ։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5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4182" y="4641047"/>
            <a:ext cx="2759345" cy="1897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537" y="4913587"/>
            <a:ext cx="2453499" cy="89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67036"/>
            <a:ext cx="6108041" cy="348283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"/>
          <p:cNvSpPr/>
          <p:nvPr/>
        </p:nvSpPr>
        <p:spPr>
          <a:xfrm>
            <a:off x="6508023" y="867035"/>
            <a:ext cx="5476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Հայաստանnւմ գրանցվել են զատիկների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ընտանիքի 84 տեսակներ, որnցից 10-ը Կովկասյան էնդեմիկներ են։ Ուսումնասիրության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արդյունքների հիման վրա հրատարակվել է հոդված՝ բարձր ազդեցության գործակից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ունեցող ամսագրում (Ghazaryan et al., 2024): Ուսումնասիրվել է նաև ինվազիվ տեսակ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Harmonia axyridis-ի տարածական բաշխվածությունը, որը երկրում ընդլայնել է իր արեալը: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Արդյունքները ներկայացվել են BSES-SDGs 2025 միջազգային կոնֆերանսում։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6871" y="4396510"/>
            <a:ext cx="5820113" cy="232496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/>
          <p:nvPr/>
        </p:nvSpPr>
        <p:spPr>
          <a:xfrm>
            <a:off x="155414" y="261355"/>
            <a:ext cx="7627409" cy="31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62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b="1">
                <a:solidFill>
                  <a:srgbClr val="1F1E1E"/>
                </a:solidFill>
                <a:latin typeface="Sora SemiBold"/>
                <a:ea typeface="Sora SemiBold"/>
                <a:cs typeface="Sora SemiBold"/>
                <a:sym typeface="Sora SemiBold"/>
              </a:rPr>
              <a:t>Ինվազիվ միջատների ուսումնասիրություն</a:t>
            </a:r>
            <a:endParaRPr sz="2667" b="1">
              <a:solidFill>
                <a:srgbClr val="1F1E1E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5421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Համահայկական գիտաժողով, 2025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975" y="5056875"/>
            <a:ext cx="1554275" cy="180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 txBox="1"/>
          <p:nvPr/>
        </p:nvSpPr>
        <p:spPr>
          <a:xfrm>
            <a:off x="1" y="0"/>
            <a:ext cx="121920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Թեփուկաթ</a:t>
            </a:r>
            <a:r>
              <a:rPr lang="hy-AM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և</a:t>
            </a:r>
            <a:r>
              <a:rPr lang="en-US" sz="2800" b="1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ավորների</a:t>
            </a: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թաղանթաթևավորների</a:t>
            </a:r>
            <a:r>
              <a:rPr lang="en-US" sz="2800" b="1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ուսումնասիրություն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7" name="Google Shape;187;p8" title="Formicidae poster.png"/>
          <p:cNvPicPr preferRelativeResize="0"/>
          <p:nvPr/>
        </p:nvPicPr>
        <p:blipFill rotWithShape="1">
          <a:blip r:embed="rId4">
            <a:alphaModFix/>
          </a:blip>
          <a:srcRect b="11134"/>
          <a:stretch/>
        </p:blipFill>
        <p:spPr>
          <a:xfrm>
            <a:off x="6557819" y="725501"/>
            <a:ext cx="5363206" cy="613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1815257" y="5750075"/>
            <a:ext cx="32913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ԱՐԵՎԻԿ ՂՌՄԱՋՅԱՆ</a:t>
            </a:r>
            <a:endParaRPr sz="1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Ասպիրանտ, ԵՊՀ</a:t>
            </a:r>
            <a:endParaRPr sz="13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Վնասատու թեփուկաթևավորների էկոլոգիան և բազմազանությունը Հայաստանում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423375" y="1499200"/>
            <a:ext cx="6727500" cy="22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Երկրաչափ թիթեռների թևերի հանգստի դիրքի ֆիլոգենետիկ-համեմատական ուսումնասիրություն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Հայաստանում հանդիպող մրջյունների ստուգաթերթի պատրաստում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Հայաստանի Formicidae-ի (Insecta, Arthropoda) առաջին ֆիլոգենետիկ ուսումնասիրության փորձեր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3550" y="3450961"/>
            <a:ext cx="3630100" cy="205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7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Համահայկական գիտաժողով, 2025</a:t>
            </a:r>
            <a:endParaRPr/>
          </a:p>
        </p:txBody>
      </p:sp>
      <p:sp>
        <p:nvSpPr>
          <p:cNvPr id="204" name="Google Shape;20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50" y="4448525"/>
            <a:ext cx="1978825" cy="182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9"/>
          <p:cNvSpPr/>
          <p:nvPr/>
        </p:nvSpPr>
        <p:spPr>
          <a:xfrm>
            <a:off x="106450" y="924217"/>
            <a:ext cx="60960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18300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1.Ուսումնասիրվել է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ինվազիվ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ամուրյան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նրբաձկնիկ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7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Pseudorasbora</a:t>
            </a:r>
            <a:r>
              <a:rPr lang="en-US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parva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տեսակի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հնարավոր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տարածվածությունը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Հայաստանում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մասնավորապես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՝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հետագա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տարածումը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Սևանա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լճում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։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2.Ուսումնասիրվել է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նաև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ինվազիվ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տեսակ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Harmonia</a:t>
            </a:r>
            <a:r>
              <a:rPr lang="en-US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axyridis</a:t>
            </a:r>
            <a:r>
              <a:rPr lang="en-US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ի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տարածական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բաշխվածությունը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որը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երկրում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ընդլայնել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է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իր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արեալը:Արդյունքները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ներկայացվել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են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BSES-SDGs 2025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միջազգային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կոնֆերանսում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։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Տեսակի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տարածական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բաշխվածության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մոդելի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վերլուծության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շուրջ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հոդվածը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ներկայումս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նախապատրաստական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փուլում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է։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 txBox="1"/>
          <p:nvPr/>
        </p:nvSpPr>
        <p:spPr>
          <a:xfrm>
            <a:off x="6202450" y="5137170"/>
            <a:ext cx="5860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Մագիստրոսական</a:t>
            </a:r>
            <a:r>
              <a:rPr lang="en-US" b="1" dirty="0"/>
              <a:t> </a:t>
            </a:r>
            <a:r>
              <a:rPr lang="en-US" b="1" dirty="0" err="1"/>
              <a:t>թեզ</a:t>
            </a:r>
            <a:r>
              <a:rPr lang="en-US" b="1" dirty="0"/>
              <a:t>՝ </a:t>
            </a:r>
            <a:r>
              <a:rPr lang="en-US" b="1" dirty="0" err="1"/>
              <a:t>Հայաստանի</a:t>
            </a:r>
            <a:r>
              <a:rPr lang="en-US" b="1" dirty="0"/>
              <a:t> </a:t>
            </a:r>
            <a:r>
              <a:rPr lang="en-US" b="1" dirty="0" err="1"/>
              <a:t>որոշ</a:t>
            </a:r>
            <a:r>
              <a:rPr lang="en-US" b="1" dirty="0"/>
              <a:t> </a:t>
            </a:r>
            <a:r>
              <a:rPr lang="en-US" b="1" dirty="0" err="1"/>
              <a:t>ինվազիվ</a:t>
            </a:r>
            <a:r>
              <a:rPr lang="en-US" b="1" dirty="0"/>
              <a:t> </a:t>
            </a:r>
            <a:r>
              <a:rPr lang="en-US" b="1" dirty="0" err="1"/>
              <a:t>տեսակների</a:t>
            </a:r>
            <a:r>
              <a:rPr lang="en-US" b="1" dirty="0"/>
              <a:t> </a:t>
            </a:r>
            <a:r>
              <a:rPr lang="en-US" b="1" dirty="0" err="1"/>
              <a:t>տարածական</a:t>
            </a:r>
            <a:r>
              <a:rPr lang="en-US" b="1" dirty="0"/>
              <a:t> </a:t>
            </a:r>
            <a:r>
              <a:rPr lang="en-US" b="1" dirty="0" err="1"/>
              <a:t>բաշխվածության</a:t>
            </a:r>
            <a:r>
              <a:rPr lang="en-US" b="1" dirty="0"/>
              <a:t> </a:t>
            </a:r>
            <a:r>
              <a:rPr lang="en-US" b="1" dirty="0" err="1"/>
              <a:t>մոդելավորումը</a:t>
            </a:r>
            <a:r>
              <a:rPr lang="en-US" b="1" dirty="0"/>
              <a:t> (Species Distribution Modeling of some invasive species in Armenia) </a:t>
            </a:r>
            <a:r>
              <a:rPr lang="en-US" b="1" dirty="0" err="1"/>
              <a:t>թեմայով</a:t>
            </a:r>
            <a:r>
              <a:rPr lang="en-US" b="1" dirty="0"/>
              <a:t>։</a:t>
            </a:r>
            <a:endParaRPr b="1" dirty="0"/>
          </a:p>
        </p:txBody>
      </p:sp>
      <p:sp>
        <p:nvSpPr>
          <p:cNvPr id="209" name="Google Shape;209;p9"/>
          <p:cNvSpPr txBox="1"/>
          <p:nvPr/>
        </p:nvSpPr>
        <p:spPr>
          <a:xfrm>
            <a:off x="106450" y="3660575"/>
            <a:ext cx="2211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</a:rPr>
              <a:t>Hasmik Torosyan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M.Sc. Yerevan State University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Cartography, GIS analysis, Ecological modeling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t="11570" r="5114" b="-11570"/>
          <a:stretch/>
        </p:blipFill>
        <p:spPr>
          <a:xfrm>
            <a:off x="2542475" y="3931384"/>
            <a:ext cx="3408219" cy="302017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 txBox="1"/>
          <p:nvPr/>
        </p:nvSpPr>
        <p:spPr>
          <a:xfrm>
            <a:off x="7932793" y="488158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dk1"/>
                </a:solidFill>
              </a:rPr>
              <a:t>SDM model of</a:t>
            </a:r>
            <a:r>
              <a:rPr lang="en-US" sz="1000" b="1" i="1" dirty="0">
                <a:solidFill>
                  <a:schemeClr val="dk1"/>
                </a:solidFill>
              </a:rPr>
              <a:t> </a:t>
            </a:r>
            <a:r>
              <a:rPr lang="en-US" sz="1000" b="1" i="1" dirty="0" err="1">
                <a:solidFill>
                  <a:schemeClr val="dk1"/>
                </a:solidFill>
              </a:rPr>
              <a:t>Harmonia</a:t>
            </a:r>
            <a:r>
              <a:rPr lang="en-US" sz="1000" b="1" i="1" dirty="0">
                <a:solidFill>
                  <a:schemeClr val="dk1"/>
                </a:solidFill>
              </a:rPr>
              <a:t> </a:t>
            </a:r>
            <a:r>
              <a:rPr lang="en-US" sz="1000" b="1" i="1" dirty="0" err="1">
                <a:solidFill>
                  <a:schemeClr val="dk1"/>
                </a:solidFill>
              </a:rPr>
              <a:t>axyridis</a:t>
            </a:r>
            <a:endParaRPr i="1" dirty="0"/>
          </a:p>
        </p:txBody>
      </p:sp>
      <p:sp>
        <p:nvSpPr>
          <p:cNvPr id="212" name="Google Shape;212;p9"/>
          <p:cNvSpPr txBox="1"/>
          <p:nvPr/>
        </p:nvSpPr>
        <p:spPr>
          <a:xfrm>
            <a:off x="237225" y="135325"/>
            <a:ext cx="51759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Ինվազիվ տեսակների տարածական բաշխվածության մոդելներ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3110" y="115224"/>
            <a:ext cx="6112256" cy="4458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10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5118</TotalTime>
  <Words>790</Words>
  <Application>Microsoft Office PowerPoint</Application>
  <PresentationFormat>Widescreen</PresentationFormat>
  <Paragraphs>195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Merriweather</vt:lpstr>
      <vt:lpstr>MS Mincho</vt:lpstr>
      <vt:lpstr>Sora Light</vt:lpstr>
      <vt:lpstr>Sora Semi Bold</vt:lpstr>
      <vt:lpstr>Sora SemiBold</vt:lpstr>
      <vt:lpstr>Sylfaen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Հրատարակված աշխատանքների ամփոփ աղյուսակ </vt:lpstr>
      <vt:lpstr>Շնորհակալություն                    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48</cp:revision>
  <dcterms:created xsi:type="dcterms:W3CDTF">2024-03-19T10:40:29Z</dcterms:created>
  <dcterms:modified xsi:type="dcterms:W3CDTF">2025-10-04T11:05:37Z</dcterms:modified>
</cp:coreProperties>
</file>